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9"/>
  </p:notesMasterIdLst>
  <p:sldIdLst>
    <p:sldId id="257" r:id="rId2"/>
    <p:sldId id="259" r:id="rId3"/>
    <p:sldId id="273" r:id="rId4"/>
    <p:sldId id="274" r:id="rId5"/>
    <p:sldId id="275" r:id="rId6"/>
    <p:sldId id="276" r:id="rId7"/>
    <p:sldId id="277" r:id="rId8"/>
    <p:sldId id="278" r:id="rId9"/>
    <p:sldId id="279" r:id="rId10"/>
    <p:sldId id="280" r:id="rId11"/>
    <p:sldId id="265" r:id="rId12"/>
    <p:sldId id="281" r:id="rId13"/>
    <p:sldId id="271" r:id="rId14"/>
    <p:sldId id="269" r:id="rId15"/>
    <p:sldId id="270" r:id="rId16"/>
    <p:sldId id="268" r:id="rId17"/>
    <p:sldId id="262" r:id="rId1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10" autoAdjust="0"/>
    <p:restoredTop sz="94643"/>
  </p:normalViewPr>
  <p:slideViewPr>
    <p:cSldViewPr>
      <p:cViewPr varScale="1">
        <p:scale>
          <a:sx n="110" d="100"/>
          <a:sy n="110" d="100"/>
        </p:scale>
        <p:origin x="869" y="62"/>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251CE6-D8FA-8B4F-9171-0E74411A18AB}" type="datetimeFigureOut">
              <a:rPr lang="en-US" smtClean="0"/>
              <a:t>7/18/2019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1797BD-0351-BA47-94F8-DCB2E288DF17}" type="slidenum">
              <a:rPr lang="en-US" smtClean="0"/>
              <a:t>‹#›</a:t>
            </a:fld>
            <a:endParaRPr lang="en-US"/>
          </a:p>
        </p:txBody>
      </p:sp>
    </p:spTree>
    <p:extLst>
      <p:ext uri="{BB962C8B-B14F-4D97-AF65-F5344CB8AC3E}">
        <p14:creationId xmlns:p14="http://schemas.microsoft.com/office/powerpoint/2010/main" val="137322477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Main Title Layout">
    <p:spTree>
      <p:nvGrpSpPr>
        <p:cNvPr id="1" name=""/>
        <p:cNvGrpSpPr/>
        <p:nvPr/>
      </p:nvGrpSpPr>
      <p:grpSpPr>
        <a:xfrm>
          <a:off x="0" y="0"/>
          <a:ext cx="0" cy="0"/>
          <a:chOff x="0" y="0"/>
          <a:chExt cx="0" cy="0"/>
        </a:xfrm>
      </p:grpSpPr>
      <p:pic>
        <p:nvPicPr>
          <p:cNvPr id="9" name="Picture 8" descr="Tele11-2012.jpg"/>
          <p:cNvPicPr>
            <a:picLocks noChangeAspect="1"/>
          </p:cNvPicPr>
          <p:nvPr userDrawn="1"/>
        </p:nvPicPr>
        <p:blipFill>
          <a:blip r:embed="rId2"/>
          <a:stretch>
            <a:fillRect/>
          </a:stretch>
        </p:blipFill>
        <p:spPr>
          <a:xfrm>
            <a:off x="0" y="0"/>
            <a:ext cx="9144000" cy="5143500"/>
          </a:xfrm>
          <a:prstGeom prst="rect">
            <a:avLst/>
          </a:prstGeom>
        </p:spPr>
      </p:pic>
      <p:sp>
        <p:nvSpPr>
          <p:cNvPr id="4" name="Title 1"/>
          <p:cNvSpPr>
            <a:spLocks noGrp="1"/>
          </p:cNvSpPr>
          <p:nvPr>
            <p:ph type="ctrTitle"/>
          </p:nvPr>
        </p:nvSpPr>
        <p:spPr>
          <a:xfrm>
            <a:off x="685800" y="886327"/>
            <a:ext cx="7772400" cy="2334872"/>
          </a:xfrm>
        </p:spPr>
        <p:txBody>
          <a:bodyPr/>
          <a:lstStyle>
            <a:lvl1pPr algn="r">
              <a:defRPr b="1">
                <a:solidFill>
                  <a:schemeClr val="tx2"/>
                </a:solidFill>
              </a:defRPr>
            </a:lvl1pPr>
          </a:lstStyle>
          <a:p>
            <a:r>
              <a:rPr lang="en-US"/>
              <a:t>Click to edit Master title style</a:t>
            </a:r>
            <a:endParaRPr lang="en-US" dirty="0"/>
          </a:p>
        </p:txBody>
      </p:sp>
      <p:sp>
        <p:nvSpPr>
          <p:cNvPr id="6" name="TextBox 5"/>
          <p:cNvSpPr txBox="1"/>
          <p:nvPr/>
        </p:nvSpPr>
        <p:spPr>
          <a:xfrm>
            <a:off x="457200" y="4877860"/>
            <a:ext cx="8229600" cy="246221"/>
          </a:xfrm>
          <a:prstGeom prst="rect">
            <a:avLst/>
          </a:prstGeom>
          <a:noFill/>
        </p:spPr>
        <p:txBody>
          <a:bodyPr>
            <a:spAutoFit/>
          </a:bodyPr>
          <a:lstStyle/>
          <a:p>
            <a:pPr algn="ctr">
              <a:defRPr/>
            </a:pPr>
            <a:r>
              <a:rPr lang="en-US" sz="1000" dirty="0">
                <a:solidFill>
                  <a:schemeClr val="bg1"/>
                </a:solidFill>
                <a:latin typeface="Calibri" charset="0"/>
              </a:rPr>
              <a:t>Joint Status Review • Tucson • </a:t>
            </a:r>
            <a:r>
              <a:rPr lang="en-US" sz="1000" baseline="0" dirty="0">
                <a:solidFill>
                  <a:schemeClr val="bg1"/>
                </a:solidFill>
                <a:latin typeface="Calibri" charset="0"/>
              </a:rPr>
              <a:t>August 27th – 30th</a:t>
            </a:r>
            <a:endParaRPr lang="en-US" sz="1000" dirty="0">
              <a:solidFill>
                <a:schemeClr val="bg1"/>
              </a:solidFill>
              <a:latin typeface="Calibri" charset="0"/>
            </a:endParaRPr>
          </a:p>
        </p:txBody>
      </p:sp>
      <p:pic>
        <p:nvPicPr>
          <p:cNvPr id="7" name="Picture 10" descr="LogoW-ShadowTransBack.png"/>
          <p:cNvPicPr>
            <a:picLocks noChangeAspect="1"/>
          </p:cNvPicPr>
          <p:nvPr userDrawn="1"/>
        </p:nvPicPr>
        <p:blipFill>
          <a:blip r:embed="rId3"/>
          <a:stretch>
            <a:fillRect/>
          </a:stretch>
        </p:blipFill>
        <p:spPr bwMode="auto">
          <a:xfrm>
            <a:off x="7354214" y="-19050"/>
            <a:ext cx="1484986" cy="836371"/>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Only Layout">
    <p:spTree>
      <p:nvGrpSpPr>
        <p:cNvPr id="1" name=""/>
        <p:cNvGrpSpPr/>
        <p:nvPr/>
      </p:nvGrpSpPr>
      <p:grpSpPr>
        <a:xfrm>
          <a:off x="0" y="0"/>
          <a:ext cx="0" cy="0"/>
          <a:chOff x="0" y="0"/>
          <a:chExt cx="0" cy="0"/>
        </a:xfrm>
      </p:grpSpPr>
      <p:cxnSp>
        <p:nvCxnSpPr>
          <p:cNvPr id="8" name="Straight Connector 7"/>
          <p:cNvCxnSpPr>
            <a:cxnSpLocks noChangeShapeType="1"/>
          </p:cNvCxnSpPr>
          <p:nvPr/>
        </p:nvCxnSpPr>
        <p:spPr bwMode="auto">
          <a:xfrm rot="10800000">
            <a:off x="66676" y="606029"/>
            <a:ext cx="9028113" cy="1190"/>
          </a:xfrm>
          <a:prstGeom prst="line">
            <a:avLst/>
          </a:prstGeom>
          <a:noFill/>
          <a:ln w="12700" cap="flat" cmpd="sng" algn="ctr">
            <a:solidFill>
              <a:schemeClr val="accent1"/>
            </a:solidFill>
            <a:prstDash val="solid"/>
            <a:round/>
            <a:headEnd type="none" w="med" len="med"/>
            <a:tailEnd type="none" w="med" len="med"/>
          </a:ln>
          <a:effectLst/>
        </p:spPr>
      </p:cxnSp>
      <p:grpSp>
        <p:nvGrpSpPr>
          <p:cNvPr id="10" name="Group 9"/>
          <p:cNvGrpSpPr/>
          <p:nvPr userDrawn="1"/>
        </p:nvGrpSpPr>
        <p:grpSpPr>
          <a:xfrm>
            <a:off x="66676" y="-19050"/>
            <a:ext cx="9028113" cy="836371"/>
            <a:chOff x="66676" y="-19050"/>
            <a:chExt cx="9028113" cy="836371"/>
          </a:xfrm>
        </p:grpSpPr>
        <p:pic>
          <p:nvPicPr>
            <p:cNvPr id="11" name="Picture 10" descr="LogoW-ShadowTransBack.png"/>
            <p:cNvPicPr>
              <a:picLocks noChangeAspect="1"/>
            </p:cNvPicPr>
            <p:nvPr userDrawn="1"/>
          </p:nvPicPr>
          <p:blipFill>
            <a:blip r:embed="rId2"/>
            <a:stretch>
              <a:fillRect/>
            </a:stretch>
          </p:blipFill>
          <p:spPr bwMode="auto">
            <a:xfrm>
              <a:off x="7354214" y="-19050"/>
              <a:ext cx="1484986" cy="836371"/>
            </a:xfrm>
            <a:prstGeom prst="rect">
              <a:avLst/>
            </a:prstGeom>
            <a:noFill/>
            <a:ln w="9525">
              <a:noFill/>
              <a:miter lim="800000"/>
              <a:headEnd/>
              <a:tailEnd/>
            </a:ln>
          </p:spPr>
        </p:pic>
        <p:cxnSp>
          <p:nvCxnSpPr>
            <p:cNvPr id="12" name="Straight Connector 11"/>
            <p:cNvCxnSpPr>
              <a:cxnSpLocks noChangeShapeType="1"/>
            </p:cNvCxnSpPr>
            <p:nvPr userDrawn="1"/>
          </p:nvCxnSpPr>
          <p:spPr bwMode="auto">
            <a:xfrm rot="10800000">
              <a:off x="66676" y="606029"/>
              <a:ext cx="9028113" cy="1190"/>
            </a:xfrm>
            <a:prstGeom prst="line">
              <a:avLst/>
            </a:prstGeom>
            <a:noFill/>
            <a:ln w="12700" cap="flat" cmpd="sng" algn="ctr">
              <a:solidFill>
                <a:schemeClr val="accent1"/>
              </a:solidFill>
              <a:prstDash val="solid"/>
              <a:round/>
              <a:headEnd type="none" w="med" len="med"/>
              <a:tailEnd type="none" w="med" len="med"/>
            </a:ln>
            <a:effectLst/>
          </p:spPr>
        </p:cxnSp>
      </p:grpSp>
      <p:sp>
        <p:nvSpPr>
          <p:cNvPr id="13" name="Title 1"/>
          <p:cNvSpPr>
            <a:spLocks noGrp="1"/>
          </p:cNvSpPr>
          <p:nvPr>
            <p:ph type="title"/>
          </p:nvPr>
        </p:nvSpPr>
        <p:spPr>
          <a:xfrm>
            <a:off x="1733550" y="133350"/>
            <a:ext cx="5676900" cy="417910"/>
          </a:xfrm>
        </p:spPr>
        <p:txBody>
          <a:bodyPr/>
          <a:lstStyle/>
          <a:p>
            <a:r>
              <a:rPr lang="en-US"/>
              <a:t>Click to edit Master title style</a:t>
            </a:r>
          </a:p>
        </p:txBody>
      </p:sp>
      <p:pic>
        <p:nvPicPr>
          <p:cNvPr id="14" name="Picture 10"/>
          <p:cNvPicPr>
            <a:picLocks noChangeAspect="1"/>
          </p:cNvPicPr>
          <p:nvPr userDrawn="1"/>
        </p:nvPicPr>
        <p:blipFill>
          <a:blip r:embed="rId3" cstate="print"/>
          <a:stretch>
            <a:fillRect/>
          </a:stretch>
        </p:blipFill>
        <p:spPr bwMode="auto">
          <a:xfrm>
            <a:off x="152400" y="67516"/>
            <a:ext cx="810260" cy="625856"/>
          </a:xfrm>
          <a:prstGeom prst="rect">
            <a:avLst/>
          </a:prstGeom>
          <a:noFill/>
          <a:ln w="9525">
            <a:noFill/>
            <a:miter lim="800000"/>
            <a:headEnd/>
            <a:tailEnd/>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Only Layout">
    <p:spTree>
      <p:nvGrpSpPr>
        <p:cNvPr id="1" name=""/>
        <p:cNvGrpSpPr/>
        <p:nvPr/>
      </p:nvGrpSpPr>
      <p:grpSpPr>
        <a:xfrm>
          <a:off x="0" y="0"/>
          <a:ext cx="0" cy="0"/>
          <a:chOff x="0" y="0"/>
          <a:chExt cx="0" cy="0"/>
        </a:xfrm>
      </p:grpSpPr>
      <p:grpSp>
        <p:nvGrpSpPr>
          <p:cNvPr id="7" name="Group 6"/>
          <p:cNvGrpSpPr/>
          <p:nvPr userDrawn="1"/>
        </p:nvGrpSpPr>
        <p:grpSpPr>
          <a:xfrm>
            <a:off x="66676" y="-19050"/>
            <a:ext cx="9028113" cy="836371"/>
            <a:chOff x="66676" y="-19050"/>
            <a:chExt cx="9028113" cy="836371"/>
          </a:xfrm>
        </p:grpSpPr>
        <p:pic>
          <p:nvPicPr>
            <p:cNvPr id="8" name="Picture 10" descr="LogoW-ShadowTransBack.png"/>
            <p:cNvPicPr>
              <a:picLocks noChangeAspect="1"/>
            </p:cNvPicPr>
            <p:nvPr userDrawn="1"/>
          </p:nvPicPr>
          <p:blipFill>
            <a:blip r:embed="rId2"/>
            <a:stretch>
              <a:fillRect/>
            </a:stretch>
          </p:blipFill>
          <p:spPr bwMode="auto">
            <a:xfrm>
              <a:off x="7354214" y="-19050"/>
              <a:ext cx="1484986" cy="836371"/>
            </a:xfrm>
            <a:prstGeom prst="rect">
              <a:avLst/>
            </a:prstGeom>
            <a:noFill/>
            <a:ln w="9525">
              <a:noFill/>
              <a:miter lim="800000"/>
              <a:headEnd/>
              <a:tailEnd/>
            </a:ln>
          </p:spPr>
        </p:pic>
        <p:cxnSp>
          <p:nvCxnSpPr>
            <p:cNvPr id="9" name="Straight Connector 8"/>
            <p:cNvCxnSpPr>
              <a:cxnSpLocks noChangeShapeType="1"/>
            </p:cNvCxnSpPr>
            <p:nvPr userDrawn="1"/>
          </p:nvCxnSpPr>
          <p:spPr bwMode="auto">
            <a:xfrm rot="10800000">
              <a:off x="66676" y="606029"/>
              <a:ext cx="9028113" cy="1190"/>
            </a:xfrm>
            <a:prstGeom prst="line">
              <a:avLst/>
            </a:prstGeom>
            <a:noFill/>
            <a:ln w="12700" cap="flat" cmpd="sng" algn="ctr">
              <a:solidFill>
                <a:schemeClr val="accent1"/>
              </a:solidFill>
              <a:prstDash val="solid"/>
              <a:round/>
              <a:headEnd type="none" w="med" len="med"/>
              <a:tailEnd type="none" w="med" len="med"/>
            </a:ln>
            <a:effectLst/>
          </p:spPr>
        </p:cxnSp>
      </p:grpSp>
      <p:sp>
        <p:nvSpPr>
          <p:cNvPr id="10" name="Title 1"/>
          <p:cNvSpPr>
            <a:spLocks noGrp="1"/>
          </p:cNvSpPr>
          <p:nvPr>
            <p:ph type="title"/>
          </p:nvPr>
        </p:nvSpPr>
        <p:spPr>
          <a:xfrm>
            <a:off x="1790700" y="133350"/>
            <a:ext cx="5562600" cy="417910"/>
          </a:xfrm>
        </p:spPr>
        <p:txBody>
          <a:bodyPr/>
          <a:lstStyle/>
          <a:p>
            <a:r>
              <a:rPr lang="en-US"/>
              <a:t>Click to edit Master title style</a:t>
            </a:r>
          </a:p>
        </p:txBody>
      </p:sp>
      <p:pic>
        <p:nvPicPr>
          <p:cNvPr id="11" name="Picture 10"/>
          <p:cNvPicPr>
            <a:picLocks noChangeAspect="1"/>
          </p:cNvPicPr>
          <p:nvPr userDrawn="1"/>
        </p:nvPicPr>
        <p:blipFill>
          <a:blip r:embed="rId3"/>
          <a:stretch>
            <a:fillRect/>
          </a:stretch>
        </p:blipFill>
        <p:spPr bwMode="auto">
          <a:xfrm>
            <a:off x="304800" y="82296"/>
            <a:ext cx="1295400" cy="427482"/>
          </a:xfrm>
          <a:prstGeom prst="rect">
            <a:avLst/>
          </a:prstGeom>
          <a:noFill/>
          <a:ln w="9525">
            <a:noFill/>
            <a:miter lim="800000"/>
            <a:headEnd/>
            <a:tailEnd/>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Only Layout">
    <p:spTree>
      <p:nvGrpSpPr>
        <p:cNvPr id="1" name=""/>
        <p:cNvGrpSpPr/>
        <p:nvPr/>
      </p:nvGrpSpPr>
      <p:grpSpPr>
        <a:xfrm>
          <a:off x="0" y="0"/>
          <a:ext cx="0" cy="0"/>
          <a:chOff x="0" y="0"/>
          <a:chExt cx="0" cy="0"/>
        </a:xfrm>
      </p:grpSpPr>
      <p:grpSp>
        <p:nvGrpSpPr>
          <p:cNvPr id="7" name="Group 6"/>
          <p:cNvGrpSpPr/>
          <p:nvPr userDrawn="1"/>
        </p:nvGrpSpPr>
        <p:grpSpPr>
          <a:xfrm>
            <a:off x="66676" y="-19050"/>
            <a:ext cx="9028113" cy="836371"/>
            <a:chOff x="66676" y="-19050"/>
            <a:chExt cx="9028113" cy="836371"/>
          </a:xfrm>
        </p:grpSpPr>
        <p:pic>
          <p:nvPicPr>
            <p:cNvPr id="8" name="Picture 10" descr="LogoW-ShadowTransBack.png"/>
            <p:cNvPicPr>
              <a:picLocks noChangeAspect="1"/>
            </p:cNvPicPr>
            <p:nvPr userDrawn="1"/>
          </p:nvPicPr>
          <p:blipFill>
            <a:blip r:embed="rId2"/>
            <a:stretch>
              <a:fillRect/>
            </a:stretch>
          </p:blipFill>
          <p:spPr bwMode="auto">
            <a:xfrm>
              <a:off x="7354214" y="-19050"/>
              <a:ext cx="1484986" cy="836371"/>
            </a:xfrm>
            <a:prstGeom prst="rect">
              <a:avLst/>
            </a:prstGeom>
            <a:noFill/>
            <a:ln w="9525">
              <a:noFill/>
              <a:miter lim="800000"/>
              <a:headEnd/>
              <a:tailEnd/>
            </a:ln>
          </p:spPr>
        </p:pic>
        <p:cxnSp>
          <p:nvCxnSpPr>
            <p:cNvPr id="9" name="Straight Connector 8"/>
            <p:cNvCxnSpPr>
              <a:cxnSpLocks noChangeShapeType="1"/>
            </p:cNvCxnSpPr>
            <p:nvPr userDrawn="1"/>
          </p:nvCxnSpPr>
          <p:spPr bwMode="auto">
            <a:xfrm rot="10800000">
              <a:off x="66676" y="606029"/>
              <a:ext cx="9028113" cy="1190"/>
            </a:xfrm>
            <a:prstGeom prst="line">
              <a:avLst/>
            </a:prstGeom>
            <a:noFill/>
            <a:ln w="12700" cap="flat" cmpd="sng" algn="ctr">
              <a:solidFill>
                <a:schemeClr val="accent1"/>
              </a:solidFill>
              <a:prstDash val="solid"/>
              <a:round/>
              <a:headEnd type="none" w="med" len="med"/>
              <a:tailEnd type="none" w="med" len="med"/>
            </a:ln>
            <a:effectLst/>
          </p:spPr>
        </p:cxnSp>
      </p:grpSp>
      <p:pic>
        <p:nvPicPr>
          <p:cNvPr id="10" name="Picture 10"/>
          <p:cNvPicPr>
            <a:picLocks noChangeAspect="1"/>
          </p:cNvPicPr>
          <p:nvPr userDrawn="1"/>
        </p:nvPicPr>
        <p:blipFill>
          <a:blip r:embed="rId3"/>
          <a:stretch>
            <a:fillRect/>
          </a:stretch>
        </p:blipFill>
        <p:spPr bwMode="auto">
          <a:xfrm>
            <a:off x="457200" y="133351"/>
            <a:ext cx="1143000" cy="397564"/>
          </a:xfrm>
          <a:prstGeom prst="rect">
            <a:avLst/>
          </a:prstGeom>
          <a:noFill/>
          <a:ln w="9525">
            <a:noFill/>
            <a:miter lim="800000"/>
            <a:headEnd/>
            <a:tailEnd/>
          </a:ln>
        </p:spPr>
      </p:pic>
      <p:sp>
        <p:nvSpPr>
          <p:cNvPr id="11" name="Title 1"/>
          <p:cNvSpPr>
            <a:spLocks noGrp="1"/>
          </p:cNvSpPr>
          <p:nvPr>
            <p:ph type="title"/>
          </p:nvPr>
        </p:nvSpPr>
        <p:spPr>
          <a:xfrm>
            <a:off x="1790700" y="133350"/>
            <a:ext cx="5562600" cy="417910"/>
          </a:xfrm>
        </p:spPr>
        <p:txBody>
          <a:bodyPr/>
          <a:lstStyle/>
          <a:p>
            <a:r>
              <a:rPr lang="en-US"/>
              <a:t>Click to edit Master title style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Layout">
    <p:spTree>
      <p:nvGrpSpPr>
        <p:cNvPr id="1" name=""/>
        <p:cNvGrpSpPr/>
        <p:nvPr/>
      </p:nvGrpSpPr>
      <p:grpSpPr>
        <a:xfrm>
          <a:off x="0" y="0"/>
          <a:ext cx="0" cy="0"/>
          <a:chOff x="0" y="0"/>
          <a:chExt cx="0" cy="0"/>
        </a:xfrm>
      </p:grpSpPr>
      <p:sp>
        <p:nvSpPr>
          <p:cNvPr id="2" name="Title 1"/>
          <p:cNvSpPr>
            <a:spLocks noGrp="1"/>
          </p:cNvSpPr>
          <p:nvPr>
            <p:ph type="title"/>
          </p:nvPr>
        </p:nvSpPr>
        <p:spPr>
          <a:xfrm>
            <a:off x="152400" y="1200150"/>
            <a:ext cx="8839200" cy="857250"/>
          </a:xfrm>
        </p:spPr>
        <p:txBody>
          <a:bodyPr/>
          <a:lstStyle/>
          <a:p>
            <a:r>
              <a:rPr lang="en-US"/>
              <a:t>Click to edit Master title style</a:t>
            </a:r>
            <a:endParaRPr lang="en-US" dirty="0"/>
          </a:p>
        </p:txBody>
      </p:sp>
      <p:pic>
        <p:nvPicPr>
          <p:cNvPr id="5" name="Picture 4" descr="WEBLogo.png"/>
          <p:cNvPicPr>
            <a:picLocks noChangeAspect="1"/>
          </p:cNvPicPr>
          <p:nvPr userDrawn="1"/>
        </p:nvPicPr>
        <p:blipFill>
          <a:blip r:embed="rId2"/>
          <a:stretch>
            <a:fillRect/>
          </a:stretch>
        </p:blipFill>
        <p:spPr>
          <a:xfrm>
            <a:off x="3198596" y="238252"/>
            <a:ext cx="2821204" cy="1059520"/>
          </a:xfrm>
          <a:prstGeom prst="rect">
            <a:avLst/>
          </a:prstGeom>
        </p:spPr>
      </p:pic>
      <p:pic>
        <p:nvPicPr>
          <p:cNvPr id="6" name="Picture 5" descr="lsst_cutaway1200px.png"/>
          <p:cNvPicPr>
            <a:picLocks noChangeAspect="1"/>
          </p:cNvPicPr>
          <p:nvPr userDrawn="1"/>
        </p:nvPicPr>
        <p:blipFill>
          <a:blip r:embed="rId3"/>
          <a:stretch>
            <a:fillRect/>
          </a:stretch>
        </p:blipFill>
        <p:spPr>
          <a:xfrm>
            <a:off x="2819400" y="2266950"/>
            <a:ext cx="3465806" cy="2487954"/>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Only Layout">
    <p:spTree>
      <p:nvGrpSpPr>
        <p:cNvPr id="1" name=""/>
        <p:cNvGrpSpPr/>
        <p:nvPr/>
      </p:nvGrpSpPr>
      <p:grpSpPr>
        <a:xfrm>
          <a:off x="0" y="0"/>
          <a:ext cx="0" cy="0"/>
          <a:chOff x="0" y="0"/>
          <a:chExt cx="0" cy="0"/>
        </a:xfrm>
      </p:grpSpPr>
      <p:sp>
        <p:nvSpPr>
          <p:cNvPr id="3" name="Title 1"/>
          <p:cNvSpPr>
            <a:spLocks noGrp="1"/>
          </p:cNvSpPr>
          <p:nvPr>
            <p:ph type="title"/>
          </p:nvPr>
        </p:nvSpPr>
        <p:spPr>
          <a:xfrm>
            <a:off x="152400" y="1200150"/>
            <a:ext cx="8839200" cy="857250"/>
          </a:xfrm>
        </p:spPr>
        <p:txBody>
          <a:bodyPr/>
          <a:lstStyle/>
          <a:p>
            <a:r>
              <a:rPr lang="en-US"/>
              <a:t>Click to edit Master title style</a:t>
            </a:r>
            <a:endParaRPr lang="en-US" dirty="0"/>
          </a:p>
        </p:txBody>
      </p:sp>
      <p:pic>
        <p:nvPicPr>
          <p:cNvPr id="6" name="Picture 5" descr="WEBLogo.png"/>
          <p:cNvPicPr>
            <a:picLocks noChangeAspect="1"/>
          </p:cNvPicPr>
          <p:nvPr userDrawn="1"/>
        </p:nvPicPr>
        <p:blipFill>
          <a:blip r:embed="rId2"/>
          <a:stretch>
            <a:fillRect/>
          </a:stretch>
        </p:blipFill>
        <p:spPr>
          <a:xfrm>
            <a:off x="3198596" y="238252"/>
            <a:ext cx="2821204" cy="1059520"/>
          </a:xfrm>
          <a:prstGeom prst="rect">
            <a:avLst/>
          </a:prstGeom>
        </p:spPr>
      </p:pic>
      <p:pic>
        <p:nvPicPr>
          <p:cNvPr id="7" name="Picture 6" descr="Tel-45Tilt.JPG"/>
          <p:cNvPicPr>
            <a:picLocks noChangeAspect="1"/>
          </p:cNvPicPr>
          <p:nvPr userDrawn="1"/>
        </p:nvPicPr>
        <p:blipFill>
          <a:blip r:embed="rId3"/>
          <a:stretch>
            <a:fillRect/>
          </a:stretch>
        </p:blipFill>
        <p:spPr>
          <a:xfrm>
            <a:off x="2209800" y="1657350"/>
            <a:ext cx="4657990" cy="3598296"/>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Title Only Layout">
    <p:spTree>
      <p:nvGrpSpPr>
        <p:cNvPr id="1" name=""/>
        <p:cNvGrpSpPr/>
        <p:nvPr/>
      </p:nvGrpSpPr>
      <p:grpSpPr>
        <a:xfrm>
          <a:off x="0" y="0"/>
          <a:ext cx="0" cy="0"/>
          <a:chOff x="0" y="0"/>
          <a:chExt cx="0" cy="0"/>
        </a:xfrm>
      </p:grpSpPr>
      <p:sp>
        <p:nvSpPr>
          <p:cNvPr id="2" name="Title 1"/>
          <p:cNvSpPr>
            <a:spLocks noGrp="1"/>
          </p:cNvSpPr>
          <p:nvPr>
            <p:ph type="title"/>
          </p:nvPr>
        </p:nvSpPr>
        <p:spPr>
          <a:xfrm>
            <a:off x="152400" y="1200150"/>
            <a:ext cx="8839200" cy="857250"/>
          </a:xfrm>
        </p:spPr>
        <p:txBody>
          <a:bodyPr/>
          <a:lstStyle/>
          <a:p>
            <a:r>
              <a:rPr lang="en-US"/>
              <a:t>Click to edit Master title style</a:t>
            </a:r>
            <a:endParaRPr lang="en-US" dirty="0"/>
          </a:p>
        </p:txBody>
      </p:sp>
      <p:pic>
        <p:nvPicPr>
          <p:cNvPr id="5" name="Picture 4" descr="WEBLogo.png"/>
          <p:cNvPicPr>
            <a:picLocks noChangeAspect="1"/>
          </p:cNvPicPr>
          <p:nvPr userDrawn="1"/>
        </p:nvPicPr>
        <p:blipFill>
          <a:blip r:embed="rId2"/>
          <a:stretch>
            <a:fillRect/>
          </a:stretch>
        </p:blipFill>
        <p:spPr>
          <a:xfrm>
            <a:off x="3198596" y="238252"/>
            <a:ext cx="2821204" cy="105952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43200" y="2419350"/>
            <a:ext cx="3657600" cy="2057400"/>
          </a:xfrm>
          <a:prstGeom prst="rect">
            <a:avLst/>
          </a:prstGeom>
        </p:spPr>
      </p:pic>
    </p:spTree>
    <p:extLst>
      <p:ext uri="{BB962C8B-B14F-4D97-AF65-F5344CB8AC3E}">
        <p14:creationId xmlns:p14="http://schemas.microsoft.com/office/powerpoint/2010/main" val="23652880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Title Only Layout">
    <p:spTree>
      <p:nvGrpSpPr>
        <p:cNvPr id="1" name=""/>
        <p:cNvGrpSpPr/>
        <p:nvPr/>
      </p:nvGrpSpPr>
      <p:grpSpPr>
        <a:xfrm>
          <a:off x="0" y="0"/>
          <a:ext cx="0" cy="0"/>
          <a:chOff x="0" y="0"/>
          <a:chExt cx="0" cy="0"/>
        </a:xfrm>
      </p:grpSpPr>
      <p:sp>
        <p:nvSpPr>
          <p:cNvPr id="3" name="Title 1"/>
          <p:cNvSpPr>
            <a:spLocks noGrp="1"/>
          </p:cNvSpPr>
          <p:nvPr>
            <p:ph type="title"/>
          </p:nvPr>
        </p:nvSpPr>
        <p:spPr>
          <a:xfrm>
            <a:off x="152400" y="1200150"/>
            <a:ext cx="8839200" cy="857250"/>
          </a:xfrm>
        </p:spPr>
        <p:txBody>
          <a:bodyPr/>
          <a:lstStyle/>
          <a:p>
            <a:r>
              <a:rPr lang="en-US"/>
              <a:t>Click to edit Master title style</a:t>
            </a:r>
            <a:endParaRPr lang="en-US" dirty="0"/>
          </a:p>
        </p:txBody>
      </p:sp>
      <p:pic>
        <p:nvPicPr>
          <p:cNvPr id="6" name="Picture 5" descr="WEBLogo.png"/>
          <p:cNvPicPr>
            <a:picLocks noChangeAspect="1"/>
          </p:cNvPicPr>
          <p:nvPr userDrawn="1"/>
        </p:nvPicPr>
        <p:blipFill>
          <a:blip r:embed="rId2"/>
          <a:stretch>
            <a:fillRect/>
          </a:stretch>
        </p:blipFill>
        <p:spPr>
          <a:xfrm>
            <a:off x="3198596" y="238252"/>
            <a:ext cx="2821204" cy="1059520"/>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34223" y="2419350"/>
            <a:ext cx="3549950" cy="2008397"/>
          </a:xfrm>
          <a:prstGeom prst="rect">
            <a:avLst/>
          </a:prstGeom>
        </p:spPr>
      </p:pic>
    </p:spTree>
    <p:extLst>
      <p:ext uri="{BB962C8B-B14F-4D97-AF65-F5344CB8AC3E}">
        <p14:creationId xmlns:p14="http://schemas.microsoft.com/office/powerpoint/2010/main" val="19535564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4683919"/>
            <a:ext cx="2133600" cy="357188"/>
          </a:xfrm>
          <a:prstGeom prst="rect">
            <a:avLst/>
          </a:prstGeom>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xfrm>
            <a:off x="3124200" y="4683919"/>
            <a:ext cx="2895600" cy="357188"/>
          </a:xfrm>
          <a:prstGeom prst="rect">
            <a:avLst/>
          </a:prstGeom>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xfrm>
            <a:off x="6553200" y="4683919"/>
            <a:ext cx="2133600" cy="357188"/>
          </a:xfrm>
          <a:prstGeom prst="rect">
            <a:avLst/>
          </a:prstGeom>
          <a:ln/>
        </p:spPr>
        <p:txBody>
          <a:bodyPr/>
          <a:lstStyle>
            <a:lvl1pPr>
              <a:defRPr/>
            </a:lvl1pPr>
          </a:lstStyle>
          <a:p>
            <a:pPr>
              <a:defRPr/>
            </a:pPr>
            <a:r>
              <a:rPr lang="en-US" altLang="en-US"/>
              <a:t>&lt;#&gt;</a:t>
            </a:r>
          </a:p>
        </p:txBody>
      </p:sp>
    </p:spTree>
    <p:extLst>
      <p:ext uri="{BB962C8B-B14F-4D97-AF65-F5344CB8AC3E}">
        <p14:creationId xmlns:p14="http://schemas.microsoft.com/office/powerpoint/2010/main" val="4058001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e Column Layout">
    <p:spTree>
      <p:nvGrpSpPr>
        <p:cNvPr id="1" name=""/>
        <p:cNvGrpSpPr/>
        <p:nvPr/>
      </p:nvGrpSpPr>
      <p:grpSpPr>
        <a:xfrm>
          <a:off x="0" y="0"/>
          <a:ext cx="0" cy="0"/>
          <a:chOff x="0" y="0"/>
          <a:chExt cx="0" cy="0"/>
        </a:xfrm>
      </p:grpSpPr>
      <p:sp>
        <p:nvSpPr>
          <p:cNvPr id="5" name="Text Placeholder 2"/>
          <p:cNvSpPr>
            <a:spLocks noGrp="1"/>
          </p:cNvSpPr>
          <p:nvPr>
            <p:ph type="body" idx="1"/>
          </p:nvPr>
        </p:nvSpPr>
        <p:spPr bwMode="auto">
          <a:xfrm>
            <a:off x="457200" y="760810"/>
            <a:ext cx="8229601" cy="3982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1" name="Group 10"/>
          <p:cNvGrpSpPr/>
          <p:nvPr userDrawn="1"/>
        </p:nvGrpSpPr>
        <p:grpSpPr>
          <a:xfrm>
            <a:off x="66676" y="-19050"/>
            <a:ext cx="9028113" cy="836371"/>
            <a:chOff x="66676" y="-19050"/>
            <a:chExt cx="9028113" cy="836371"/>
          </a:xfrm>
        </p:grpSpPr>
        <p:pic>
          <p:nvPicPr>
            <p:cNvPr id="9" name="Picture 10" descr="LogoW-ShadowTransBack.png"/>
            <p:cNvPicPr>
              <a:picLocks noChangeAspect="1"/>
            </p:cNvPicPr>
            <p:nvPr userDrawn="1"/>
          </p:nvPicPr>
          <p:blipFill>
            <a:blip r:embed="rId2"/>
            <a:stretch>
              <a:fillRect/>
            </a:stretch>
          </p:blipFill>
          <p:spPr bwMode="auto">
            <a:xfrm>
              <a:off x="7354214" y="-19050"/>
              <a:ext cx="1484986" cy="836371"/>
            </a:xfrm>
            <a:prstGeom prst="rect">
              <a:avLst/>
            </a:prstGeom>
            <a:noFill/>
            <a:ln w="9525">
              <a:noFill/>
              <a:miter lim="800000"/>
              <a:headEnd/>
              <a:tailEnd/>
            </a:ln>
          </p:spPr>
        </p:pic>
        <p:cxnSp>
          <p:nvCxnSpPr>
            <p:cNvPr id="10" name="Straight Connector 9"/>
            <p:cNvCxnSpPr>
              <a:cxnSpLocks noChangeShapeType="1"/>
            </p:cNvCxnSpPr>
            <p:nvPr userDrawn="1"/>
          </p:nvCxnSpPr>
          <p:spPr bwMode="auto">
            <a:xfrm rot="10800000">
              <a:off x="66676" y="606029"/>
              <a:ext cx="9028113" cy="1190"/>
            </a:xfrm>
            <a:prstGeom prst="line">
              <a:avLst/>
            </a:prstGeom>
            <a:noFill/>
            <a:ln w="12700" cap="flat" cmpd="sng" algn="ctr">
              <a:solidFill>
                <a:schemeClr val="accent1"/>
              </a:solidFill>
              <a:prstDash val="solid"/>
              <a:round/>
              <a:headEnd type="none" w="med" len="med"/>
              <a:tailEnd type="none" w="med" len="med"/>
            </a:ln>
            <a:effectLst/>
          </p:spPr>
        </p:cxnSp>
      </p:grpSp>
      <p:pic>
        <p:nvPicPr>
          <p:cNvPr id="12" name="Picture 10"/>
          <p:cNvPicPr>
            <a:picLocks noChangeAspect="1"/>
          </p:cNvPicPr>
          <p:nvPr userDrawn="1"/>
        </p:nvPicPr>
        <p:blipFill>
          <a:blip r:embed="rId3" cstate="print"/>
          <a:stretch>
            <a:fillRect/>
          </a:stretch>
        </p:blipFill>
        <p:spPr bwMode="auto">
          <a:xfrm>
            <a:off x="152400" y="67516"/>
            <a:ext cx="810260" cy="625856"/>
          </a:xfrm>
          <a:prstGeom prst="rect">
            <a:avLst/>
          </a:prstGeom>
          <a:noFill/>
          <a:ln w="9525">
            <a:noFill/>
            <a:miter lim="800000"/>
            <a:headEnd/>
            <a:tailEnd/>
          </a:ln>
        </p:spPr>
      </p:pic>
      <p:sp>
        <p:nvSpPr>
          <p:cNvPr id="13" name="Title 1"/>
          <p:cNvSpPr>
            <a:spLocks noGrp="1"/>
          </p:cNvSpPr>
          <p:nvPr>
            <p:ph type="title"/>
          </p:nvPr>
        </p:nvSpPr>
        <p:spPr>
          <a:xfrm>
            <a:off x="1752600" y="133350"/>
            <a:ext cx="5638800" cy="417910"/>
          </a:xfrm>
        </p:spPr>
        <p:txBody>
          <a:bodyPr/>
          <a:lstStyle/>
          <a:p>
            <a:r>
              <a:rPr lang="en-US"/>
              <a:t>Click to edit Master title style</a:t>
            </a:r>
            <a:endParaRPr lang="en-US" dirty="0"/>
          </a:p>
        </p:txBody>
      </p:sp>
    </p:spTree>
    <p:extLst>
      <p:ext uri="{BB962C8B-B14F-4D97-AF65-F5344CB8AC3E}">
        <p14:creationId xmlns:p14="http://schemas.microsoft.com/office/powerpoint/2010/main" val="3890161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One Column Layout">
    <p:spTree>
      <p:nvGrpSpPr>
        <p:cNvPr id="1" name=""/>
        <p:cNvGrpSpPr/>
        <p:nvPr/>
      </p:nvGrpSpPr>
      <p:grpSpPr>
        <a:xfrm>
          <a:off x="0" y="0"/>
          <a:ext cx="0" cy="0"/>
          <a:chOff x="0" y="0"/>
          <a:chExt cx="0" cy="0"/>
        </a:xfrm>
      </p:grpSpPr>
      <p:sp>
        <p:nvSpPr>
          <p:cNvPr id="2" name="Title 1"/>
          <p:cNvSpPr>
            <a:spLocks noGrp="1"/>
          </p:cNvSpPr>
          <p:nvPr>
            <p:ph type="title"/>
          </p:nvPr>
        </p:nvSpPr>
        <p:spPr>
          <a:xfrm>
            <a:off x="1790700" y="133350"/>
            <a:ext cx="5562600" cy="417910"/>
          </a:xfrm>
        </p:spPr>
        <p:txBody>
          <a:bodyPr/>
          <a:lstStyle/>
          <a:p>
            <a:r>
              <a:rPr lang="en-US"/>
              <a:t>Click to edit Master title style</a:t>
            </a:r>
          </a:p>
        </p:txBody>
      </p:sp>
      <p:sp>
        <p:nvSpPr>
          <p:cNvPr id="5" name="Text Placeholder 2"/>
          <p:cNvSpPr>
            <a:spLocks noGrp="1"/>
          </p:cNvSpPr>
          <p:nvPr>
            <p:ph type="body" idx="1"/>
          </p:nvPr>
        </p:nvSpPr>
        <p:spPr bwMode="auto">
          <a:xfrm>
            <a:off x="457200" y="760810"/>
            <a:ext cx="8229601" cy="3982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0" name="Group 9"/>
          <p:cNvGrpSpPr/>
          <p:nvPr userDrawn="1"/>
        </p:nvGrpSpPr>
        <p:grpSpPr>
          <a:xfrm>
            <a:off x="66676" y="-19050"/>
            <a:ext cx="9028113" cy="836371"/>
            <a:chOff x="66676" y="-19050"/>
            <a:chExt cx="9028113" cy="836371"/>
          </a:xfrm>
        </p:grpSpPr>
        <p:pic>
          <p:nvPicPr>
            <p:cNvPr id="11" name="Picture 10" descr="LogoW-ShadowTransBack.png"/>
            <p:cNvPicPr>
              <a:picLocks noChangeAspect="1"/>
            </p:cNvPicPr>
            <p:nvPr userDrawn="1"/>
          </p:nvPicPr>
          <p:blipFill>
            <a:blip r:embed="rId2"/>
            <a:stretch>
              <a:fillRect/>
            </a:stretch>
          </p:blipFill>
          <p:spPr bwMode="auto">
            <a:xfrm>
              <a:off x="7354214" y="-19050"/>
              <a:ext cx="1484986" cy="836371"/>
            </a:xfrm>
            <a:prstGeom prst="rect">
              <a:avLst/>
            </a:prstGeom>
            <a:noFill/>
            <a:ln w="9525">
              <a:noFill/>
              <a:miter lim="800000"/>
              <a:headEnd/>
              <a:tailEnd/>
            </a:ln>
          </p:spPr>
        </p:pic>
        <p:cxnSp>
          <p:nvCxnSpPr>
            <p:cNvPr id="12" name="Straight Connector 11"/>
            <p:cNvCxnSpPr>
              <a:cxnSpLocks noChangeShapeType="1"/>
            </p:cNvCxnSpPr>
            <p:nvPr userDrawn="1"/>
          </p:nvCxnSpPr>
          <p:spPr bwMode="auto">
            <a:xfrm rot="10800000">
              <a:off x="66676" y="606029"/>
              <a:ext cx="9028113" cy="1190"/>
            </a:xfrm>
            <a:prstGeom prst="line">
              <a:avLst/>
            </a:prstGeom>
            <a:noFill/>
            <a:ln w="12700" cap="flat" cmpd="sng" algn="ctr">
              <a:solidFill>
                <a:schemeClr val="accent1"/>
              </a:solidFill>
              <a:prstDash val="solid"/>
              <a:round/>
              <a:headEnd type="none" w="med" len="med"/>
              <a:tailEnd type="none" w="med" len="med"/>
            </a:ln>
            <a:effectLst/>
          </p:spPr>
        </p:cxnSp>
      </p:grpSp>
      <p:pic>
        <p:nvPicPr>
          <p:cNvPr id="13" name="Picture 10"/>
          <p:cNvPicPr>
            <a:picLocks noChangeAspect="1"/>
          </p:cNvPicPr>
          <p:nvPr userDrawn="1"/>
        </p:nvPicPr>
        <p:blipFill>
          <a:blip r:embed="rId3"/>
          <a:stretch>
            <a:fillRect/>
          </a:stretch>
        </p:blipFill>
        <p:spPr bwMode="auto">
          <a:xfrm>
            <a:off x="304800" y="82296"/>
            <a:ext cx="1295400" cy="427482"/>
          </a:xfrm>
          <a:prstGeom prst="rect">
            <a:avLst/>
          </a:prstGeom>
          <a:noFill/>
          <a:ln w="9525">
            <a:noFill/>
            <a:miter lim="800000"/>
            <a:headEnd/>
            <a:tailEnd/>
          </a:ln>
        </p:spPr>
      </p:pic>
    </p:spTree>
    <p:extLst>
      <p:ext uri="{BB962C8B-B14F-4D97-AF65-F5344CB8AC3E}">
        <p14:creationId xmlns:p14="http://schemas.microsoft.com/office/powerpoint/2010/main" val="3890161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One Column Layout">
    <p:spTree>
      <p:nvGrpSpPr>
        <p:cNvPr id="1" name=""/>
        <p:cNvGrpSpPr/>
        <p:nvPr/>
      </p:nvGrpSpPr>
      <p:grpSpPr>
        <a:xfrm>
          <a:off x="0" y="0"/>
          <a:ext cx="0" cy="0"/>
          <a:chOff x="0" y="0"/>
          <a:chExt cx="0" cy="0"/>
        </a:xfrm>
      </p:grpSpPr>
      <p:sp>
        <p:nvSpPr>
          <p:cNvPr id="5" name="Text Placeholder 2"/>
          <p:cNvSpPr>
            <a:spLocks noGrp="1"/>
          </p:cNvSpPr>
          <p:nvPr>
            <p:ph type="body" idx="1"/>
          </p:nvPr>
        </p:nvSpPr>
        <p:spPr bwMode="auto">
          <a:xfrm>
            <a:off x="457200" y="760810"/>
            <a:ext cx="8229601" cy="3982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p:cNvCxnSpPr>
            <a:cxnSpLocks noChangeShapeType="1"/>
          </p:cNvCxnSpPr>
          <p:nvPr/>
        </p:nvCxnSpPr>
        <p:spPr bwMode="auto">
          <a:xfrm rot="10800000">
            <a:off x="66676" y="606029"/>
            <a:ext cx="9028113" cy="1190"/>
          </a:xfrm>
          <a:prstGeom prst="line">
            <a:avLst/>
          </a:prstGeom>
          <a:noFill/>
          <a:ln w="12700" cap="flat" cmpd="sng" algn="ctr">
            <a:solidFill>
              <a:schemeClr val="accent1"/>
            </a:solidFill>
            <a:prstDash val="solid"/>
            <a:round/>
            <a:headEnd type="none" w="med" len="med"/>
            <a:tailEnd type="none" w="med" len="med"/>
          </a:ln>
          <a:effectLst/>
        </p:spPr>
      </p:cxnSp>
      <p:grpSp>
        <p:nvGrpSpPr>
          <p:cNvPr id="9" name="Group 8"/>
          <p:cNvGrpSpPr/>
          <p:nvPr userDrawn="1"/>
        </p:nvGrpSpPr>
        <p:grpSpPr>
          <a:xfrm>
            <a:off x="66676" y="-19050"/>
            <a:ext cx="9028113" cy="836371"/>
            <a:chOff x="66676" y="-19050"/>
            <a:chExt cx="9028113" cy="836371"/>
          </a:xfrm>
        </p:grpSpPr>
        <p:pic>
          <p:nvPicPr>
            <p:cNvPr id="10" name="Picture 10" descr="LogoW-ShadowTransBack.png"/>
            <p:cNvPicPr>
              <a:picLocks noChangeAspect="1"/>
            </p:cNvPicPr>
            <p:nvPr userDrawn="1"/>
          </p:nvPicPr>
          <p:blipFill>
            <a:blip r:embed="rId2"/>
            <a:stretch>
              <a:fillRect/>
            </a:stretch>
          </p:blipFill>
          <p:spPr bwMode="auto">
            <a:xfrm>
              <a:off x="7354214" y="-19050"/>
              <a:ext cx="1484986" cy="836371"/>
            </a:xfrm>
            <a:prstGeom prst="rect">
              <a:avLst/>
            </a:prstGeom>
            <a:noFill/>
            <a:ln w="9525">
              <a:noFill/>
              <a:miter lim="800000"/>
              <a:headEnd/>
              <a:tailEnd/>
            </a:ln>
          </p:spPr>
        </p:pic>
        <p:cxnSp>
          <p:nvCxnSpPr>
            <p:cNvPr id="11" name="Straight Connector 10"/>
            <p:cNvCxnSpPr>
              <a:cxnSpLocks noChangeShapeType="1"/>
            </p:cNvCxnSpPr>
            <p:nvPr userDrawn="1"/>
          </p:nvCxnSpPr>
          <p:spPr bwMode="auto">
            <a:xfrm rot="10800000">
              <a:off x="66676" y="606029"/>
              <a:ext cx="9028113" cy="1190"/>
            </a:xfrm>
            <a:prstGeom prst="line">
              <a:avLst/>
            </a:prstGeom>
            <a:noFill/>
            <a:ln w="12700" cap="flat" cmpd="sng" algn="ctr">
              <a:solidFill>
                <a:schemeClr val="accent1"/>
              </a:solidFill>
              <a:prstDash val="solid"/>
              <a:round/>
              <a:headEnd type="none" w="med" len="med"/>
              <a:tailEnd type="none" w="med" len="med"/>
            </a:ln>
            <a:effectLst/>
          </p:spPr>
        </p:cxnSp>
      </p:grpSp>
      <p:sp>
        <p:nvSpPr>
          <p:cNvPr id="12" name="Title 1"/>
          <p:cNvSpPr>
            <a:spLocks noGrp="1"/>
          </p:cNvSpPr>
          <p:nvPr>
            <p:ph type="title"/>
          </p:nvPr>
        </p:nvSpPr>
        <p:spPr>
          <a:xfrm>
            <a:off x="1790700" y="133350"/>
            <a:ext cx="5562600" cy="417910"/>
          </a:xfrm>
        </p:spPr>
        <p:txBody>
          <a:bodyPr/>
          <a:lstStyle/>
          <a:p>
            <a:r>
              <a:rPr lang="en-US"/>
              <a:t>Click to edit Master title style</a:t>
            </a:r>
          </a:p>
        </p:txBody>
      </p:sp>
      <p:pic>
        <p:nvPicPr>
          <p:cNvPr id="13" name="Picture 10"/>
          <p:cNvPicPr>
            <a:picLocks noChangeAspect="1"/>
          </p:cNvPicPr>
          <p:nvPr userDrawn="1"/>
        </p:nvPicPr>
        <p:blipFill>
          <a:blip r:embed="rId3"/>
          <a:stretch>
            <a:fillRect/>
          </a:stretch>
        </p:blipFill>
        <p:spPr bwMode="auto">
          <a:xfrm>
            <a:off x="457200" y="133351"/>
            <a:ext cx="1143000" cy="397564"/>
          </a:xfrm>
          <a:prstGeom prst="rect">
            <a:avLst/>
          </a:prstGeom>
          <a:noFill/>
          <a:ln w="9525">
            <a:noFill/>
            <a:miter lim="800000"/>
            <a:headEnd/>
            <a:tailEnd/>
          </a:ln>
        </p:spPr>
      </p:pic>
    </p:spTree>
    <p:extLst>
      <p:ext uri="{BB962C8B-B14F-4D97-AF65-F5344CB8AC3E}">
        <p14:creationId xmlns:p14="http://schemas.microsoft.com/office/powerpoint/2010/main" val="3890161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Layout">
    <p:spTree>
      <p:nvGrpSpPr>
        <p:cNvPr id="1" name=""/>
        <p:cNvGrpSpPr/>
        <p:nvPr/>
      </p:nvGrpSpPr>
      <p:grpSpPr>
        <a:xfrm>
          <a:off x="0" y="0"/>
          <a:ext cx="0" cy="0"/>
          <a:chOff x="0" y="0"/>
          <a:chExt cx="0" cy="0"/>
        </a:xfrm>
      </p:grpSpPr>
      <p:sp>
        <p:nvSpPr>
          <p:cNvPr id="4" name="Text Placeholder 2"/>
          <p:cNvSpPr>
            <a:spLocks noGrp="1"/>
          </p:cNvSpPr>
          <p:nvPr>
            <p:ph idx="1"/>
          </p:nvPr>
        </p:nvSpPr>
        <p:spPr bwMode="auto">
          <a:xfrm>
            <a:off x="457200" y="760810"/>
            <a:ext cx="4038601" cy="3982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2"/>
          <p:cNvSpPr>
            <a:spLocks noGrp="1"/>
          </p:cNvSpPr>
          <p:nvPr>
            <p:ph idx="10"/>
          </p:nvPr>
        </p:nvSpPr>
        <p:spPr bwMode="auto">
          <a:xfrm>
            <a:off x="4724400" y="760810"/>
            <a:ext cx="3962400" cy="3982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9" name="Group 8"/>
          <p:cNvGrpSpPr/>
          <p:nvPr userDrawn="1"/>
        </p:nvGrpSpPr>
        <p:grpSpPr>
          <a:xfrm>
            <a:off x="66676" y="-19050"/>
            <a:ext cx="9028113" cy="836371"/>
            <a:chOff x="66676" y="-19050"/>
            <a:chExt cx="9028113" cy="836371"/>
          </a:xfrm>
        </p:grpSpPr>
        <p:pic>
          <p:nvPicPr>
            <p:cNvPr id="10" name="Picture 10" descr="LogoW-ShadowTransBack.png"/>
            <p:cNvPicPr>
              <a:picLocks noChangeAspect="1"/>
            </p:cNvPicPr>
            <p:nvPr userDrawn="1"/>
          </p:nvPicPr>
          <p:blipFill>
            <a:blip r:embed="rId2"/>
            <a:stretch>
              <a:fillRect/>
            </a:stretch>
          </p:blipFill>
          <p:spPr bwMode="auto">
            <a:xfrm>
              <a:off x="7354214" y="-19050"/>
              <a:ext cx="1484986" cy="836371"/>
            </a:xfrm>
            <a:prstGeom prst="rect">
              <a:avLst/>
            </a:prstGeom>
            <a:noFill/>
            <a:ln w="9525">
              <a:noFill/>
              <a:miter lim="800000"/>
              <a:headEnd/>
              <a:tailEnd/>
            </a:ln>
          </p:spPr>
        </p:pic>
        <p:cxnSp>
          <p:nvCxnSpPr>
            <p:cNvPr id="11" name="Straight Connector 10"/>
            <p:cNvCxnSpPr>
              <a:cxnSpLocks noChangeShapeType="1"/>
            </p:cNvCxnSpPr>
            <p:nvPr userDrawn="1"/>
          </p:nvCxnSpPr>
          <p:spPr bwMode="auto">
            <a:xfrm rot="10800000">
              <a:off x="66676" y="606029"/>
              <a:ext cx="9028113" cy="1190"/>
            </a:xfrm>
            <a:prstGeom prst="line">
              <a:avLst/>
            </a:prstGeom>
            <a:noFill/>
            <a:ln w="12700" cap="flat" cmpd="sng" algn="ctr">
              <a:solidFill>
                <a:schemeClr val="accent1"/>
              </a:solidFill>
              <a:prstDash val="solid"/>
              <a:round/>
              <a:headEnd type="none" w="med" len="med"/>
              <a:tailEnd type="none" w="med" len="med"/>
            </a:ln>
            <a:effectLst/>
          </p:spPr>
        </p:cxnSp>
      </p:grpSp>
      <p:pic>
        <p:nvPicPr>
          <p:cNvPr id="13" name="Picture 10"/>
          <p:cNvPicPr>
            <a:picLocks noChangeAspect="1"/>
          </p:cNvPicPr>
          <p:nvPr userDrawn="1"/>
        </p:nvPicPr>
        <p:blipFill>
          <a:blip r:embed="rId3" cstate="print"/>
          <a:stretch>
            <a:fillRect/>
          </a:stretch>
        </p:blipFill>
        <p:spPr bwMode="auto">
          <a:xfrm>
            <a:off x="152400" y="67516"/>
            <a:ext cx="810260" cy="625856"/>
          </a:xfrm>
          <a:prstGeom prst="rect">
            <a:avLst/>
          </a:prstGeom>
          <a:noFill/>
          <a:ln w="9525">
            <a:noFill/>
            <a:miter lim="800000"/>
            <a:headEnd/>
            <a:tailEnd/>
          </a:ln>
        </p:spPr>
      </p:pic>
      <p:sp>
        <p:nvSpPr>
          <p:cNvPr id="15" name="Title 1"/>
          <p:cNvSpPr>
            <a:spLocks noGrp="1"/>
          </p:cNvSpPr>
          <p:nvPr>
            <p:ph type="title"/>
          </p:nvPr>
        </p:nvSpPr>
        <p:spPr>
          <a:xfrm>
            <a:off x="1695450" y="133350"/>
            <a:ext cx="5753100" cy="417910"/>
          </a:xfrm>
        </p:spPr>
        <p:txBody>
          <a:bodyPr/>
          <a:lstStyle/>
          <a:p>
            <a:r>
              <a:rPr lang="en-US"/>
              <a:t>Click to edit Master title style</a:t>
            </a:r>
          </a:p>
        </p:txBody>
      </p:sp>
    </p:spTree>
    <p:extLst>
      <p:ext uri="{BB962C8B-B14F-4D97-AF65-F5344CB8AC3E}">
        <p14:creationId xmlns:p14="http://schemas.microsoft.com/office/powerpoint/2010/main" val="2858482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lumn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2"/>
          <p:cNvSpPr>
            <a:spLocks noGrp="1"/>
          </p:cNvSpPr>
          <p:nvPr>
            <p:ph idx="1"/>
          </p:nvPr>
        </p:nvSpPr>
        <p:spPr bwMode="auto">
          <a:xfrm>
            <a:off x="457200" y="760810"/>
            <a:ext cx="4038601" cy="3982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2"/>
          <p:cNvSpPr>
            <a:spLocks noGrp="1"/>
          </p:cNvSpPr>
          <p:nvPr>
            <p:ph idx="10"/>
          </p:nvPr>
        </p:nvSpPr>
        <p:spPr bwMode="auto">
          <a:xfrm>
            <a:off x="4724400" y="760810"/>
            <a:ext cx="3962400" cy="3982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3" name="Group 12"/>
          <p:cNvGrpSpPr/>
          <p:nvPr userDrawn="1"/>
        </p:nvGrpSpPr>
        <p:grpSpPr>
          <a:xfrm>
            <a:off x="66676" y="-19050"/>
            <a:ext cx="9028113" cy="836371"/>
            <a:chOff x="66676" y="-19050"/>
            <a:chExt cx="9028113" cy="836371"/>
          </a:xfrm>
        </p:grpSpPr>
        <p:pic>
          <p:nvPicPr>
            <p:cNvPr id="14" name="Picture 10" descr="LogoW-ShadowTransBack.png"/>
            <p:cNvPicPr>
              <a:picLocks noChangeAspect="1"/>
            </p:cNvPicPr>
            <p:nvPr userDrawn="1"/>
          </p:nvPicPr>
          <p:blipFill>
            <a:blip r:embed="rId2"/>
            <a:stretch>
              <a:fillRect/>
            </a:stretch>
          </p:blipFill>
          <p:spPr bwMode="auto">
            <a:xfrm>
              <a:off x="7354214" y="-19050"/>
              <a:ext cx="1484986" cy="836371"/>
            </a:xfrm>
            <a:prstGeom prst="rect">
              <a:avLst/>
            </a:prstGeom>
            <a:noFill/>
            <a:ln w="9525">
              <a:noFill/>
              <a:miter lim="800000"/>
              <a:headEnd/>
              <a:tailEnd/>
            </a:ln>
          </p:spPr>
        </p:pic>
        <p:cxnSp>
          <p:nvCxnSpPr>
            <p:cNvPr id="15" name="Straight Connector 14"/>
            <p:cNvCxnSpPr>
              <a:cxnSpLocks noChangeShapeType="1"/>
            </p:cNvCxnSpPr>
            <p:nvPr userDrawn="1"/>
          </p:nvCxnSpPr>
          <p:spPr bwMode="auto">
            <a:xfrm rot="10800000">
              <a:off x="66676" y="606029"/>
              <a:ext cx="9028113" cy="1190"/>
            </a:xfrm>
            <a:prstGeom prst="line">
              <a:avLst/>
            </a:prstGeom>
            <a:noFill/>
            <a:ln w="12700" cap="flat" cmpd="sng" algn="ctr">
              <a:solidFill>
                <a:schemeClr val="accent1"/>
              </a:solidFill>
              <a:prstDash val="solid"/>
              <a:round/>
              <a:headEnd type="none" w="med" len="med"/>
              <a:tailEnd type="none" w="med" len="med"/>
            </a:ln>
            <a:effectLst/>
          </p:spPr>
        </p:cxnSp>
      </p:grpSp>
    </p:spTree>
    <p:extLst>
      <p:ext uri="{BB962C8B-B14F-4D97-AF65-F5344CB8AC3E}">
        <p14:creationId xmlns:p14="http://schemas.microsoft.com/office/powerpoint/2010/main" val="2858482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wo Column Layout">
    <p:spTree>
      <p:nvGrpSpPr>
        <p:cNvPr id="1" name=""/>
        <p:cNvGrpSpPr/>
        <p:nvPr/>
      </p:nvGrpSpPr>
      <p:grpSpPr>
        <a:xfrm>
          <a:off x="0" y="0"/>
          <a:ext cx="0" cy="0"/>
          <a:chOff x="0" y="0"/>
          <a:chExt cx="0" cy="0"/>
        </a:xfrm>
      </p:grpSpPr>
      <p:sp>
        <p:nvSpPr>
          <p:cNvPr id="4" name="Text Placeholder 2"/>
          <p:cNvSpPr>
            <a:spLocks noGrp="1"/>
          </p:cNvSpPr>
          <p:nvPr>
            <p:ph idx="1"/>
          </p:nvPr>
        </p:nvSpPr>
        <p:spPr bwMode="auto">
          <a:xfrm>
            <a:off x="457200" y="760810"/>
            <a:ext cx="4038601" cy="3982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2"/>
          <p:cNvSpPr>
            <a:spLocks noGrp="1"/>
          </p:cNvSpPr>
          <p:nvPr>
            <p:ph idx="10"/>
          </p:nvPr>
        </p:nvSpPr>
        <p:spPr bwMode="auto">
          <a:xfrm>
            <a:off x="4724400" y="760810"/>
            <a:ext cx="3962400" cy="3982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0" name="Group 9"/>
          <p:cNvGrpSpPr/>
          <p:nvPr userDrawn="1"/>
        </p:nvGrpSpPr>
        <p:grpSpPr>
          <a:xfrm>
            <a:off x="66676" y="-19050"/>
            <a:ext cx="9028113" cy="836371"/>
            <a:chOff x="66676" y="-19050"/>
            <a:chExt cx="9028113" cy="836371"/>
          </a:xfrm>
        </p:grpSpPr>
        <p:pic>
          <p:nvPicPr>
            <p:cNvPr id="11" name="Picture 10" descr="LogoW-ShadowTransBack.png"/>
            <p:cNvPicPr>
              <a:picLocks noChangeAspect="1"/>
            </p:cNvPicPr>
            <p:nvPr userDrawn="1"/>
          </p:nvPicPr>
          <p:blipFill>
            <a:blip r:embed="rId2"/>
            <a:stretch>
              <a:fillRect/>
            </a:stretch>
          </p:blipFill>
          <p:spPr bwMode="auto">
            <a:xfrm>
              <a:off x="7354214" y="-19050"/>
              <a:ext cx="1484986" cy="836371"/>
            </a:xfrm>
            <a:prstGeom prst="rect">
              <a:avLst/>
            </a:prstGeom>
            <a:noFill/>
            <a:ln w="9525">
              <a:noFill/>
              <a:miter lim="800000"/>
              <a:headEnd/>
              <a:tailEnd/>
            </a:ln>
          </p:spPr>
        </p:pic>
        <p:cxnSp>
          <p:nvCxnSpPr>
            <p:cNvPr id="12" name="Straight Connector 11"/>
            <p:cNvCxnSpPr>
              <a:cxnSpLocks noChangeShapeType="1"/>
            </p:cNvCxnSpPr>
            <p:nvPr userDrawn="1"/>
          </p:nvCxnSpPr>
          <p:spPr bwMode="auto">
            <a:xfrm rot="10800000">
              <a:off x="66676" y="606029"/>
              <a:ext cx="9028113" cy="1190"/>
            </a:xfrm>
            <a:prstGeom prst="line">
              <a:avLst/>
            </a:prstGeom>
            <a:noFill/>
            <a:ln w="12700" cap="flat" cmpd="sng" algn="ctr">
              <a:solidFill>
                <a:schemeClr val="accent1"/>
              </a:solidFill>
              <a:prstDash val="solid"/>
              <a:round/>
              <a:headEnd type="none" w="med" len="med"/>
              <a:tailEnd type="none" w="med" len="med"/>
            </a:ln>
            <a:effectLst/>
          </p:spPr>
        </p:cxnSp>
      </p:grpSp>
      <p:pic>
        <p:nvPicPr>
          <p:cNvPr id="13" name="Picture 10"/>
          <p:cNvPicPr>
            <a:picLocks noChangeAspect="1"/>
          </p:cNvPicPr>
          <p:nvPr userDrawn="1"/>
        </p:nvPicPr>
        <p:blipFill>
          <a:blip r:embed="rId3"/>
          <a:stretch>
            <a:fillRect/>
          </a:stretch>
        </p:blipFill>
        <p:spPr bwMode="auto">
          <a:xfrm>
            <a:off x="304800" y="82296"/>
            <a:ext cx="1295400" cy="427482"/>
          </a:xfrm>
          <a:prstGeom prst="rect">
            <a:avLst/>
          </a:prstGeom>
          <a:noFill/>
          <a:ln w="9525">
            <a:noFill/>
            <a:miter lim="800000"/>
            <a:headEnd/>
            <a:tailEnd/>
          </a:ln>
        </p:spPr>
      </p:pic>
      <p:sp>
        <p:nvSpPr>
          <p:cNvPr id="14" name="Title 1"/>
          <p:cNvSpPr>
            <a:spLocks noGrp="1"/>
          </p:cNvSpPr>
          <p:nvPr>
            <p:ph type="title"/>
          </p:nvPr>
        </p:nvSpPr>
        <p:spPr>
          <a:xfrm>
            <a:off x="1790700" y="133350"/>
            <a:ext cx="5562600" cy="417910"/>
          </a:xfrm>
        </p:spPr>
        <p:txBody>
          <a:bodyPr/>
          <a:lstStyle/>
          <a:p>
            <a:r>
              <a:rPr lang="en-US"/>
              <a:t>Click to edit Master title style</a:t>
            </a:r>
          </a:p>
        </p:txBody>
      </p:sp>
    </p:spTree>
    <p:extLst>
      <p:ext uri="{BB962C8B-B14F-4D97-AF65-F5344CB8AC3E}">
        <p14:creationId xmlns:p14="http://schemas.microsoft.com/office/powerpoint/2010/main" val="2858482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wo Column Layout">
    <p:spTree>
      <p:nvGrpSpPr>
        <p:cNvPr id="1" name=""/>
        <p:cNvGrpSpPr/>
        <p:nvPr/>
      </p:nvGrpSpPr>
      <p:grpSpPr>
        <a:xfrm>
          <a:off x="0" y="0"/>
          <a:ext cx="0" cy="0"/>
          <a:chOff x="0" y="0"/>
          <a:chExt cx="0" cy="0"/>
        </a:xfrm>
      </p:grpSpPr>
      <p:sp>
        <p:nvSpPr>
          <p:cNvPr id="4" name="Text Placeholder 2"/>
          <p:cNvSpPr>
            <a:spLocks noGrp="1"/>
          </p:cNvSpPr>
          <p:nvPr>
            <p:ph idx="1"/>
          </p:nvPr>
        </p:nvSpPr>
        <p:spPr bwMode="auto">
          <a:xfrm>
            <a:off x="457200" y="760810"/>
            <a:ext cx="4038601" cy="3982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2"/>
          <p:cNvSpPr>
            <a:spLocks noGrp="1"/>
          </p:cNvSpPr>
          <p:nvPr>
            <p:ph idx="10"/>
          </p:nvPr>
        </p:nvSpPr>
        <p:spPr bwMode="auto">
          <a:xfrm>
            <a:off x="4724400" y="760810"/>
            <a:ext cx="3962400" cy="3982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0" name="Group 9"/>
          <p:cNvGrpSpPr/>
          <p:nvPr userDrawn="1"/>
        </p:nvGrpSpPr>
        <p:grpSpPr>
          <a:xfrm>
            <a:off x="66676" y="-19050"/>
            <a:ext cx="9028113" cy="836371"/>
            <a:chOff x="66676" y="-19050"/>
            <a:chExt cx="9028113" cy="836371"/>
          </a:xfrm>
        </p:grpSpPr>
        <p:pic>
          <p:nvPicPr>
            <p:cNvPr id="11" name="Picture 10" descr="LogoW-ShadowTransBack.png"/>
            <p:cNvPicPr>
              <a:picLocks noChangeAspect="1"/>
            </p:cNvPicPr>
            <p:nvPr userDrawn="1"/>
          </p:nvPicPr>
          <p:blipFill>
            <a:blip r:embed="rId2"/>
            <a:stretch>
              <a:fillRect/>
            </a:stretch>
          </p:blipFill>
          <p:spPr bwMode="auto">
            <a:xfrm>
              <a:off x="7354214" y="-19050"/>
              <a:ext cx="1484986" cy="836371"/>
            </a:xfrm>
            <a:prstGeom prst="rect">
              <a:avLst/>
            </a:prstGeom>
            <a:noFill/>
            <a:ln w="9525">
              <a:noFill/>
              <a:miter lim="800000"/>
              <a:headEnd/>
              <a:tailEnd/>
            </a:ln>
          </p:spPr>
        </p:pic>
        <p:cxnSp>
          <p:nvCxnSpPr>
            <p:cNvPr id="12" name="Straight Connector 11"/>
            <p:cNvCxnSpPr>
              <a:cxnSpLocks noChangeShapeType="1"/>
            </p:cNvCxnSpPr>
            <p:nvPr userDrawn="1"/>
          </p:nvCxnSpPr>
          <p:spPr bwMode="auto">
            <a:xfrm rot="10800000">
              <a:off x="66676" y="606029"/>
              <a:ext cx="9028113" cy="1190"/>
            </a:xfrm>
            <a:prstGeom prst="line">
              <a:avLst/>
            </a:prstGeom>
            <a:noFill/>
            <a:ln w="12700" cap="flat" cmpd="sng" algn="ctr">
              <a:solidFill>
                <a:schemeClr val="accent1"/>
              </a:solidFill>
              <a:prstDash val="solid"/>
              <a:round/>
              <a:headEnd type="none" w="med" len="med"/>
              <a:tailEnd type="none" w="med" len="med"/>
            </a:ln>
            <a:effectLst/>
          </p:spPr>
        </p:cxnSp>
      </p:grpSp>
      <p:sp>
        <p:nvSpPr>
          <p:cNvPr id="13" name="Title 1"/>
          <p:cNvSpPr>
            <a:spLocks noGrp="1"/>
          </p:cNvSpPr>
          <p:nvPr>
            <p:ph type="title"/>
          </p:nvPr>
        </p:nvSpPr>
        <p:spPr>
          <a:xfrm>
            <a:off x="1790700" y="133350"/>
            <a:ext cx="5562600" cy="417910"/>
          </a:xfrm>
        </p:spPr>
        <p:txBody>
          <a:bodyPr/>
          <a:lstStyle/>
          <a:p>
            <a:r>
              <a:rPr lang="en-US"/>
              <a:t>Click to edit Master title style</a:t>
            </a:r>
          </a:p>
        </p:txBody>
      </p:sp>
      <p:pic>
        <p:nvPicPr>
          <p:cNvPr id="14" name="Picture 10"/>
          <p:cNvPicPr>
            <a:picLocks noChangeAspect="1"/>
          </p:cNvPicPr>
          <p:nvPr userDrawn="1"/>
        </p:nvPicPr>
        <p:blipFill>
          <a:blip r:embed="rId3"/>
          <a:stretch>
            <a:fillRect/>
          </a:stretch>
        </p:blipFill>
        <p:spPr bwMode="auto">
          <a:xfrm>
            <a:off x="457200" y="133351"/>
            <a:ext cx="1143000" cy="397564"/>
          </a:xfrm>
          <a:prstGeom prst="rect">
            <a:avLst/>
          </a:prstGeom>
          <a:noFill/>
          <a:ln w="9525">
            <a:noFill/>
            <a:miter lim="800000"/>
            <a:headEnd/>
            <a:tailEnd/>
          </a:ln>
        </p:spPr>
      </p:pic>
    </p:spTree>
    <p:extLst>
      <p:ext uri="{BB962C8B-B14F-4D97-AF65-F5344CB8AC3E}">
        <p14:creationId xmlns:p14="http://schemas.microsoft.com/office/powerpoint/2010/main" val="2858482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Only Layout">
    <p:spTree>
      <p:nvGrpSpPr>
        <p:cNvPr id="1" name=""/>
        <p:cNvGrpSpPr/>
        <p:nvPr/>
      </p:nvGrpSpPr>
      <p:grpSpPr>
        <a:xfrm>
          <a:off x="0" y="0"/>
          <a:ext cx="0" cy="0"/>
          <a:chOff x="0" y="0"/>
          <a:chExt cx="0" cy="0"/>
        </a:xfrm>
      </p:grpSpPr>
      <p:sp>
        <p:nvSpPr>
          <p:cNvPr id="2" name="Title 1"/>
          <p:cNvSpPr>
            <a:spLocks noGrp="1"/>
          </p:cNvSpPr>
          <p:nvPr>
            <p:ph type="title"/>
          </p:nvPr>
        </p:nvSpPr>
        <p:spPr>
          <a:xfrm>
            <a:off x="1593056" y="133350"/>
            <a:ext cx="5950744" cy="417910"/>
          </a:xfrm>
        </p:spPr>
        <p:txBody>
          <a:bodyPr/>
          <a:lstStyle/>
          <a:p>
            <a:r>
              <a:rPr lang="en-US"/>
              <a:t>Click to edit Master title style</a:t>
            </a:r>
            <a:endParaRPr lang="en-US" dirty="0"/>
          </a:p>
        </p:txBody>
      </p:sp>
      <p:grpSp>
        <p:nvGrpSpPr>
          <p:cNvPr id="6" name="Group 5"/>
          <p:cNvGrpSpPr/>
          <p:nvPr userDrawn="1"/>
        </p:nvGrpSpPr>
        <p:grpSpPr>
          <a:xfrm>
            <a:off x="66676" y="-19050"/>
            <a:ext cx="9028113" cy="836371"/>
            <a:chOff x="66676" y="-19050"/>
            <a:chExt cx="9028113" cy="836371"/>
          </a:xfrm>
        </p:grpSpPr>
        <p:pic>
          <p:nvPicPr>
            <p:cNvPr id="7" name="Picture 10" descr="LogoW-ShadowTransBack.png"/>
            <p:cNvPicPr>
              <a:picLocks noChangeAspect="1"/>
            </p:cNvPicPr>
            <p:nvPr userDrawn="1"/>
          </p:nvPicPr>
          <p:blipFill>
            <a:blip r:embed="rId2"/>
            <a:stretch>
              <a:fillRect/>
            </a:stretch>
          </p:blipFill>
          <p:spPr bwMode="auto">
            <a:xfrm>
              <a:off x="7354214" y="-19050"/>
              <a:ext cx="1484986" cy="836371"/>
            </a:xfrm>
            <a:prstGeom prst="rect">
              <a:avLst/>
            </a:prstGeom>
            <a:noFill/>
            <a:ln w="9525">
              <a:noFill/>
              <a:miter lim="800000"/>
              <a:headEnd/>
              <a:tailEnd/>
            </a:ln>
          </p:spPr>
        </p:pic>
        <p:cxnSp>
          <p:nvCxnSpPr>
            <p:cNvPr id="8" name="Straight Connector 7"/>
            <p:cNvCxnSpPr>
              <a:cxnSpLocks noChangeShapeType="1"/>
            </p:cNvCxnSpPr>
            <p:nvPr userDrawn="1"/>
          </p:nvCxnSpPr>
          <p:spPr bwMode="auto">
            <a:xfrm rot="10800000">
              <a:off x="66676" y="606029"/>
              <a:ext cx="9028113" cy="1190"/>
            </a:xfrm>
            <a:prstGeom prst="line">
              <a:avLst/>
            </a:prstGeom>
            <a:noFill/>
            <a:ln w="12700" cap="flat" cmpd="sng" algn="ctr">
              <a:solidFill>
                <a:schemeClr val="accent1"/>
              </a:solidFill>
              <a:prstDash val="solid"/>
              <a:round/>
              <a:headEnd type="none" w="med" len="med"/>
              <a:tailEnd type="none" w="med" len="med"/>
            </a:ln>
            <a:effectLst/>
          </p:spPr>
        </p:cxn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516856" y="133350"/>
            <a:ext cx="6110288" cy="41791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457200" y="760810"/>
            <a:ext cx="8229601" cy="3982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a:cxnSpLocks noChangeShapeType="1"/>
          </p:cNvCxnSpPr>
          <p:nvPr/>
        </p:nvCxnSpPr>
        <p:spPr bwMode="auto">
          <a:xfrm rot="10800000">
            <a:off x="66676" y="4873229"/>
            <a:ext cx="9028113" cy="1190"/>
          </a:xfrm>
          <a:prstGeom prst="line">
            <a:avLst/>
          </a:prstGeom>
          <a:noFill/>
          <a:ln w="12700" cap="flat" cmpd="sng" algn="ctr">
            <a:solidFill>
              <a:schemeClr val="accent1"/>
            </a:solidFill>
            <a:prstDash val="solid"/>
            <a:round/>
            <a:headEnd type="none" w="med" len="med"/>
            <a:tailEnd type="none" w="med" len="med"/>
          </a:ln>
          <a:effectLst/>
        </p:spPr>
      </p:cxnSp>
      <p:sp>
        <p:nvSpPr>
          <p:cNvPr id="12" name="TextBox 11"/>
          <p:cNvSpPr txBox="1"/>
          <p:nvPr/>
        </p:nvSpPr>
        <p:spPr>
          <a:xfrm>
            <a:off x="8424864" y="4891087"/>
            <a:ext cx="566737" cy="276999"/>
          </a:xfrm>
          <a:prstGeom prst="rect">
            <a:avLst/>
          </a:prstGeom>
          <a:noFill/>
        </p:spPr>
        <p:txBody>
          <a:bodyPr>
            <a:prstTxWarp prst="textNoShape">
              <a:avLst/>
            </a:prstTxWarp>
            <a:spAutoFit/>
          </a:bodyPr>
          <a:lstStyle/>
          <a:p>
            <a:pPr defTabSz="457200"/>
            <a:fld id="{A51F6B24-625B-6B48-B1AE-970688573CDB}" type="slidenum">
              <a:rPr lang="en-US" sz="1200">
                <a:solidFill>
                  <a:prstClr val="black"/>
                </a:solidFill>
              </a:rPr>
              <a:pPr defTabSz="457200"/>
              <a:t>‹#›</a:t>
            </a:fld>
            <a:endParaRPr lang="en-US" sz="1200">
              <a:solidFill>
                <a:prstClr val="black"/>
              </a:solidFill>
            </a:endParaRPr>
          </a:p>
        </p:txBody>
      </p:sp>
      <p:sp>
        <p:nvSpPr>
          <p:cNvPr id="10" name="TextBox 9"/>
          <p:cNvSpPr txBox="1"/>
          <p:nvPr/>
        </p:nvSpPr>
        <p:spPr>
          <a:xfrm>
            <a:off x="457200" y="4891088"/>
            <a:ext cx="8229600" cy="246221"/>
          </a:xfrm>
          <a:prstGeom prst="rect">
            <a:avLst/>
          </a:prstGeom>
          <a:noFill/>
        </p:spPr>
        <p:txBody>
          <a:bodyPr>
            <a:prstTxWarp prst="textNoShape">
              <a:avLst/>
            </a:prstTxWarp>
            <a:spAutoFit/>
          </a:bodyPr>
          <a:lstStyle/>
          <a:p>
            <a:pPr algn="ctr" defTabSz="457200">
              <a:defRPr/>
            </a:pPr>
            <a:r>
              <a:rPr lang="en-US" sz="1000" dirty="0">
                <a:solidFill>
                  <a:prstClr val="white">
                    <a:lumMod val="65000"/>
                  </a:prstClr>
                </a:solidFill>
              </a:rPr>
              <a:t>Joint Status Review • Tucson • August 27th – 30th</a:t>
            </a:r>
          </a:p>
        </p:txBody>
      </p:sp>
    </p:spTree>
  </p:cSld>
  <p:clrMap bg1="lt1" tx1="dk1" bg2="lt2" tx2="dk2" accent1="accent1" accent2="accent2" accent3="accent3" accent4="accent4" accent5="accent5" accent6="accent6" hlink="hlink" folHlink="folHlink"/>
  <p:sldLayoutIdLst>
    <p:sldLayoutId id="2147483660" r:id="rId1"/>
    <p:sldLayoutId id="2147483664" r:id="rId2"/>
    <p:sldLayoutId id="2147483665" r:id="rId3"/>
    <p:sldLayoutId id="2147483666" r:id="rId4"/>
    <p:sldLayoutId id="2147483663" r:id="rId5"/>
    <p:sldLayoutId id="2147483669" r:id="rId6"/>
    <p:sldLayoutId id="2147483674" r:id="rId7"/>
    <p:sldLayoutId id="2147483670" r:id="rId8"/>
    <p:sldLayoutId id="2147483662" r:id="rId9"/>
    <p:sldLayoutId id="2147483672" r:id="rId10"/>
    <p:sldLayoutId id="2147483673" r:id="rId11"/>
    <p:sldLayoutId id="2147483671" r:id="rId12"/>
    <p:sldLayoutId id="2147483667" r:id="rId13"/>
    <p:sldLayoutId id="2147483668" r:id="rId14"/>
    <p:sldLayoutId id="2147483675" r:id="rId15"/>
    <p:sldLayoutId id="2147483676" r:id="rId16"/>
    <p:sldLayoutId id="2147483677" r:id="rId17"/>
  </p:sldLayoutIdLst>
  <p:txStyles>
    <p:titleStyle>
      <a:lvl1pPr algn="ctr" defTabSz="457200" rtl="0" eaLnBrk="1" fontAlgn="base" hangingPunct="1">
        <a:spcBef>
          <a:spcPct val="0"/>
        </a:spcBef>
        <a:spcAft>
          <a:spcPct val="0"/>
        </a:spcAft>
        <a:defRPr sz="2400" b="1" kern="1200">
          <a:solidFill>
            <a:srgbClr val="1F497D"/>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Lucida Grande"/>
        <a:buChar char="-"/>
        <a:defRPr sz="2400" kern="1200">
          <a:solidFill>
            <a:srgbClr val="1F497D"/>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a:buChar char="•"/>
        <a:defRPr sz="2200" kern="1200">
          <a:solidFill>
            <a:srgbClr val="1F497D"/>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Lucida Grande"/>
        <a:buChar char="-"/>
        <a:defRPr sz="2000" kern="1200">
          <a:solidFill>
            <a:srgbClr val="1F497D"/>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a:buChar char="•"/>
        <a:defRPr sz="1800" kern="1200">
          <a:solidFill>
            <a:srgbClr val="1F497D"/>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Lucida Grande"/>
        <a:buChar char="-"/>
        <a:defRPr sz="1800" kern="1200">
          <a:solidFill>
            <a:srgbClr val="1F497D"/>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5.xml"/><Relationship Id="rId6" Type="http://schemas.openxmlformats.org/officeDocument/2006/relationships/image" Target="../media/image32.jpeg"/><Relationship Id="rId5" Type="http://schemas.openxmlformats.org/officeDocument/2006/relationships/image" Target="../media/image31.jpg"/><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5.xml"/><Relationship Id="rId4" Type="http://schemas.openxmlformats.org/officeDocument/2006/relationships/image" Target="../media/image17.jpg"/></Relationships>
</file>

<file path=ppt/slides/_rels/slide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5.xml"/><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M1M3 Cell</a:t>
            </a:r>
            <a:r>
              <a:rPr lang="en-US" dirty="0"/>
              <a:t/>
            </a:r>
            <a:br>
              <a:rPr lang="en-US" dirty="0"/>
            </a:br>
            <a:r>
              <a:rPr lang="en-US" dirty="0"/>
              <a:t/>
            </a:r>
            <a:br>
              <a:rPr lang="en-US" dirty="0"/>
            </a:br>
            <a:r>
              <a:rPr lang="en-US" dirty="0" smtClean="0"/>
              <a:t>Felipe Daruich</a:t>
            </a:r>
            <a:r>
              <a:rPr lang="en-US" dirty="0"/>
              <a:t/>
            </a:r>
            <a:br>
              <a:rPr lang="en-US" dirty="0"/>
            </a:br>
            <a:r>
              <a:rPr lang="en-US" dirty="0" smtClean="0"/>
              <a:t>Senior Electronics Engineer / M1M3 CAM</a:t>
            </a:r>
            <a:r>
              <a:rPr lang="en-US" dirty="0"/>
              <a:t/>
            </a:r>
            <a:br>
              <a:rPr lang="en-US" dirty="0"/>
            </a:br>
            <a:r>
              <a:rPr lang="en-US" dirty="0"/>
              <a:t/>
            </a:r>
            <a:br>
              <a:rPr lang="en-US" dirty="0"/>
            </a:br>
            <a:r>
              <a:rPr lang="en-US" dirty="0"/>
              <a:t>NSF/DOE Joint Status Review</a:t>
            </a:r>
            <a:br>
              <a:rPr lang="en-US" dirty="0"/>
            </a:br>
            <a:r>
              <a:rPr lang="en-US" dirty="0" smtClean="0"/>
              <a:t>August 05, 2019</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2B7658-7919-4145-B814-414DAC0C64BF}"/>
              </a:ext>
            </a:extLst>
          </p:cNvPr>
          <p:cNvSpPr>
            <a:spLocks noGrp="1"/>
          </p:cNvSpPr>
          <p:nvPr>
            <p:ph idx="1"/>
          </p:nvPr>
        </p:nvSpPr>
        <p:spPr>
          <a:xfrm>
            <a:off x="381000" y="760810"/>
            <a:ext cx="4121728" cy="3982640"/>
          </a:xfrm>
        </p:spPr>
        <p:txBody>
          <a:bodyPr/>
          <a:lstStyle/>
          <a:p>
            <a:r>
              <a:rPr lang="en-US" sz="1600" dirty="0" smtClean="0"/>
              <a:t>Mirror cell assembly components delivered to Pachón:</a:t>
            </a:r>
          </a:p>
          <a:p>
            <a:pPr lvl="1"/>
            <a:r>
              <a:rPr lang="en-US" sz="1400" dirty="0" smtClean="0"/>
              <a:t>Mirror cart. It has been assembled and tested in the maintenance floor.</a:t>
            </a:r>
          </a:p>
          <a:p>
            <a:pPr lvl="1"/>
            <a:r>
              <a:rPr lang="en-US" sz="1400" dirty="0" smtClean="0"/>
              <a:t>Surrogate mirror</a:t>
            </a:r>
          </a:p>
          <a:p>
            <a:pPr lvl="1"/>
            <a:r>
              <a:rPr lang="en-US" sz="1400" dirty="0" smtClean="0"/>
              <a:t>Mirror.</a:t>
            </a:r>
          </a:p>
          <a:p>
            <a:pPr lvl="1"/>
            <a:r>
              <a:rPr lang="en-US" sz="1400" dirty="0" smtClean="0"/>
              <a:t>Mirror cell and support system components</a:t>
            </a:r>
            <a:endParaRPr lang="en-US" sz="1600" dirty="0" smtClean="0"/>
          </a:p>
          <a:p>
            <a:pPr marL="457200" lvl="1" indent="0">
              <a:buNone/>
            </a:pPr>
            <a:endParaRPr lang="en-US" sz="1400" dirty="0"/>
          </a:p>
          <a:p>
            <a:endParaRPr lang="en-US" dirty="0"/>
          </a:p>
        </p:txBody>
      </p:sp>
      <p:sp>
        <p:nvSpPr>
          <p:cNvPr id="3" name="Title 2">
            <a:extLst>
              <a:ext uri="{FF2B5EF4-FFF2-40B4-BE49-F238E27FC236}">
                <a16:creationId xmlns:a16="http://schemas.microsoft.com/office/drawing/2014/main" id="{EE59E975-0F58-584B-BF24-586AF6E27145}"/>
              </a:ext>
            </a:extLst>
          </p:cNvPr>
          <p:cNvSpPr>
            <a:spLocks noGrp="1"/>
          </p:cNvSpPr>
          <p:nvPr>
            <p:ph type="title"/>
          </p:nvPr>
        </p:nvSpPr>
        <p:spPr/>
        <p:txBody>
          <a:bodyPr/>
          <a:lstStyle/>
          <a:p>
            <a:r>
              <a:rPr lang="en-US" sz="2000" dirty="0" smtClean="0"/>
              <a:t>Current Status</a:t>
            </a:r>
            <a:endParaRPr lang="en-US" sz="20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2647950"/>
            <a:ext cx="3142659" cy="20955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3485" y="748687"/>
            <a:ext cx="2135715" cy="120134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62400" y="3151227"/>
            <a:ext cx="3276600" cy="1592223"/>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05306" y="2266950"/>
            <a:ext cx="2933894" cy="1650316"/>
          </a:xfrm>
          <a:prstGeom prst="rect">
            <a:avLst/>
          </a:prstGeom>
        </p:spPr>
      </p:pic>
      <p:pic>
        <p:nvPicPr>
          <p:cNvPr id="5" name="Content Placeholder 4"/>
          <p:cNvPicPr>
            <a:picLocks noGrp="1" noChangeAspect="1"/>
          </p:cNvPicPr>
          <p:nvPr>
            <p:ph idx="10"/>
          </p:nvPr>
        </p:nvPicPr>
        <p:blipFill>
          <a:blip r:embed="rId6" cstate="print">
            <a:extLst>
              <a:ext uri="{28A0092B-C50C-407E-A947-70E740481C1C}">
                <a14:useLocalDpi xmlns:a14="http://schemas.microsoft.com/office/drawing/2010/main" val="0"/>
              </a:ext>
            </a:extLst>
          </a:blip>
          <a:stretch>
            <a:fillRect/>
          </a:stretch>
        </p:blipFill>
        <p:spPr>
          <a:xfrm>
            <a:off x="4502728" y="748687"/>
            <a:ext cx="2516187" cy="1887140"/>
          </a:xfrm>
        </p:spPr>
      </p:pic>
    </p:spTree>
    <p:extLst>
      <p:ext uri="{BB962C8B-B14F-4D97-AF65-F5344CB8AC3E}">
        <p14:creationId xmlns:p14="http://schemas.microsoft.com/office/powerpoint/2010/main" val="2069022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40255A-097A-A040-96CC-C3B7E1AA8C8A}"/>
              </a:ext>
            </a:extLst>
          </p:cNvPr>
          <p:cNvSpPr>
            <a:spLocks noGrp="1"/>
          </p:cNvSpPr>
          <p:nvPr>
            <p:ph type="body" idx="1"/>
          </p:nvPr>
        </p:nvSpPr>
        <p:spPr/>
        <p:txBody>
          <a:bodyPr/>
          <a:lstStyle/>
          <a:p>
            <a:r>
              <a:rPr lang="en-US" sz="2000" dirty="0" smtClean="0"/>
              <a:t>Tasks</a:t>
            </a:r>
            <a:endParaRPr lang="en-US" sz="2000" dirty="0"/>
          </a:p>
          <a:p>
            <a:pPr lvl="1"/>
            <a:r>
              <a:rPr lang="en-US" sz="1600" dirty="0" smtClean="0"/>
              <a:t>Add an absolute temperature sensor at the air outlet for air temperature control.</a:t>
            </a:r>
          </a:p>
          <a:p>
            <a:pPr lvl="1"/>
            <a:r>
              <a:rPr lang="en-US" sz="1600" dirty="0" smtClean="0"/>
              <a:t>Develop an adapter board to read the sensor using the ILC. </a:t>
            </a:r>
          </a:p>
          <a:p>
            <a:pPr lvl="1"/>
            <a:r>
              <a:rPr lang="en-US" sz="1600" dirty="0" smtClean="0"/>
              <a:t>Install the adapter board.</a:t>
            </a:r>
          </a:p>
          <a:p>
            <a:pPr lvl="1"/>
            <a:r>
              <a:rPr lang="en-US" sz="1600" dirty="0" smtClean="0"/>
              <a:t>Build and install the wire harness for the sensor.</a:t>
            </a:r>
          </a:p>
          <a:p>
            <a:pPr lvl="1"/>
            <a:endParaRPr lang="en-US" sz="1600" dirty="0"/>
          </a:p>
          <a:p>
            <a:r>
              <a:rPr lang="en-US" sz="1800" dirty="0" smtClean="0"/>
              <a:t>Schedule</a:t>
            </a:r>
          </a:p>
          <a:p>
            <a:pPr lvl="1"/>
            <a:r>
              <a:rPr lang="en-US" sz="1600" dirty="0" smtClean="0"/>
              <a:t>Build the boards – July 2019</a:t>
            </a:r>
          </a:p>
          <a:p>
            <a:pPr lvl="1"/>
            <a:r>
              <a:rPr lang="en-US" sz="1600" dirty="0" smtClean="0"/>
              <a:t>Install the boards – August 2019</a:t>
            </a:r>
          </a:p>
          <a:p>
            <a:pPr lvl="1"/>
            <a:r>
              <a:rPr lang="en-US" sz="1600" dirty="0" smtClean="0"/>
              <a:t>Wire harness assembly and connection – September 2019</a:t>
            </a:r>
          </a:p>
          <a:p>
            <a:pPr lvl="1"/>
            <a:r>
              <a:rPr lang="en-US" sz="1600" dirty="0" smtClean="0"/>
              <a:t>FCUs test in test stand – October, November 2019</a:t>
            </a:r>
          </a:p>
          <a:p>
            <a:pPr lvl="1"/>
            <a:r>
              <a:rPr lang="en-US" sz="1600" dirty="0" smtClean="0"/>
              <a:t>Pack and ship FCUs to Chile – December, November 2019</a:t>
            </a:r>
            <a:endParaRPr lang="en-US" sz="1600" dirty="0"/>
          </a:p>
        </p:txBody>
      </p:sp>
      <p:sp>
        <p:nvSpPr>
          <p:cNvPr id="3" name="Title 2">
            <a:extLst>
              <a:ext uri="{FF2B5EF4-FFF2-40B4-BE49-F238E27FC236}">
                <a16:creationId xmlns:a16="http://schemas.microsoft.com/office/drawing/2014/main" id="{DB5BC716-EBE1-8A45-BD2B-3C06DB43CB19}"/>
              </a:ext>
            </a:extLst>
          </p:cNvPr>
          <p:cNvSpPr>
            <a:spLocks noGrp="1"/>
          </p:cNvSpPr>
          <p:nvPr>
            <p:ph type="title"/>
          </p:nvPr>
        </p:nvSpPr>
        <p:spPr/>
        <p:txBody>
          <a:bodyPr/>
          <a:lstStyle/>
          <a:p>
            <a:r>
              <a:rPr lang="en-US" sz="2000" dirty="0" smtClean="0"/>
              <a:t>Future Work – Fan Coil Units upgrade</a:t>
            </a:r>
            <a:endParaRPr lang="en-US" sz="2000" dirty="0"/>
          </a:p>
        </p:txBody>
      </p:sp>
    </p:spTree>
    <p:extLst>
      <p:ext uri="{BB962C8B-B14F-4D97-AF65-F5344CB8AC3E}">
        <p14:creationId xmlns:p14="http://schemas.microsoft.com/office/powerpoint/2010/main" val="2815948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40255A-097A-A040-96CC-C3B7E1AA8C8A}"/>
              </a:ext>
            </a:extLst>
          </p:cNvPr>
          <p:cNvSpPr>
            <a:spLocks noGrp="1"/>
          </p:cNvSpPr>
          <p:nvPr>
            <p:ph type="body" idx="1"/>
          </p:nvPr>
        </p:nvSpPr>
        <p:spPr/>
        <p:txBody>
          <a:bodyPr/>
          <a:lstStyle/>
          <a:p>
            <a:r>
              <a:rPr lang="en-US" sz="2000" dirty="0" smtClean="0"/>
              <a:t>Tasks</a:t>
            </a:r>
            <a:endParaRPr lang="en-US" sz="2000" dirty="0"/>
          </a:p>
          <a:p>
            <a:pPr lvl="1"/>
            <a:r>
              <a:rPr lang="en-US" sz="1600" dirty="0" smtClean="0"/>
              <a:t>Integrate mirror cell with surrogate mirror.</a:t>
            </a:r>
          </a:p>
          <a:p>
            <a:pPr lvl="1"/>
            <a:r>
              <a:rPr lang="en-US" sz="1600" dirty="0">
                <a:solidFill>
                  <a:schemeClr val="accent1">
                    <a:lumMod val="75000"/>
                  </a:schemeClr>
                </a:solidFill>
              </a:rPr>
              <a:t>T</a:t>
            </a:r>
            <a:r>
              <a:rPr lang="en-US" sz="1600" dirty="0" smtClean="0"/>
              <a:t>est with cart, platform lift and coating chamber.</a:t>
            </a:r>
          </a:p>
          <a:p>
            <a:pPr lvl="1"/>
            <a:r>
              <a:rPr lang="en-US" sz="1600" dirty="0" smtClean="0"/>
              <a:t>Test support system.</a:t>
            </a:r>
          </a:p>
          <a:p>
            <a:pPr lvl="1"/>
            <a:r>
              <a:rPr lang="en-US" sz="1600" dirty="0" smtClean="0"/>
              <a:t>Integrate Thermal Control System.</a:t>
            </a:r>
          </a:p>
          <a:p>
            <a:pPr lvl="1"/>
            <a:r>
              <a:rPr lang="en-US" sz="1600" dirty="0" smtClean="0"/>
              <a:t>Test Thermal Control System.</a:t>
            </a:r>
          </a:p>
          <a:p>
            <a:pPr lvl="1"/>
            <a:endParaRPr lang="en-US" sz="1600" dirty="0"/>
          </a:p>
          <a:p>
            <a:r>
              <a:rPr lang="en-US" sz="1800" dirty="0" smtClean="0"/>
              <a:t>Schedule</a:t>
            </a:r>
          </a:p>
          <a:p>
            <a:pPr lvl="1"/>
            <a:r>
              <a:rPr lang="en-US" sz="1600" dirty="0" smtClean="0"/>
              <a:t>Integrate mirror cell with surrogate mirror – July 2019</a:t>
            </a:r>
          </a:p>
          <a:p>
            <a:pPr lvl="1"/>
            <a:r>
              <a:rPr lang="en-US" sz="1600" dirty="0" smtClean="0"/>
              <a:t>Install actuators and hard points – August, September 2019</a:t>
            </a:r>
          </a:p>
          <a:p>
            <a:pPr lvl="1"/>
            <a:r>
              <a:rPr lang="en-US" sz="1600" dirty="0" smtClean="0"/>
              <a:t>Test support system – October 2019</a:t>
            </a:r>
          </a:p>
          <a:p>
            <a:pPr lvl="1"/>
            <a:r>
              <a:rPr lang="en-US" sz="1600" dirty="0" smtClean="0"/>
              <a:t>Test with coating chamber – December 2019</a:t>
            </a:r>
          </a:p>
          <a:p>
            <a:pPr lvl="1"/>
            <a:r>
              <a:rPr lang="en-US" sz="1600" dirty="0" smtClean="0"/>
              <a:t>Thermal Control System integration and tests – 2020</a:t>
            </a:r>
            <a:endParaRPr lang="en-US" sz="1600" dirty="0"/>
          </a:p>
        </p:txBody>
      </p:sp>
      <p:sp>
        <p:nvSpPr>
          <p:cNvPr id="3" name="Title 2">
            <a:extLst>
              <a:ext uri="{FF2B5EF4-FFF2-40B4-BE49-F238E27FC236}">
                <a16:creationId xmlns:a16="http://schemas.microsoft.com/office/drawing/2014/main" id="{DB5BC716-EBE1-8A45-BD2B-3C06DB43CB19}"/>
              </a:ext>
            </a:extLst>
          </p:cNvPr>
          <p:cNvSpPr>
            <a:spLocks noGrp="1"/>
          </p:cNvSpPr>
          <p:nvPr>
            <p:ph type="title"/>
          </p:nvPr>
        </p:nvSpPr>
        <p:spPr>
          <a:xfrm>
            <a:off x="1143000" y="133350"/>
            <a:ext cx="6248400" cy="417910"/>
          </a:xfrm>
        </p:spPr>
        <p:txBody>
          <a:bodyPr/>
          <a:lstStyle/>
          <a:p>
            <a:r>
              <a:rPr lang="en-US" sz="2000" dirty="0" smtClean="0"/>
              <a:t>Future Work – Summit surrogate integration and test</a:t>
            </a:r>
            <a:endParaRPr lang="en-US" sz="2000" dirty="0"/>
          </a:p>
        </p:txBody>
      </p:sp>
    </p:spTree>
    <p:extLst>
      <p:ext uri="{BB962C8B-B14F-4D97-AF65-F5344CB8AC3E}">
        <p14:creationId xmlns:p14="http://schemas.microsoft.com/office/powerpoint/2010/main" val="3933281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sz="2000" dirty="0" smtClean="0"/>
              <a:t>Daruich </a:t>
            </a:r>
            <a:r>
              <a:rPr lang="en-US" altLang="en-US" sz="2000" dirty="0"/>
              <a:t>F Cost Summary WBS </a:t>
            </a:r>
            <a:r>
              <a:rPr lang="en-US" altLang="en-US" sz="2000" dirty="0" err="1"/>
              <a:t>Lvl</a:t>
            </a:r>
            <a:r>
              <a:rPr lang="en-US" altLang="en-US" sz="2000" dirty="0"/>
              <a:t> 4</a:t>
            </a:r>
          </a:p>
        </p:txBody>
      </p:sp>
      <p:pic>
        <p:nvPicPr>
          <p:cNvPr id="2" name="Picture 1">
            <a:extLst>
              <a:ext uri="{FF2B5EF4-FFF2-40B4-BE49-F238E27FC236}">
                <a16:creationId xmlns:a16="http://schemas.microsoft.com/office/drawing/2014/main" id="{C246A1ED-2BC8-4ED6-A535-79657BD94B45}"/>
              </a:ext>
            </a:extLst>
          </p:cNvPr>
          <p:cNvPicPr>
            <a:picLocks noChangeAspect="1"/>
          </p:cNvPicPr>
          <p:nvPr/>
        </p:nvPicPr>
        <p:blipFill>
          <a:blip r:embed="rId2"/>
          <a:stretch>
            <a:fillRect/>
          </a:stretch>
        </p:blipFill>
        <p:spPr>
          <a:xfrm>
            <a:off x="1143000" y="1123950"/>
            <a:ext cx="6858000" cy="1271761"/>
          </a:xfrm>
          <a:prstGeom prst="rect">
            <a:avLst/>
          </a:prstGeom>
        </p:spPr>
      </p:pic>
      <p:sp>
        <p:nvSpPr>
          <p:cNvPr id="4" name="Text Placeholder 1">
            <a:extLst>
              <a:ext uri="{FF2B5EF4-FFF2-40B4-BE49-F238E27FC236}">
                <a16:creationId xmlns:a16="http://schemas.microsoft.com/office/drawing/2014/main" id="{328BA105-A342-8843-9B79-A81D6E551597}"/>
              </a:ext>
            </a:extLst>
          </p:cNvPr>
          <p:cNvSpPr txBox="1">
            <a:spLocks/>
          </p:cNvSpPr>
          <p:nvPr/>
        </p:nvSpPr>
        <p:spPr bwMode="auto">
          <a:xfrm>
            <a:off x="647699" y="2876550"/>
            <a:ext cx="7848601"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smtClean="0">
                <a:solidFill>
                  <a:schemeClr val="accent1">
                    <a:lumMod val="75000"/>
                  </a:schemeClr>
                </a:solidFill>
              </a:rPr>
              <a:t>The $1 M cost variance is mainly due to extra work performed during surrogate testing at CAID and optical tests at RFCML. This work was in our estimate to complete but was not implemented in the baseline via an LCR because of departure of previous CAM. </a:t>
            </a:r>
          </a:p>
        </p:txBody>
      </p:sp>
    </p:spTree>
    <p:extLst>
      <p:ext uri="{BB962C8B-B14F-4D97-AF65-F5344CB8AC3E}">
        <p14:creationId xmlns:p14="http://schemas.microsoft.com/office/powerpoint/2010/main" val="1930471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z="2000" dirty="0" smtClean="0"/>
              <a:t>Daruich </a:t>
            </a:r>
            <a:r>
              <a:rPr lang="en-US" altLang="en-US" sz="2000" dirty="0"/>
              <a:t>F SPA Chart</a:t>
            </a:r>
          </a:p>
        </p:txBody>
      </p:sp>
      <p:pic>
        <p:nvPicPr>
          <p:cNvPr id="2" name="Picture 1">
            <a:extLst>
              <a:ext uri="{FF2B5EF4-FFF2-40B4-BE49-F238E27FC236}">
                <a16:creationId xmlns:a16="http://schemas.microsoft.com/office/drawing/2014/main" id="{4E9FA7BE-65D4-49BC-81C9-B70C0723BD59}"/>
              </a:ext>
            </a:extLst>
          </p:cNvPr>
          <p:cNvPicPr>
            <a:picLocks noChangeAspect="1"/>
          </p:cNvPicPr>
          <p:nvPr/>
        </p:nvPicPr>
        <p:blipFill>
          <a:blip r:embed="rId2"/>
          <a:stretch>
            <a:fillRect/>
          </a:stretch>
        </p:blipFill>
        <p:spPr>
          <a:xfrm>
            <a:off x="1309595" y="666750"/>
            <a:ext cx="6524810" cy="3127519"/>
          </a:xfrm>
          <a:prstGeom prst="rect">
            <a:avLst/>
          </a:prstGeom>
        </p:spPr>
      </p:pic>
      <p:sp>
        <p:nvSpPr>
          <p:cNvPr id="3" name="TextBox 2"/>
          <p:cNvSpPr txBox="1"/>
          <p:nvPr/>
        </p:nvSpPr>
        <p:spPr>
          <a:xfrm>
            <a:off x="561799" y="4019550"/>
            <a:ext cx="8020401" cy="584775"/>
          </a:xfrm>
          <a:prstGeom prst="rect">
            <a:avLst/>
          </a:prstGeom>
          <a:noFill/>
        </p:spPr>
        <p:txBody>
          <a:bodyPr wrap="none" rtlCol="0">
            <a:spAutoFit/>
          </a:bodyPr>
          <a:lstStyle/>
          <a:p>
            <a:r>
              <a:rPr lang="en-US" sz="1600" dirty="0" smtClean="0">
                <a:solidFill>
                  <a:schemeClr val="accent1">
                    <a:lumMod val="75000"/>
                  </a:schemeClr>
                </a:solidFill>
              </a:rPr>
              <a:t>BCWP should increase as we submit LCR to reflect actual work performed by CAID and RFCML </a:t>
            </a:r>
          </a:p>
          <a:p>
            <a:r>
              <a:rPr lang="en-US" sz="1600" dirty="0" smtClean="0">
                <a:solidFill>
                  <a:schemeClr val="accent1">
                    <a:lumMod val="75000"/>
                  </a:schemeClr>
                </a:solidFill>
              </a:rPr>
              <a:t>during testing campaign.</a:t>
            </a:r>
            <a:endParaRPr lang="en-US" sz="1600" dirty="0">
              <a:solidFill>
                <a:schemeClr val="accent1">
                  <a:lumMod val="75000"/>
                </a:schemeClr>
              </a:solidFill>
            </a:endParaRPr>
          </a:p>
        </p:txBody>
      </p:sp>
    </p:spTree>
    <p:extLst>
      <p:ext uri="{BB962C8B-B14F-4D97-AF65-F5344CB8AC3E}">
        <p14:creationId xmlns:p14="http://schemas.microsoft.com/office/powerpoint/2010/main" val="2198156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z="2000" dirty="0" smtClean="0"/>
              <a:t>Daruich </a:t>
            </a:r>
            <a:r>
              <a:rPr lang="en-US" altLang="en-US" sz="2000" dirty="0"/>
              <a:t>F CPI-SPI Chart</a:t>
            </a:r>
          </a:p>
        </p:txBody>
      </p:sp>
      <p:pic>
        <p:nvPicPr>
          <p:cNvPr id="3" name="Picture 2">
            <a:extLst>
              <a:ext uri="{FF2B5EF4-FFF2-40B4-BE49-F238E27FC236}">
                <a16:creationId xmlns:a16="http://schemas.microsoft.com/office/drawing/2014/main" id="{0EEDB5EA-2D3D-4D4D-B332-1F6E701FA90B}"/>
              </a:ext>
            </a:extLst>
          </p:cNvPr>
          <p:cNvPicPr>
            <a:picLocks noChangeAspect="1"/>
          </p:cNvPicPr>
          <p:nvPr/>
        </p:nvPicPr>
        <p:blipFill>
          <a:blip r:embed="rId2"/>
          <a:stretch>
            <a:fillRect/>
          </a:stretch>
        </p:blipFill>
        <p:spPr>
          <a:xfrm>
            <a:off x="1314165" y="551260"/>
            <a:ext cx="6515665" cy="3122947"/>
          </a:xfrm>
          <a:prstGeom prst="rect">
            <a:avLst/>
          </a:prstGeom>
        </p:spPr>
      </p:pic>
      <p:sp>
        <p:nvSpPr>
          <p:cNvPr id="4" name="TextBox 3"/>
          <p:cNvSpPr txBox="1"/>
          <p:nvPr/>
        </p:nvSpPr>
        <p:spPr>
          <a:xfrm>
            <a:off x="529321" y="3714038"/>
            <a:ext cx="8085355" cy="1077218"/>
          </a:xfrm>
          <a:prstGeom prst="rect">
            <a:avLst/>
          </a:prstGeom>
          <a:noFill/>
        </p:spPr>
        <p:txBody>
          <a:bodyPr wrap="none" rtlCol="0">
            <a:spAutoFit/>
          </a:bodyPr>
          <a:lstStyle/>
          <a:p>
            <a:r>
              <a:rPr lang="en-US" sz="1600" dirty="0" smtClean="0">
                <a:solidFill>
                  <a:schemeClr val="accent1">
                    <a:lumMod val="75000"/>
                  </a:schemeClr>
                </a:solidFill>
              </a:rPr>
              <a:t>SPI increasing at the end of the period due to the shipment of the Mirror Cell to Chile and its</a:t>
            </a:r>
          </a:p>
          <a:p>
            <a:r>
              <a:rPr lang="en-US" sz="1600" dirty="0" smtClean="0">
                <a:solidFill>
                  <a:schemeClr val="accent1">
                    <a:lumMod val="75000"/>
                  </a:schemeClr>
                </a:solidFill>
              </a:rPr>
              <a:t>major components</a:t>
            </a:r>
            <a:r>
              <a:rPr lang="en-US" sz="1600" dirty="0" smtClean="0">
                <a:solidFill>
                  <a:schemeClr val="accent1">
                    <a:lumMod val="75000"/>
                  </a:schemeClr>
                </a:solidFill>
              </a:rPr>
              <a:t>.</a:t>
            </a:r>
          </a:p>
          <a:p>
            <a:r>
              <a:rPr lang="en-US" sz="1600" dirty="0" smtClean="0">
                <a:solidFill>
                  <a:schemeClr val="accent1">
                    <a:lumMod val="75000"/>
                  </a:schemeClr>
                </a:solidFill>
              </a:rPr>
              <a:t>CPI maintained low in the second half of the period due to extra work done at CAID and RFCML</a:t>
            </a:r>
          </a:p>
          <a:p>
            <a:r>
              <a:rPr lang="en-US" sz="1600" dirty="0" smtClean="0">
                <a:solidFill>
                  <a:schemeClr val="accent1">
                    <a:lumMod val="75000"/>
                  </a:schemeClr>
                </a:solidFill>
              </a:rPr>
              <a:t>not implemented in baseline.</a:t>
            </a:r>
            <a:endParaRPr lang="en-US" sz="1600" dirty="0">
              <a:solidFill>
                <a:schemeClr val="accent1">
                  <a:lumMod val="75000"/>
                </a:schemeClr>
              </a:solidFill>
            </a:endParaRPr>
          </a:p>
        </p:txBody>
      </p:sp>
    </p:spTree>
    <p:extLst>
      <p:ext uri="{BB962C8B-B14F-4D97-AF65-F5344CB8AC3E}">
        <p14:creationId xmlns:p14="http://schemas.microsoft.com/office/powerpoint/2010/main" val="19960652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4B1E71-D127-9841-A772-F92343452C96}"/>
              </a:ext>
            </a:extLst>
          </p:cNvPr>
          <p:cNvSpPr>
            <a:spLocks noGrp="1"/>
          </p:cNvSpPr>
          <p:nvPr>
            <p:ph type="body" idx="1"/>
          </p:nvPr>
        </p:nvSpPr>
        <p:spPr/>
        <p:txBody>
          <a:bodyPr/>
          <a:lstStyle/>
          <a:p>
            <a:r>
              <a:rPr lang="en-US" sz="2000" dirty="0" smtClean="0"/>
              <a:t>Risks</a:t>
            </a:r>
          </a:p>
          <a:p>
            <a:pPr lvl="1"/>
            <a:r>
              <a:rPr lang="en-US" sz="1600" dirty="0" smtClean="0"/>
              <a:t>Key people retiring or leaving the project. Mitigation by hiring and cross training new staff.</a:t>
            </a:r>
          </a:p>
          <a:p>
            <a:pPr lvl="1"/>
            <a:r>
              <a:rPr lang="en-US" sz="1600" dirty="0" smtClean="0"/>
              <a:t>Thermal Control System software not completed.</a:t>
            </a:r>
          </a:p>
          <a:p>
            <a:pPr lvl="1"/>
            <a:endParaRPr lang="en-US" dirty="0"/>
          </a:p>
          <a:p>
            <a:r>
              <a:rPr lang="en-US" sz="2000" dirty="0" smtClean="0"/>
              <a:t>Opportunities</a:t>
            </a:r>
          </a:p>
          <a:p>
            <a:pPr lvl="1"/>
            <a:r>
              <a:rPr lang="en-US" sz="1600" dirty="0" smtClean="0"/>
              <a:t>Delays in other subsystems allows for extra time to integrate and test Thermal Control System.</a:t>
            </a:r>
          </a:p>
        </p:txBody>
      </p:sp>
      <p:sp>
        <p:nvSpPr>
          <p:cNvPr id="3" name="Title 2">
            <a:extLst>
              <a:ext uri="{FF2B5EF4-FFF2-40B4-BE49-F238E27FC236}">
                <a16:creationId xmlns:a16="http://schemas.microsoft.com/office/drawing/2014/main" id="{32A97FFD-4AC0-9B4B-B0B2-7A9544D8DD7F}"/>
              </a:ext>
            </a:extLst>
          </p:cNvPr>
          <p:cNvSpPr>
            <a:spLocks noGrp="1"/>
          </p:cNvSpPr>
          <p:nvPr>
            <p:ph type="title"/>
          </p:nvPr>
        </p:nvSpPr>
        <p:spPr/>
        <p:txBody>
          <a:bodyPr/>
          <a:lstStyle/>
          <a:p>
            <a:r>
              <a:rPr lang="en-US" sz="2000" dirty="0"/>
              <a:t>Risk and Opportunity</a:t>
            </a:r>
          </a:p>
        </p:txBody>
      </p:sp>
    </p:spTree>
    <p:extLst>
      <p:ext uri="{BB962C8B-B14F-4D97-AF65-F5344CB8AC3E}">
        <p14:creationId xmlns:p14="http://schemas.microsoft.com/office/powerpoint/2010/main" val="37742356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Thanks!</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idx="1"/>
          </p:nvPr>
        </p:nvSpPr>
        <p:spPr>
          <a:xfrm>
            <a:off x="609600" y="760810"/>
            <a:ext cx="3886201" cy="3982640"/>
          </a:xfrm>
        </p:spPr>
        <p:txBody>
          <a:bodyPr/>
          <a:lstStyle/>
          <a:p>
            <a:r>
              <a:rPr lang="en-US" sz="1800" dirty="0" smtClean="0"/>
              <a:t>Mirror cell structure</a:t>
            </a:r>
          </a:p>
          <a:p>
            <a:r>
              <a:rPr lang="en-US" sz="1800" dirty="0" smtClean="0"/>
              <a:t>Passive support system</a:t>
            </a:r>
          </a:p>
          <a:p>
            <a:r>
              <a:rPr lang="en-US" sz="1800" dirty="0" smtClean="0"/>
              <a:t>Active support system</a:t>
            </a:r>
          </a:p>
          <a:p>
            <a:r>
              <a:rPr lang="en-US" sz="1800" dirty="0" smtClean="0"/>
              <a:t>Thermal control system</a:t>
            </a:r>
          </a:p>
          <a:p>
            <a:r>
              <a:rPr lang="en-US" sz="1800" dirty="0" smtClean="0"/>
              <a:t>Surrogate Mirror</a:t>
            </a:r>
          </a:p>
          <a:p>
            <a:r>
              <a:rPr lang="en-US" sz="1800" dirty="0" smtClean="0"/>
              <a:t>Mirror Cart</a:t>
            </a:r>
            <a:endParaRPr lang="en-US" sz="1800" dirty="0"/>
          </a:p>
          <a:p>
            <a:pPr marL="0" indent="0">
              <a:buNone/>
            </a:pPr>
            <a:endParaRPr lang="en-US" dirty="0"/>
          </a:p>
          <a:p>
            <a:endParaRPr lang="en-US" dirty="0"/>
          </a:p>
        </p:txBody>
      </p:sp>
      <p:pic>
        <p:nvPicPr>
          <p:cNvPr id="3" name="Content Placeholder 2"/>
          <p:cNvPicPr>
            <a:picLocks noGrp="1" noChangeAspect="1"/>
          </p:cNvPicPr>
          <p:nvPr>
            <p:ph idx="10"/>
          </p:nvPr>
        </p:nvPicPr>
        <p:blipFill>
          <a:blip r:embed="rId2" cstate="print">
            <a:extLst>
              <a:ext uri="{28A0092B-C50C-407E-A947-70E740481C1C}">
                <a14:useLocalDpi xmlns:a14="http://schemas.microsoft.com/office/drawing/2010/main" val="0"/>
              </a:ext>
            </a:extLst>
          </a:blip>
          <a:stretch>
            <a:fillRect/>
          </a:stretch>
        </p:blipFill>
        <p:spPr>
          <a:xfrm>
            <a:off x="3733800" y="865981"/>
            <a:ext cx="4953000" cy="3714750"/>
          </a:xfrm>
        </p:spPr>
      </p:pic>
      <p:sp>
        <p:nvSpPr>
          <p:cNvPr id="6" name="Title 5"/>
          <p:cNvSpPr>
            <a:spLocks noGrp="1"/>
          </p:cNvSpPr>
          <p:nvPr>
            <p:ph type="title"/>
          </p:nvPr>
        </p:nvSpPr>
        <p:spPr/>
        <p:txBody>
          <a:bodyPr/>
          <a:lstStyle/>
          <a:p>
            <a:r>
              <a:rPr lang="en-US" sz="2000" dirty="0" smtClean="0"/>
              <a:t>WBS 04C.06.03 M1M3 Cell Assembly</a:t>
            </a:r>
            <a:endParaRPr lang="en-US"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idx="1"/>
          </p:nvPr>
        </p:nvSpPr>
        <p:spPr>
          <a:xfrm>
            <a:off x="457201" y="760810"/>
            <a:ext cx="3124199" cy="3982640"/>
          </a:xfrm>
        </p:spPr>
        <p:txBody>
          <a:bodyPr/>
          <a:lstStyle/>
          <a:p>
            <a:r>
              <a:rPr lang="en-US" sz="1600" dirty="0" smtClean="0"/>
              <a:t>Mirror support system is mounted on the deck plate.</a:t>
            </a:r>
          </a:p>
          <a:p>
            <a:r>
              <a:rPr lang="en-US" sz="1600" dirty="0" smtClean="0"/>
              <a:t>Structure prevents deformation under vacuum during mirror coating.</a:t>
            </a:r>
          </a:p>
          <a:p>
            <a:r>
              <a:rPr lang="en-US" sz="1600" dirty="0" smtClean="0"/>
              <a:t>Deck support truss and vacuum truss are not interconnected.</a:t>
            </a:r>
          </a:p>
          <a:p>
            <a:r>
              <a:rPr lang="en-US" sz="1600" dirty="0" smtClean="0"/>
              <a:t>Pylon interface pads to attach it to TMA.</a:t>
            </a:r>
          </a:p>
          <a:p>
            <a:pPr marL="0" indent="0">
              <a:buNone/>
            </a:pPr>
            <a:endParaRPr lang="en-US" dirty="0"/>
          </a:p>
          <a:p>
            <a:endParaRPr lang="en-US" dirty="0"/>
          </a:p>
        </p:txBody>
      </p:sp>
      <p:pic>
        <p:nvPicPr>
          <p:cNvPr id="4" name="Content Placeholder 3"/>
          <p:cNvPicPr>
            <a:picLocks noGrp="1" noChangeAspect="1"/>
          </p:cNvPicPr>
          <p:nvPr>
            <p:ph idx="10"/>
          </p:nvPr>
        </p:nvPicPr>
        <p:blipFill>
          <a:blip r:embed="rId2" cstate="print">
            <a:extLst>
              <a:ext uri="{28A0092B-C50C-407E-A947-70E740481C1C}">
                <a14:useLocalDpi xmlns:a14="http://schemas.microsoft.com/office/drawing/2010/main" val="0"/>
              </a:ext>
            </a:extLst>
          </a:blip>
          <a:stretch>
            <a:fillRect/>
          </a:stretch>
        </p:blipFill>
        <p:spPr>
          <a:xfrm>
            <a:off x="3657600" y="1200150"/>
            <a:ext cx="5328606" cy="2753823"/>
          </a:xfrm>
        </p:spPr>
      </p:pic>
      <p:sp>
        <p:nvSpPr>
          <p:cNvPr id="6" name="Title 5"/>
          <p:cNvSpPr>
            <a:spLocks noGrp="1"/>
          </p:cNvSpPr>
          <p:nvPr>
            <p:ph type="title"/>
          </p:nvPr>
        </p:nvSpPr>
        <p:spPr/>
        <p:txBody>
          <a:bodyPr/>
          <a:lstStyle/>
          <a:p>
            <a:r>
              <a:rPr lang="en-US" sz="2000" dirty="0" smtClean="0"/>
              <a:t>M1M3 Cell Assembly - Structure</a:t>
            </a:r>
            <a:endParaRPr lang="en-US" sz="2000" dirty="0"/>
          </a:p>
        </p:txBody>
      </p:sp>
      <p:sp>
        <p:nvSpPr>
          <p:cNvPr id="8" name="TextBox 7"/>
          <p:cNvSpPr txBox="1"/>
          <p:nvPr/>
        </p:nvSpPr>
        <p:spPr>
          <a:xfrm>
            <a:off x="6781800" y="3721953"/>
            <a:ext cx="2057400" cy="830997"/>
          </a:xfrm>
          <a:prstGeom prst="rect">
            <a:avLst/>
          </a:prstGeom>
          <a:noFill/>
        </p:spPr>
        <p:txBody>
          <a:bodyPr wrap="square" rtlCol="0">
            <a:spAutoFit/>
          </a:bodyPr>
          <a:lstStyle/>
          <a:p>
            <a:pPr algn="ctr"/>
            <a:r>
              <a:rPr lang="en-US" sz="1600" dirty="0">
                <a:solidFill>
                  <a:schemeClr val="bg1"/>
                </a:solidFill>
              </a:rPr>
              <a:t>Message box example for short highlighted messages.</a:t>
            </a:r>
          </a:p>
        </p:txBody>
      </p:sp>
    </p:spTree>
    <p:extLst>
      <p:ext uri="{BB962C8B-B14F-4D97-AF65-F5344CB8AC3E}">
        <p14:creationId xmlns:p14="http://schemas.microsoft.com/office/powerpoint/2010/main" val="3914119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idx="1"/>
          </p:nvPr>
        </p:nvSpPr>
        <p:spPr/>
        <p:txBody>
          <a:bodyPr/>
          <a:lstStyle/>
          <a:p>
            <a:r>
              <a:rPr lang="en-US" sz="1600" dirty="0" smtClean="0"/>
              <a:t>The passive support system consists of an array of wire rope isolators called static supports.</a:t>
            </a:r>
          </a:p>
          <a:p>
            <a:r>
              <a:rPr lang="en-US" sz="1600" dirty="0" smtClean="0"/>
              <a:t>It safely supports the mirror when it’s not being supported by the active support system.</a:t>
            </a:r>
          </a:p>
          <a:p>
            <a:pPr marL="0" indent="0">
              <a:buNone/>
            </a:pPr>
            <a:endParaRPr lang="en-US" dirty="0"/>
          </a:p>
          <a:p>
            <a:endParaRPr lang="en-US" dirty="0"/>
          </a:p>
        </p:txBody>
      </p:sp>
      <p:pic>
        <p:nvPicPr>
          <p:cNvPr id="3" name="Content Placeholder 2"/>
          <p:cNvPicPr>
            <a:picLocks noGrp="1" noChangeAspect="1"/>
          </p:cNvPicPr>
          <p:nvPr>
            <p:ph idx="10"/>
          </p:nvPr>
        </p:nvPicPr>
        <p:blipFill>
          <a:blip r:embed="rId2">
            <a:extLst>
              <a:ext uri="{28A0092B-C50C-407E-A947-70E740481C1C}">
                <a14:useLocalDpi xmlns:a14="http://schemas.microsoft.com/office/drawing/2010/main" val="0"/>
              </a:ext>
            </a:extLst>
          </a:blip>
          <a:stretch>
            <a:fillRect/>
          </a:stretch>
        </p:blipFill>
        <p:spPr>
          <a:xfrm>
            <a:off x="4953000" y="760810"/>
            <a:ext cx="3581400" cy="2687372"/>
          </a:xfrm>
        </p:spPr>
      </p:pic>
      <p:sp>
        <p:nvSpPr>
          <p:cNvPr id="6" name="Title 5"/>
          <p:cNvSpPr>
            <a:spLocks noGrp="1"/>
          </p:cNvSpPr>
          <p:nvPr>
            <p:ph type="title"/>
          </p:nvPr>
        </p:nvSpPr>
        <p:spPr/>
        <p:txBody>
          <a:bodyPr/>
          <a:lstStyle/>
          <a:p>
            <a:r>
              <a:rPr lang="en-US" sz="2000" dirty="0" smtClean="0"/>
              <a:t>M1M3 Cell Assembly - Passive Support System</a:t>
            </a:r>
            <a:endParaRPr lang="en-US" sz="2000"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200" y="2571750"/>
            <a:ext cx="3452594" cy="1942476"/>
          </a:xfrm>
          <a:prstGeom prst="rect">
            <a:avLst/>
          </a:prstGeom>
        </p:spPr>
      </p:pic>
    </p:spTree>
    <p:extLst>
      <p:ext uri="{BB962C8B-B14F-4D97-AF65-F5344CB8AC3E}">
        <p14:creationId xmlns:p14="http://schemas.microsoft.com/office/powerpoint/2010/main" val="4119075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idx="1"/>
          </p:nvPr>
        </p:nvSpPr>
        <p:spPr/>
        <p:txBody>
          <a:bodyPr/>
          <a:lstStyle/>
          <a:p>
            <a:r>
              <a:rPr lang="en-US" sz="1600" dirty="0" smtClean="0"/>
              <a:t>The active support system provides precision mirror position through an hexapod consisting of six hard points actuators.</a:t>
            </a:r>
          </a:p>
          <a:p>
            <a:endParaRPr lang="en-US" sz="1600" dirty="0" smtClean="0"/>
          </a:p>
          <a:p>
            <a:endParaRPr lang="en-US" sz="1600" dirty="0" smtClean="0"/>
          </a:p>
          <a:p>
            <a:endParaRPr lang="en-US" sz="1600" dirty="0" smtClean="0"/>
          </a:p>
          <a:p>
            <a:endParaRPr lang="en-US" sz="1600" dirty="0" smtClean="0"/>
          </a:p>
          <a:p>
            <a:endParaRPr lang="en-US" sz="1600" dirty="0" smtClean="0"/>
          </a:p>
          <a:p>
            <a:pPr marL="0" indent="0">
              <a:buNone/>
            </a:pPr>
            <a:endParaRPr lang="en-US" sz="1600" dirty="0"/>
          </a:p>
          <a:p>
            <a:pPr marL="0" indent="0">
              <a:buNone/>
            </a:pPr>
            <a:endParaRPr lang="en-US" sz="1600" dirty="0" smtClean="0"/>
          </a:p>
          <a:p>
            <a:r>
              <a:rPr lang="en-US" sz="1600" dirty="0" smtClean="0"/>
              <a:t>It also holds the weight of the mirror and provide figure control through an array of 156 pneumatic actuators.</a:t>
            </a:r>
          </a:p>
          <a:p>
            <a:pPr marL="0" indent="0">
              <a:buNone/>
            </a:pPr>
            <a:endParaRPr lang="en-US" dirty="0"/>
          </a:p>
          <a:p>
            <a:endParaRPr lang="en-US" dirty="0"/>
          </a:p>
        </p:txBody>
      </p:sp>
      <p:sp>
        <p:nvSpPr>
          <p:cNvPr id="6" name="Title 5"/>
          <p:cNvSpPr>
            <a:spLocks noGrp="1"/>
          </p:cNvSpPr>
          <p:nvPr>
            <p:ph type="title"/>
          </p:nvPr>
        </p:nvSpPr>
        <p:spPr/>
        <p:txBody>
          <a:bodyPr/>
          <a:lstStyle/>
          <a:p>
            <a:r>
              <a:rPr lang="en-US" sz="2000" dirty="0" smtClean="0"/>
              <a:t>M1M3 Cell Assembly - Active Support System</a:t>
            </a:r>
            <a:endParaRPr lang="en-US"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7800" y="1733550"/>
            <a:ext cx="2209800" cy="1789417"/>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84317" y="3307010"/>
            <a:ext cx="2164233" cy="1410463"/>
          </a:xfrm>
          <a:prstGeom prst="rect">
            <a:avLst/>
          </a:prstGeom>
        </p:spPr>
      </p:pic>
      <p:pic>
        <p:nvPicPr>
          <p:cNvPr id="11" name="Content Placeholder 10"/>
          <p:cNvPicPr>
            <a:picLocks noGrp="1" noChangeAspect="1"/>
          </p:cNvPicPr>
          <p:nvPr>
            <p:ph idx="10"/>
          </p:nvPr>
        </p:nvPicPr>
        <p:blipFill>
          <a:blip r:embed="rId4">
            <a:extLst>
              <a:ext uri="{28A0092B-C50C-407E-A947-70E740481C1C}">
                <a14:useLocalDpi xmlns:a14="http://schemas.microsoft.com/office/drawing/2010/main" val="0"/>
              </a:ext>
            </a:extLst>
          </a:blip>
          <a:stretch>
            <a:fillRect/>
          </a:stretch>
        </p:blipFill>
        <p:spPr>
          <a:xfrm>
            <a:off x="4516583" y="783324"/>
            <a:ext cx="3962400" cy="2363721"/>
          </a:xfrm>
        </p:spPr>
      </p:pic>
    </p:spTree>
    <p:extLst>
      <p:ext uri="{BB962C8B-B14F-4D97-AF65-F5344CB8AC3E}">
        <p14:creationId xmlns:p14="http://schemas.microsoft.com/office/powerpoint/2010/main" val="3285939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idx="1"/>
          </p:nvPr>
        </p:nvSpPr>
        <p:spPr>
          <a:xfrm>
            <a:off x="304800" y="762542"/>
            <a:ext cx="4876800" cy="3982640"/>
          </a:xfrm>
        </p:spPr>
        <p:txBody>
          <a:bodyPr/>
          <a:lstStyle/>
          <a:p>
            <a:r>
              <a:rPr lang="en-US" altLang="en-US" sz="1400" dirty="0" smtClean="0">
                <a:ea typeface="ＭＳ Ｐゴシック" panose="020B0600070205080204" pitchFamily="34" charset="-128"/>
              </a:rPr>
              <a:t>Borosilicate </a:t>
            </a:r>
            <a:r>
              <a:rPr lang="en-US" altLang="en-US" sz="1400" dirty="0">
                <a:ea typeface="ＭＳ Ｐゴシック" panose="020B0600070205080204" pitchFamily="34" charset="-128"/>
              </a:rPr>
              <a:t>glass has a large coefficient of thermal expansion (CTE), relative to other optical glasses.  Maintaining image quality requires limited the thermal distortion of the mirror. </a:t>
            </a:r>
            <a:endParaRPr lang="en-US" altLang="en-US" sz="1400" dirty="0" smtClean="0">
              <a:ea typeface="ＭＳ Ｐゴシック" panose="020B0600070205080204" pitchFamily="34" charset="-128"/>
            </a:endParaRPr>
          </a:p>
          <a:p>
            <a:r>
              <a:rPr lang="en-US" altLang="en-US" sz="1400" dirty="0" smtClean="0">
                <a:ea typeface="ＭＳ Ｐゴシック" panose="020B0600070205080204" pitchFamily="34" charset="-128"/>
              </a:rPr>
              <a:t>The </a:t>
            </a:r>
            <a:r>
              <a:rPr lang="en-US" altLang="en-US" sz="1400" dirty="0">
                <a:ea typeface="ＭＳ Ｐゴシック" panose="020B0600070205080204" pitchFamily="34" charset="-128"/>
              </a:rPr>
              <a:t>thermal control system is also required to track the mirror’s optical surface temperature with the ambient air </a:t>
            </a:r>
            <a:r>
              <a:rPr lang="en-US" altLang="en-US" sz="1400" dirty="0" smtClean="0">
                <a:ea typeface="ＭＳ Ｐゴシック" panose="020B0600070205080204" pitchFamily="34" charset="-128"/>
              </a:rPr>
              <a:t>temperature to minimize </a:t>
            </a:r>
            <a:r>
              <a:rPr lang="en-US" altLang="en-US" sz="1400" dirty="0">
                <a:ea typeface="ＭＳ Ｐゴシック" panose="020B0600070205080204" pitchFamily="34" charset="-128"/>
              </a:rPr>
              <a:t>local mirror seeing effects</a:t>
            </a:r>
            <a:r>
              <a:rPr lang="en-US" altLang="en-US" sz="1400" dirty="0" smtClean="0">
                <a:ea typeface="ＭＳ Ｐゴシック" panose="020B0600070205080204" pitchFamily="34" charset="-128"/>
              </a:rPr>
              <a:t>.</a:t>
            </a:r>
          </a:p>
          <a:p>
            <a:r>
              <a:rPr lang="en-US" altLang="en-US" sz="1400" dirty="0">
                <a:ea typeface="ＭＳ Ｐゴシック" panose="020B0600070205080204" pitchFamily="34" charset="-128"/>
              </a:rPr>
              <a:t>The M1M3 thermal control system uses 96 Fan/Coil Units (FCU) to blow air, at a controlled temperature, into the mirror </a:t>
            </a:r>
            <a:r>
              <a:rPr lang="en-US" altLang="en-US" sz="1400" dirty="0" smtClean="0">
                <a:ea typeface="ＭＳ Ｐゴシック" panose="020B0600070205080204" pitchFamily="34" charset="-128"/>
              </a:rPr>
              <a:t>cell.</a:t>
            </a:r>
            <a:endParaRPr lang="en-US" altLang="en-US" sz="1400" dirty="0">
              <a:ea typeface="ＭＳ Ｐゴシック" panose="020B0600070205080204" pitchFamily="34" charset="-128"/>
            </a:endParaRPr>
          </a:p>
          <a:p>
            <a:r>
              <a:rPr lang="en-US" altLang="en-US" sz="1400" dirty="0">
                <a:ea typeface="ＭＳ Ｐゴシック" panose="020B0600070205080204" pitchFamily="34" charset="-128"/>
              </a:rPr>
              <a:t>FCU are composed of a fan, water/glycol cooling heat </a:t>
            </a:r>
            <a:r>
              <a:rPr lang="en-US" altLang="en-US" sz="1400" dirty="0" smtClean="0">
                <a:ea typeface="ＭＳ Ｐゴシック" panose="020B0600070205080204" pitchFamily="34" charset="-128"/>
              </a:rPr>
              <a:t>exchanger and </a:t>
            </a:r>
            <a:r>
              <a:rPr lang="en-US" altLang="en-US" sz="1400" dirty="0">
                <a:ea typeface="ＭＳ Ｐゴシック" panose="020B0600070205080204" pitchFamily="34" charset="-128"/>
              </a:rPr>
              <a:t>an electric </a:t>
            </a:r>
            <a:r>
              <a:rPr lang="en-US" altLang="en-US" sz="1400" dirty="0" smtClean="0">
                <a:ea typeface="ＭＳ Ｐゴシック" panose="020B0600070205080204" pitchFamily="34" charset="-128"/>
              </a:rPr>
              <a:t>heater.</a:t>
            </a:r>
          </a:p>
          <a:p>
            <a:r>
              <a:rPr lang="en-US" altLang="en-US" sz="1400" dirty="0">
                <a:ea typeface="ＭＳ Ｐゴシック" panose="020B0600070205080204" pitchFamily="34" charset="-128"/>
              </a:rPr>
              <a:t>The temperature of the water/glycol coolant in the mirror cell is controlled by a three </a:t>
            </a:r>
            <a:r>
              <a:rPr lang="en-US" altLang="en-US" sz="1400" dirty="0" smtClean="0">
                <a:ea typeface="ＭＳ Ｐゴシック" panose="020B0600070205080204" pitchFamily="34" charset="-128"/>
              </a:rPr>
              <a:t>way mixing valve that </a:t>
            </a:r>
            <a:r>
              <a:rPr lang="en-US" altLang="en-US" sz="1400" dirty="0">
                <a:ea typeface="ＭＳ Ｐゴシック" panose="020B0600070205080204" pitchFamily="34" charset="-128"/>
              </a:rPr>
              <a:t>mixes the cooler facility coolant with the M1M3 coolant to maintain a temperature ~1C below ambient</a:t>
            </a:r>
            <a:r>
              <a:rPr lang="en-US" altLang="en-US" sz="1400" dirty="0" smtClean="0">
                <a:ea typeface="ＭＳ Ｐゴシック" panose="020B0600070205080204" pitchFamily="34" charset="-128"/>
              </a:rPr>
              <a:t>. </a:t>
            </a:r>
            <a:endParaRPr lang="en-US" altLang="en-US" sz="1400" dirty="0">
              <a:ea typeface="ＭＳ Ｐゴシック" panose="020B0600070205080204" pitchFamily="34" charset="-128"/>
            </a:endParaRPr>
          </a:p>
          <a:p>
            <a:pPr marL="0" indent="0">
              <a:buNone/>
            </a:pPr>
            <a:endParaRPr lang="en-US" dirty="0"/>
          </a:p>
          <a:p>
            <a:endParaRPr lang="en-US" dirty="0"/>
          </a:p>
        </p:txBody>
      </p:sp>
      <p:pic>
        <p:nvPicPr>
          <p:cNvPr id="3" name="Content Placeholder 2"/>
          <p:cNvPicPr>
            <a:picLocks noGrp="1" noChangeAspect="1"/>
          </p:cNvPicPr>
          <p:nvPr>
            <p:ph idx="10"/>
          </p:nvPr>
        </p:nvPicPr>
        <p:blipFill>
          <a:blip r:embed="rId2">
            <a:extLst>
              <a:ext uri="{28A0092B-C50C-407E-A947-70E740481C1C}">
                <a14:useLocalDpi xmlns:a14="http://schemas.microsoft.com/office/drawing/2010/main" val="0"/>
              </a:ext>
            </a:extLst>
          </a:blip>
          <a:stretch>
            <a:fillRect/>
          </a:stretch>
        </p:blipFill>
        <p:spPr>
          <a:xfrm>
            <a:off x="4953000" y="895350"/>
            <a:ext cx="3962400" cy="2843801"/>
          </a:xfrm>
        </p:spPr>
      </p:pic>
      <p:sp>
        <p:nvSpPr>
          <p:cNvPr id="6" name="Title 5"/>
          <p:cNvSpPr>
            <a:spLocks noGrp="1"/>
          </p:cNvSpPr>
          <p:nvPr>
            <p:ph type="title"/>
          </p:nvPr>
        </p:nvSpPr>
        <p:spPr/>
        <p:txBody>
          <a:bodyPr/>
          <a:lstStyle/>
          <a:p>
            <a:r>
              <a:rPr lang="en-US" sz="2000" dirty="0" smtClean="0"/>
              <a:t>M1M3 Cell Assembly - Thermal Control System</a:t>
            </a:r>
            <a:endParaRPr lang="en-US" sz="2000" dirty="0"/>
          </a:p>
        </p:txBody>
      </p:sp>
      <p:sp>
        <p:nvSpPr>
          <p:cNvPr id="4" name="TextBox 3"/>
          <p:cNvSpPr txBox="1"/>
          <p:nvPr/>
        </p:nvSpPr>
        <p:spPr>
          <a:xfrm>
            <a:off x="5230091" y="2753862"/>
            <a:ext cx="845103" cy="215444"/>
          </a:xfrm>
          <a:prstGeom prst="rect">
            <a:avLst/>
          </a:prstGeom>
          <a:noFill/>
        </p:spPr>
        <p:txBody>
          <a:bodyPr wrap="none" rtlCol="0">
            <a:spAutoFit/>
          </a:bodyPr>
          <a:lstStyle/>
          <a:p>
            <a:r>
              <a:rPr lang="en-US" sz="800" b="1" dirty="0" smtClean="0"/>
              <a:t>Heat Exchanger</a:t>
            </a:r>
            <a:endParaRPr lang="en-US" sz="800" b="1" dirty="0"/>
          </a:p>
        </p:txBody>
      </p:sp>
      <p:cxnSp>
        <p:nvCxnSpPr>
          <p:cNvPr id="10" name="Straight Arrow Connector 9"/>
          <p:cNvCxnSpPr/>
          <p:nvPr/>
        </p:nvCxnSpPr>
        <p:spPr>
          <a:xfrm flipV="1">
            <a:off x="6047485" y="2556784"/>
            <a:ext cx="762000" cy="304800"/>
          </a:xfrm>
          <a:prstGeom prst="straightConnector1">
            <a:avLst/>
          </a:prstGeom>
          <a:ln cap="rnd">
            <a:solidFill>
              <a:schemeClr val="tx1"/>
            </a:solidFill>
            <a:prstDash val="solid"/>
            <a:headEnd type="none"/>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15594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idx="1"/>
          </p:nvPr>
        </p:nvSpPr>
        <p:spPr/>
        <p:txBody>
          <a:bodyPr/>
          <a:lstStyle/>
          <a:p>
            <a:r>
              <a:rPr lang="en-US" sz="1600" dirty="0" smtClean="0"/>
              <a:t>The Surrogate Mirror is a welded steel assembly that matches mass, CG and shape of the glass mirror.</a:t>
            </a:r>
          </a:p>
          <a:p>
            <a:r>
              <a:rPr lang="en-US" sz="1600" dirty="0" smtClean="0"/>
              <a:t>It is compatible with the support system and the thermal control system.</a:t>
            </a:r>
          </a:p>
          <a:p>
            <a:r>
              <a:rPr lang="en-US" sz="1600" dirty="0" smtClean="0"/>
              <a:t>It can be installed on the mirror cell to perform various verification tests without putting the mirror into risk.</a:t>
            </a:r>
          </a:p>
          <a:p>
            <a:r>
              <a:rPr lang="en-US" sz="1600" dirty="0" smtClean="0"/>
              <a:t>It is also compatible with the coating chamber.</a:t>
            </a:r>
          </a:p>
          <a:p>
            <a:pPr marL="0" indent="0">
              <a:buNone/>
            </a:pPr>
            <a:endParaRPr lang="en-US" dirty="0"/>
          </a:p>
          <a:p>
            <a:endParaRPr lang="en-US" dirty="0"/>
          </a:p>
        </p:txBody>
      </p:sp>
      <p:pic>
        <p:nvPicPr>
          <p:cNvPr id="3" name="Content Placeholder 2"/>
          <p:cNvPicPr>
            <a:picLocks noGrp="1" noChangeAspect="1"/>
          </p:cNvPicPr>
          <p:nvPr>
            <p:ph idx="10"/>
          </p:nvPr>
        </p:nvPicPr>
        <p:blipFill>
          <a:blip r:embed="rId2">
            <a:extLst>
              <a:ext uri="{28A0092B-C50C-407E-A947-70E740481C1C}">
                <a14:useLocalDpi xmlns:a14="http://schemas.microsoft.com/office/drawing/2010/main" val="0"/>
              </a:ext>
            </a:extLst>
          </a:blip>
          <a:stretch>
            <a:fillRect/>
          </a:stretch>
        </p:blipFill>
        <p:spPr>
          <a:xfrm>
            <a:off x="4953000" y="760810"/>
            <a:ext cx="3767328" cy="2322576"/>
          </a:xfrm>
        </p:spPr>
      </p:pic>
      <p:sp>
        <p:nvSpPr>
          <p:cNvPr id="6" name="Title 5"/>
          <p:cNvSpPr>
            <a:spLocks noGrp="1"/>
          </p:cNvSpPr>
          <p:nvPr>
            <p:ph type="title"/>
          </p:nvPr>
        </p:nvSpPr>
        <p:spPr/>
        <p:txBody>
          <a:bodyPr/>
          <a:lstStyle/>
          <a:p>
            <a:r>
              <a:rPr lang="en-US" sz="2000" dirty="0" smtClean="0"/>
              <a:t>M1M3 Cell Assembly - Surrogate Mirror</a:t>
            </a:r>
            <a:endParaRPr lang="en-US" sz="2000" dirty="0"/>
          </a:p>
        </p:txBody>
      </p:sp>
      <p:sp>
        <p:nvSpPr>
          <p:cNvPr id="8" name="TextBox 7"/>
          <p:cNvSpPr txBox="1"/>
          <p:nvPr/>
        </p:nvSpPr>
        <p:spPr>
          <a:xfrm>
            <a:off x="6781800" y="3721953"/>
            <a:ext cx="2057400" cy="830997"/>
          </a:xfrm>
          <a:prstGeom prst="rect">
            <a:avLst/>
          </a:prstGeom>
          <a:noFill/>
        </p:spPr>
        <p:txBody>
          <a:bodyPr wrap="square" rtlCol="0">
            <a:spAutoFit/>
          </a:bodyPr>
          <a:lstStyle/>
          <a:p>
            <a:pPr algn="ctr"/>
            <a:r>
              <a:rPr lang="en-US" sz="1600" dirty="0">
                <a:solidFill>
                  <a:schemeClr val="bg1"/>
                </a:solidFill>
              </a:rPr>
              <a:t>Message box example for short highlighted messages.</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3292936"/>
            <a:ext cx="3733800" cy="1400175"/>
          </a:xfrm>
          <a:prstGeom prst="rect">
            <a:avLst/>
          </a:prstGeom>
        </p:spPr>
      </p:pic>
    </p:spTree>
    <p:extLst>
      <p:ext uri="{BB962C8B-B14F-4D97-AF65-F5344CB8AC3E}">
        <p14:creationId xmlns:p14="http://schemas.microsoft.com/office/powerpoint/2010/main" val="1144303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idx="1"/>
          </p:nvPr>
        </p:nvSpPr>
        <p:spPr/>
        <p:txBody>
          <a:bodyPr/>
          <a:lstStyle/>
          <a:p>
            <a:r>
              <a:rPr lang="en-US" sz="1600" dirty="0" smtClean="0"/>
              <a:t>The mirror cart can transport a fully integrated mirror cell from the maintenance floor to the TMA</a:t>
            </a:r>
          </a:p>
          <a:p>
            <a:pPr marL="0" indent="0">
              <a:buNone/>
            </a:pPr>
            <a:endParaRPr lang="en-US" dirty="0"/>
          </a:p>
          <a:p>
            <a:endParaRPr lang="en-US" dirty="0"/>
          </a:p>
        </p:txBody>
      </p:sp>
      <p:pic>
        <p:nvPicPr>
          <p:cNvPr id="3" name="Content Placeholder 2"/>
          <p:cNvPicPr>
            <a:picLocks noGrp="1" noChangeAspect="1"/>
          </p:cNvPicPr>
          <p:nvPr>
            <p:ph idx="10"/>
          </p:nvPr>
        </p:nvPicPr>
        <p:blipFill>
          <a:blip r:embed="rId2" cstate="print">
            <a:extLst>
              <a:ext uri="{28A0092B-C50C-407E-A947-70E740481C1C}">
                <a14:useLocalDpi xmlns:a14="http://schemas.microsoft.com/office/drawing/2010/main" val="0"/>
              </a:ext>
            </a:extLst>
          </a:blip>
          <a:stretch>
            <a:fillRect/>
          </a:stretch>
        </p:blipFill>
        <p:spPr>
          <a:xfrm>
            <a:off x="1358322" y="2104392"/>
            <a:ext cx="4608253" cy="2589290"/>
          </a:xfrm>
        </p:spPr>
      </p:pic>
      <p:sp>
        <p:nvSpPr>
          <p:cNvPr id="6" name="Title 5"/>
          <p:cNvSpPr>
            <a:spLocks noGrp="1"/>
          </p:cNvSpPr>
          <p:nvPr>
            <p:ph type="title"/>
          </p:nvPr>
        </p:nvSpPr>
        <p:spPr/>
        <p:txBody>
          <a:bodyPr/>
          <a:lstStyle/>
          <a:p>
            <a:r>
              <a:rPr lang="en-US" sz="2000" dirty="0" smtClean="0"/>
              <a:t>M1M3 Cell Assembly - Mirror Cart</a:t>
            </a:r>
            <a:endParaRPr lang="en-US" sz="2000"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2797430"/>
            <a:ext cx="2514600" cy="188595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911480"/>
            <a:ext cx="2514600" cy="1885950"/>
          </a:xfrm>
          <a:prstGeom prst="rect">
            <a:avLst/>
          </a:prstGeom>
        </p:spPr>
      </p:pic>
      <p:sp>
        <p:nvSpPr>
          <p:cNvPr id="12" name="Rectangular Callout 11"/>
          <p:cNvSpPr/>
          <p:nvPr/>
        </p:nvSpPr>
        <p:spPr>
          <a:xfrm>
            <a:off x="3762433" y="1276348"/>
            <a:ext cx="2074718" cy="697885"/>
          </a:xfrm>
          <a:prstGeom prst="wedgeRectCallout">
            <a:avLst>
              <a:gd name="adj1" fmla="val 58467"/>
              <a:gd name="adj2" fmla="val -21008"/>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3734609" y="1332904"/>
            <a:ext cx="2057400" cy="584775"/>
          </a:xfrm>
          <a:prstGeom prst="rect">
            <a:avLst/>
          </a:prstGeom>
          <a:noFill/>
        </p:spPr>
        <p:txBody>
          <a:bodyPr wrap="square" rtlCol="0">
            <a:spAutoFit/>
          </a:bodyPr>
          <a:lstStyle/>
          <a:p>
            <a:pPr algn="ctr"/>
            <a:r>
              <a:rPr lang="en-US" sz="1600" dirty="0" smtClean="0">
                <a:solidFill>
                  <a:schemeClr val="bg1"/>
                </a:solidFill>
              </a:rPr>
              <a:t>Cart assembly in Pachón</a:t>
            </a:r>
            <a:endParaRPr lang="en-US" sz="1600" dirty="0">
              <a:solidFill>
                <a:schemeClr val="bg1"/>
              </a:solidFill>
            </a:endParaRPr>
          </a:p>
        </p:txBody>
      </p:sp>
      <p:sp>
        <p:nvSpPr>
          <p:cNvPr id="15" name="Rectangular Callout 14"/>
          <p:cNvSpPr/>
          <p:nvPr/>
        </p:nvSpPr>
        <p:spPr>
          <a:xfrm>
            <a:off x="288981" y="4032766"/>
            <a:ext cx="2074718" cy="457200"/>
          </a:xfrm>
          <a:prstGeom prst="wedgeRectCallout">
            <a:avLst>
              <a:gd name="adj1" fmla="val 58467"/>
              <a:gd name="adj2" fmla="val -21008"/>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297640" y="4074000"/>
            <a:ext cx="2057400" cy="338554"/>
          </a:xfrm>
          <a:prstGeom prst="rect">
            <a:avLst/>
          </a:prstGeom>
          <a:noFill/>
        </p:spPr>
        <p:txBody>
          <a:bodyPr wrap="square" rtlCol="0">
            <a:spAutoFit/>
          </a:bodyPr>
          <a:lstStyle/>
          <a:p>
            <a:pPr algn="ctr"/>
            <a:r>
              <a:rPr lang="en-US" sz="1600" dirty="0" smtClean="0">
                <a:solidFill>
                  <a:schemeClr val="bg1"/>
                </a:solidFill>
              </a:rPr>
              <a:t>Cart testing at CAID</a:t>
            </a:r>
            <a:endParaRPr lang="en-US" sz="1600" dirty="0">
              <a:solidFill>
                <a:schemeClr val="bg1"/>
              </a:solidFill>
            </a:endParaRPr>
          </a:p>
        </p:txBody>
      </p:sp>
    </p:spTree>
    <p:extLst>
      <p:ext uri="{BB962C8B-B14F-4D97-AF65-F5344CB8AC3E}">
        <p14:creationId xmlns:p14="http://schemas.microsoft.com/office/powerpoint/2010/main" val="2320338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2B7658-7919-4145-B814-414DAC0C64BF}"/>
              </a:ext>
            </a:extLst>
          </p:cNvPr>
          <p:cNvSpPr>
            <a:spLocks noGrp="1"/>
          </p:cNvSpPr>
          <p:nvPr>
            <p:ph type="body" idx="1"/>
          </p:nvPr>
        </p:nvSpPr>
        <p:spPr/>
        <p:txBody>
          <a:bodyPr/>
          <a:lstStyle/>
          <a:p>
            <a:r>
              <a:rPr lang="en-US" sz="1600" dirty="0" smtClean="0"/>
              <a:t>Surrogate mirror painted and shipped to Chile.</a:t>
            </a:r>
          </a:p>
          <a:p>
            <a:r>
              <a:rPr lang="en-US" sz="1600" dirty="0" smtClean="0"/>
              <a:t>Optical test performed successfully at RFCML.</a:t>
            </a:r>
          </a:p>
          <a:p>
            <a:r>
              <a:rPr lang="en-US" sz="1600" dirty="0" smtClean="0"/>
              <a:t>Mirror removed from cell and shipped to Chile.</a:t>
            </a:r>
          </a:p>
          <a:p>
            <a:r>
              <a:rPr lang="en-US" sz="1600" dirty="0" smtClean="0"/>
              <a:t>Cart shipped to Chile.</a:t>
            </a:r>
          </a:p>
          <a:p>
            <a:r>
              <a:rPr lang="en-US" sz="1600" dirty="0" smtClean="0"/>
              <a:t>Mirror cell packed and shipped to Chile.</a:t>
            </a:r>
          </a:p>
          <a:p>
            <a:r>
              <a:rPr lang="en-US" sz="1600" dirty="0" smtClean="0"/>
              <a:t>Actuators and Hard Points shipped to Chile.</a:t>
            </a:r>
          </a:p>
          <a:p>
            <a:pPr marL="457200" lvl="1" indent="0">
              <a:buNone/>
            </a:pPr>
            <a:endParaRPr lang="en-US" sz="1400" dirty="0"/>
          </a:p>
          <a:p>
            <a:endParaRPr lang="en-US" dirty="0"/>
          </a:p>
        </p:txBody>
      </p:sp>
      <p:sp>
        <p:nvSpPr>
          <p:cNvPr id="3" name="Title 2">
            <a:extLst>
              <a:ext uri="{FF2B5EF4-FFF2-40B4-BE49-F238E27FC236}">
                <a16:creationId xmlns:a16="http://schemas.microsoft.com/office/drawing/2014/main" id="{EE59E975-0F58-584B-BF24-586AF6E27145}"/>
              </a:ext>
            </a:extLst>
          </p:cNvPr>
          <p:cNvSpPr>
            <a:spLocks noGrp="1"/>
          </p:cNvSpPr>
          <p:nvPr>
            <p:ph type="title"/>
          </p:nvPr>
        </p:nvSpPr>
        <p:spPr/>
        <p:txBody>
          <a:bodyPr/>
          <a:lstStyle/>
          <a:p>
            <a:r>
              <a:rPr lang="en-US" sz="2000" dirty="0" smtClean="0"/>
              <a:t>Accomplishments</a:t>
            </a:r>
            <a:endParaRPr lang="en-US"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72023" y="2775557"/>
            <a:ext cx="2730501" cy="1964429"/>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52180" y="895350"/>
            <a:ext cx="4160822" cy="15240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67563" y="2775557"/>
            <a:ext cx="2619238" cy="1964429"/>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771023" y="3104024"/>
            <a:ext cx="1963154" cy="1308769"/>
          </a:xfrm>
          <a:prstGeom prst="rect">
            <a:avLst/>
          </a:prstGeom>
        </p:spPr>
      </p:pic>
    </p:spTree>
    <p:extLst>
      <p:ext uri="{BB962C8B-B14F-4D97-AF65-F5344CB8AC3E}">
        <p14:creationId xmlns:p14="http://schemas.microsoft.com/office/powerpoint/2010/main" val="1255856911"/>
      </p:ext>
    </p:extLst>
  </p:cSld>
  <p:clrMapOvr>
    <a:masterClrMapping/>
  </p:clrMapOvr>
</p:sld>
</file>

<file path=ppt/theme/theme1.xml><?xml version="1.0" encoding="utf-8"?>
<a:theme xmlns:a="http://schemas.openxmlformats.org/drawingml/2006/main" name="Legacy 169 JSR20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lumMod val="7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cap="rnd">
          <a:solidFill>
            <a:schemeClr val="accent2">
              <a:lumMod val="75000"/>
            </a:schemeClr>
          </a:solidFill>
          <a:prstDash val="solid"/>
          <a:headEnd type="none"/>
          <a:tailEnd type="triangle" w="lg" len="lg"/>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Document-25506 (5)</Template>
  <TotalTime>3324</TotalTime>
  <Words>839</Words>
  <Application>Microsoft Office PowerPoint</Application>
  <PresentationFormat>On-screen Show (16:9)</PresentationFormat>
  <Paragraphs>102</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ＭＳ Ｐゴシック</vt:lpstr>
      <vt:lpstr>Arial</vt:lpstr>
      <vt:lpstr>Calibri</vt:lpstr>
      <vt:lpstr>Lucida Grande</vt:lpstr>
      <vt:lpstr>Legacy 169 JSR2017</vt:lpstr>
      <vt:lpstr>M1M3 Cell  Felipe Daruich Senior Electronics Engineer / M1M3 CAM  NSF/DOE Joint Status Review August 05, 2019</vt:lpstr>
      <vt:lpstr>WBS 04C.06.03 M1M3 Cell Assembly</vt:lpstr>
      <vt:lpstr>M1M3 Cell Assembly - Structure</vt:lpstr>
      <vt:lpstr>M1M3 Cell Assembly - Passive Support System</vt:lpstr>
      <vt:lpstr>M1M3 Cell Assembly - Active Support System</vt:lpstr>
      <vt:lpstr>M1M3 Cell Assembly - Thermal Control System</vt:lpstr>
      <vt:lpstr>M1M3 Cell Assembly - Surrogate Mirror</vt:lpstr>
      <vt:lpstr>M1M3 Cell Assembly - Mirror Cart</vt:lpstr>
      <vt:lpstr>Accomplishments</vt:lpstr>
      <vt:lpstr>Current Status</vt:lpstr>
      <vt:lpstr>Future Work – Fan Coil Units upgrade</vt:lpstr>
      <vt:lpstr>Future Work – Summit surrogate integration and test</vt:lpstr>
      <vt:lpstr>Daruich F Cost Summary WBS Lvl 4</vt:lpstr>
      <vt:lpstr>Daruich F SPA Chart</vt:lpstr>
      <vt:lpstr>Daruich F CPI-SPI Chart</vt:lpstr>
      <vt:lpstr>Risk and Opportunity</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  Name of Presenter Title of Presenter &amp; Affiliation  NSF/DOE Joint Status Review Date in long format</dc:title>
  <dc:creator>Ranpal Gill</dc:creator>
  <cp:lastModifiedBy>Felipe Daruich</cp:lastModifiedBy>
  <cp:revision>38</cp:revision>
  <dcterms:created xsi:type="dcterms:W3CDTF">2018-04-26T20:33:17Z</dcterms:created>
  <dcterms:modified xsi:type="dcterms:W3CDTF">2019-07-18T21:36:46Z</dcterms:modified>
</cp:coreProperties>
</file>