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6"/>
  </p:notesMasterIdLst>
  <p:handoutMasterIdLst>
    <p:handoutMasterId r:id="rId217"/>
  </p:handoutMasterIdLst>
  <p:sldIdLst>
    <p:sldId id="257" r:id="rId2"/>
    <p:sldId id="259" r:id="rId3"/>
    <p:sldId id="266" r:id="rId4"/>
    <p:sldId id="1391" r:id="rId5"/>
    <p:sldId id="1392" r:id="rId6"/>
    <p:sldId id="1371" r:id="rId7"/>
    <p:sldId id="1382" r:id="rId8"/>
    <p:sldId id="1383" r:id="rId9"/>
    <p:sldId id="1372" r:id="rId10"/>
    <p:sldId id="1385" r:id="rId11"/>
    <p:sldId id="1373" r:id="rId12"/>
    <p:sldId id="1375" r:id="rId13"/>
    <p:sldId id="1374" r:id="rId14"/>
    <p:sldId id="1387" r:id="rId15"/>
    <p:sldId id="1397" r:id="rId16"/>
    <p:sldId id="434" r:id="rId17"/>
    <p:sldId id="433" r:id="rId18"/>
    <p:sldId id="1376" r:id="rId19"/>
    <p:sldId id="1384" r:id="rId20"/>
    <p:sldId id="1377" r:id="rId21"/>
    <p:sldId id="1389" r:id="rId22"/>
    <p:sldId id="1390" r:id="rId23"/>
    <p:sldId id="1378" r:id="rId24"/>
    <p:sldId id="466" r:id="rId25"/>
    <p:sldId id="262" r:id="rId26"/>
    <p:sldId id="1379" r:id="rId27"/>
    <p:sldId id="1394" r:id="rId28"/>
    <p:sldId id="1381" r:id="rId29"/>
    <p:sldId id="1380" r:id="rId30"/>
    <p:sldId id="1395" r:id="rId31"/>
    <p:sldId id="1396" r:id="rId32"/>
    <p:sldId id="1388" r:id="rId33"/>
    <p:sldId id="1288" r:id="rId34"/>
    <p:sldId id="482" r:id="rId35"/>
    <p:sldId id="483" r:id="rId36"/>
    <p:sldId id="517" r:id="rId37"/>
    <p:sldId id="519" r:id="rId38"/>
    <p:sldId id="518" r:id="rId39"/>
    <p:sldId id="1302" r:id="rId40"/>
    <p:sldId id="1393" r:id="rId41"/>
    <p:sldId id="558" r:id="rId42"/>
    <p:sldId id="557" r:id="rId43"/>
    <p:sldId id="1304" r:id="rId44"/>
    <p:sldId id="260" r:id="rId45"/>
    <p:sldId id="1023" r:id="rId46"/>
    <p:sldId id="1024" r:id="rId47"/>
    <p:sldId id="1025" r:id="rId48"/>
    <p:sldId id="1026" r:id="rId49"/>
    <p:sldId id="267" r:id="rId50"/>
    <p:sldId id="550" r:id="rId51"/>
    <p:sldId id="1305" r:id="rId52"/>
    <p:sldId id="1306" r:id="rId53"/>
    <p:sldId id="1307" r:id="rId54"/>
    <p:sldId id="316" r:id="rId55"/>
    <p:sldId id="1308" r:id="rId56"/>
    <p:sldId id="1309" r:id="rId57"/>
    <p:sldId id="1310" r:id="rId58"/>
    <p:sldId id="1357" r:id="rId59"/>
    <p:sldId id="1311" r:id="rId60"/>
    <p:sldId id="1312" r:id="rId61"/>
    <p:sldId id="1313" r:id="rId62"/>
    <p:sldId id="1314" r:id="rId63"/>
    <p:sldId id="1315" r:id="rId64"/>
    <p:sldId id="1316" r:id="rId65"/>
    <p:sldId id="1317" r:id="rId66"/>
    <p:sldId id="1318" r:id="rId67"/>
    <p:sldId id="1319" r:id="rId68"/>
    <p:sldId id="1320" r:id="rId69"/>
    <p:sldId id="1321" r:id="rId70"/>
    <p:sldId id="1322" r:id="rId71"/>
    <p:sldId id="1323" r:id="rId72"/>
    <p:sldId id="1324" r:id="rId73"/>
    <p:sldId id="1303" r:id="rId74"/>
    <p:sldId id="1325" r:id="rId75"/>
    <p:sldId id="1276" r:id="rId76"/>
    <p:sldId id="1359" r:id="rId77"/>
    <p:sldId id="1364" r:id="rId78"/>
    <p:sldId id="1030" r:id="rId79"/>
    <p:sldId id="327" r:id="rId80"/>
    <p:sldId id="334" r:id="rId81"/>
    <p:sldId id="265" r:id="rId82"/>
    <p:sldId id="1027" r:id="rId83"/>
    <p:sldId id="336" r:id="rId84"/>
    <p:sldId id="1028" r:id="rId85"/>
    <p:sldId id="364" r:id="rId86"/>
    <p:sldId id="416" r:id="rId87"/>
    <p:sldId id="1300" r:id="rId88"/>
    <p:sldId id="278" r:id="rId89"/>
    <p:sldId id="279" r:id="rId90"/>
    <p:sldId id="392" r:id="rId91"/>
    <p:sldId id="417" r:id="rId92"/>
    <p:sldId id="465" r:id="rId93"/>
    <p:sldId id="379" r:id="rId94"/>
    <p:sldId id="1353" r:id="rId95"/>
    <p:sldId id="555" r:id="rId96"/>
    <p:sldId id="401" r:id="rId97"/>
    <p:sldId id="1360" r:id="rId98"/>
    <p:sldId id="1354" r:id="rId99"/>
    <p:sldId id="393" r:id="rId100"/>
    <p:sldId id="548" r:id="rId101"/>
    <p:sldId id="408" r:id="rId102"/>
    <p:sldId id="1031" r:id="rId103"/>
    <p:sldId id="399" r:id="rId104"/>
    <p:sldId id="1033" r:id="rId105"/>
    <p:sldId id="944" r:id="rId106"/>
    <p:sldId id="409" r:id="rId107"/>
    <p:sldId id="1245" r:id="rId108"/>
    <p:sldId id="1032" r:id="rId109"/>
    <p:sldId id="411" r:id="rId110"/>
    <p:sldId id="1271" r:id="rId111"/>
    <p:sldId id="418" r:id="rId112"/>
    <p:sldId id="561" r:id="rId113"/>
    <p:sldId id="1301" r:id="rId114"/>
    <p:sldId id="396" r:id="rId115"/>
    <p:sldId id="398" r:id="rId116"/>
    <p:sldId id="328" r:id="rId117"/>
    <p:sldId id="444" r:id="rId118"/>
    <p:sldId id="445" r:id="rId119"/>
    <p:sldId id="1283" r:id="rId120"/>
    <p:sldId id="1282" r:id="rId121"/>
    <p:sldId id="449" r:id="rId122"/>
    <p:sldId id="1355" r:id="rId123"/>
    <p:sldId id="1279" r:id="rId124"/>
    <p:sldId id="1326" r:id="rId125"/>
    <p:sldId id="1327" r:id="rId126"/>
    <p:sldId id="1299" r:id="rId127"/>
    <p:sldId id="1295" r:id="rId128"/>
    <p:sldId id="1296" r:id="rId129"/>
    <p:sldId id="1297" r:id="rId130"/>
    <p:sldId id="1328" r:id="rId131"/>
    <p:sldId id="1329" r:id="rId132"/>
    <p:sldId id="1330" r:id="rId133"/>
    <p:sldId id="1294" r:id="rId134"/>
    <p:sldId id="1331" r:id="rId135"/>
    <p:sldId id="1332" r:id="rId136"/>
    <p:sldId id="442" r:id="rId137"/>
    <p:sldId id="485" r:id="rId138"/>
    <p:sldId id="1247" r:id="rId139"/>
    <p:sldId id="1333" r:id="rId140"/>
    <p:sldId id="1249" r:id="rId141"/>
    <p:sldId id="1250" r:id="rId142"/>
    <p:sldId id="1251" r:id="rId143"/>
    <p:sldId id="1351" r:id="rId144"/>
    <p:sldId id="1253" r:id="rId145"/>
    <p:sldId id="1254" r:id="rId146"/>
    <p:sldId id="1255" r:id="rId147"/>
    <p:sldId id="1256" r:id="rId148"/>
    <p:sldId id="1257" r:id="rId149"/>
    <p:sldId id="1258" r:id="rId150"/>
    <p:sldId id="1224" r:id="rId151"/>
    <p:sldId id="1225" r:id="rId152"/>
    <p:sldId id="1226" r:id="rId153"/>
    <p:sldId id="1143" r:id="rId154"/>
    <p:sldId id="1141" r:id="rId155"/>
    <p:sldId id="1142" r:id="rId156"/>
    <p:sldId id="1227" r:id="rId157"/>
    <p:sldId id="1228" r:id="rId158"/>
    <p:sldId id="1229" r:id="rId159"/>
    <p:sldId id="1230" r:id="rId160"/>
    <p:sldId id="1231" r:id="rId161"/>
    <p:sldId id="1232" r:id="rId162"/>
    <p:sldId id="1233" r:id="rId163"/>
    <p:sldId id="1234" r:id="rId164"/>
    <p:sldId id="1235" r:id="rId165"/>
    <p:sldId id="1146" r:id="rId166"/>
    <p:sldId id="1345" r:id="rId167"/>
    <p:sldId id="1344" r:id="rId168"/>
    <p:sldId id="1342" r:id="rId169"/>
    <p:sldId id="1341" r:id="rId170"/>
    <p:sldId id="1340" r:id="rId171"/>
    <p:sldId id="1339" r:id="rId172"/>
    <p:sldId id="1338" r:id="rId173"/>
    <p:sldId id="1337" r:id="rId174"/>
    <p:sldId id="1336" r:id="rId175"/>
    <p:sldId id="1335" r:id="rId176"/>
    <p:sldId id="1334" r:id="rId177"/>
    <p:sldId id="1346" r:id="rId178"/>
    <p:sldId id="1347" r:id="rId179"/>
    <p:sldId id="1348" r:id="rId180"/>
    <p:sldId id="1349" r:id="rId181"/>
    <p:sldId id="1350" r:id="rId182"/>
    <p:sldId id="472" r:id="rId183"/>
    <p:sldId id="537" r:id="rId184"/>
    <p:sldId id="538" r:id="rId185"/>
    <p:sldId id="545" r:id="rId186"/>
    <p:sldId id="546" r:id="rId187"/>
    <p:sldId id="541" r:id="rId188"/>
    <p:sldId id="544" r:id="rId189"/>
    <p:sldId id="1285" r:id="rId190"/>
    <p:sldId id="1352" r:id="rId191"/>
    <p:sldId id="476" r:id="rId192"/>
    <p:sldId id="475" r:id="rId193"/>
    <p:sldId id="1363" r:id="rId194"/>
    <p:sldId id="1286" r:id="rId195"/>
    <p:sldId id="1287" r:id="rId196"/>
    <p:sldId id="1289" r:id="rId197"/>
    <p:sldId id="1269" r:id="rId198"/>
    <p:sldId id="486" r:id="rId199"/>
    <p:sldId id="487" r:id="rId200"/>
    <p:sldId id="489" r:id="rId201"/>
    <p:sldId id="1270" r:id="rId202"/>
    <p:sldId id="496" r:id="rId203"/>
    <p:sldId id="497" r:id="rId204"/>
    <p:sldId id="499" r:id="rId205"/>
    <p:sldId id="313" r:id="rId206"/>
    <p:sldId id="314" r:id="rId207"/>
    <p:sldId id="322" r:id="rId208"/>
    <p:sldId id="1274" r:id="rId209"/>
    <p:sldId id="317" r:id="rId210"/>
    <p:sldId id="318" r:id="rId211"/>
    <p:sldId id="323" r:id="rId212"/>
    <p:sldId id="521" r:id="rId213"/>
    <p:sldId id="522" r:id="rId214"/>
    <p:sldId id="523" r:id="rId21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1" autoAdjust="0"/>
    <p:restoredTop sz="94660"/>
  </p:normalViewPr>
  <p:slideViewPr>
    <p:cSldViewPr>
      <p:cViewPr varScale="1">
        <p:scale>
          <a:sx n="108" d="100"/>
          <a:sy n="108" d="100"/>
        </p:scale>
        <p:origin x="174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936" y="184"/>
      </p:cViewPr>
      <p:guideLst/>
    </p:cSldViewPr>
  </p:notes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handoutMaster" Target="handoutMasters/handout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2"/>
          <c:order val="0"/>
          <c:tx>
            <c:strRef>
              <c:f>'Summary metrics'!$H$3</c:f>
              <c:strCache>
                <c:ptCount val="1"/>
                <c:pt idx="0">
                  <c:v>Current assess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 metrics'!$G$18:$G$21</c:f>
              <c:strCache>
                <c:ptCount val="4"/>
                <c:pt idx="0">
                  <c:v>Insignificant</c:v>
                </c:pt>
                <c:pt idx="1">
                  <c:v>Minor</c:v>
                </c:pt>
                <c:pt idx="2">
                  <c:v>Moderate</c:v>
                </c:pt>
                <c:pt idx="3">
                  <c:v>High</c:v>
                </c:pt>
              </c:strCache>
            </c:strRef>
          </c:cat>
          <c:val>
            <c:numRef>
              <c:f>'Summary metrics'!$H$18:$H$21</c:f>
              <c:numCache>
                <c:formatCode>General</c:formatCode>
                <c:ptCount val="4"/>
                <c:pt idx="0">
                  <c:v>8</c:v>
                </c:pt>
                <c:pt idx="1">
                  <c:v>19</c:v>
                </c:pt>
                <c:pt idx="2">
                  <c:v>2</c:v>
                </c:pt>
                <c:pt idx="3">
                  <c:v>0</c:v>
                </c:pt>
              </c:numCache>
            </c:numRef>
          </c:val>
          <c:extLst>
            <c:ext xmlns:c16="http://schemas.microsoft.com/office/drawing/2014/chart" uri="{C3380CC4-5D6E-409C-BE32-E72D297353CC}">
              <c16:uniqueId val="{00000000-C066-46D5-A18B-0153793A2233}"/>
            </c:ext>
          </c:extLst>
        </c:ser>
        <c:ser>
          <c:idx val="1"/>
          <c:order val="1"/>
          <c:tx>
            <c:strRef>
              <c:f>'Summary metrics'!$I$3</c:f>
              <c:strCache>
                <c:ptCount val="1"/>
                <c:pt idx="0">
                  <c:v>Post-Mitigation Exposure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 metrics'!$G$18:$G$21</c:f>
              <c:strCache>
                <c:ptCount val="4"/>
                <c:pt idx="0">
                  <c:v>Insignificant</c:v>
                </c:pt>
                <c:pt idx="1">
                  <c:v>Minor</c:v>
                </c:pt>
                <c:pt idx="2">
                  <c:v>Moderate</c:v>
                </c:pt>
                <c:pt idx="3">
                  <c:v>High</c:v>
                </c:pt>
              </c:strCache>
            </c:strRef>
          </c:cat>
          <c:val>
            <c:numRef>
              <c:f>'Summary metrics'!$I$18:$I$21</c:f>
              <c:numCache>
                <c:formatCode>General</c:formatCode>
                <c:ptCount val="4"/>
                <c:pt idx="0">
                  <c:v>17</c:v>
                </c:pt>
                <c:pt idx="1">
                  <c:v>12</c:v>
                </c:pt>
                <c:pt idx="2">
                  <c:v>0</c:v>
                </c:pt>
                <c:pt idx="3">
                  <c:v>0</c:v>
                </c:pt>
              </c:numCache>
            </c:numRef>
          </c:val>
          <c:extLst>
            <c:ext xmlns:c16="http://schemas.microsoft.com/office/drawing/2014/chart" uri="{C3380CC4-5D6E-409C-BE32-E72D297353CC}">
              <c16:uniqueId val="{00000001-C066-46D5-A18B-0153793A2233}"/>
            </c:ext>
          </c:extLst>
        </c:ser>
        <c:dLbls>
          <c:showLegendKey val="0"/>
          <c:showVal val="1"/>
          <c:showCatName val="0"/>
          <c:showSerName val="0"/>
          <c:showPercent val="0"/>
          <c:showBubbleSize val="0"/>
        </c:dLbls>
        <c:gapWidth val="75"/>
        <c:axId val="199086080"/>
        <c:axId val="199087616"/>
      </c:barChart>
      <c:catAx>
        <c:axId val="199086080"/>
        <c:scaling>
          <c:orientation val="minMax"/>
        </c:scaling>
        <c:delete val="0"/>
        <c:axPos val="b"/>
        <c:numFmt formatCode="General" sourceLinked="0"/>
        <c:majorTickMark val="none"/>
        <c:minorTickMark val="none"/>
        <c:tickLblPos val="nextTo"/>
        <c:txPr>
          <a:bodyPr rot="0"/>
          <a:lstStyle/>
          <a:p>
            <a:pPr>
              <a:defRPr/>
            </a:pPr>
            <a:endParaRPr lang="en-US"/>
          </a:p>
        </c:txPr>
        <c:crossAx val="199087616"/>
        <c:crosses val="autoZero"/>
        <c:auto val="1"/>
        <c:lblAlgn val="ctr"/>
        <c:lblOffset val="100"/>
        <c:noMultiLvlLbl val="0"/>
      </c:catAx>
      <c:valAx>
        <c:axId val="199087616"/>
        <c:scaling>
          <c:orientation val="minMax"/>
        </c:scaling>
        <c:delete val="0"/>
        <c:axPos val="l"/>
        <c:numFmt formatCode="General" sourceLinked="1"/>
        <c:majorTickMark val="none"/>
        <c:minorTickMark val="none"/>
        <c:tickLblPos val="nextTo"/>
        <c:crossAx val="199086080"/>
        <c:crosses val="autoZero"/>
        <c:crossBetween val="between"/>
      </c:valAx>
    </c:plotArea>
    <c:legend>
      <c:legendPos val="b"/>
      <c:overlay val="0"/>
    </c:legend>
    <c:plotVisOnly val="1"/>
    <c:dispBlanksAs val="gap"/>
    <c:showDLblsOverMax val="0"/>
  </c:chart>
  <c:spPr>
    <a:solidFill>
      <a:schemeClr val="lt1"/>
    </a:solidFill>
    <a:ln w="25400" cap="flat" cmpd="sng" algn="ctr">
      <a:solidFill>
        <a:schemeClr val="dk1"/>
      </a:solidFill>
      <a:prstDash val="solid"/>
    </a:ln>
    <a:effectLst>
      <a:outerShdw blurRad="50800" dist="38100" dir="2700000" algn="tl" rotWithShape="0">
        <a:prstClr val="black">
          <a:alpha val="40000"/>
        </a:prstClr>
      </a:outerShdw>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2.emf"/></Relationships>
</file>

<file path=ppt/drawings/drawing1.xml><?xml version="1.0" encoding="utf-8"?>
<c:userShapes xmlns:c="http://schemas.openxmlformats.org/drawingml/2006/chart">
  <cdr:relSizeAnchor xmlns:cdr="http://schemas.openxmlformats.org/drawingml/2006/chartDrawing">
    <cdr:from>
      <cdr:x>0.83094</cdr:x>
      <cdr:y>0.84377</cdr:y>
    </cdr:from>
    <cdr:to>
      <cdr:x>0.95276</cdr:x>
      <cdr:y>0.95026</cdr:y>
    </cdr:to>
    <cdr:sp macro="" textlink="">
      <cdr:nvSpPr>
        <cdr:cNvPr id="4" name="TextBox 3"/>
        <cdr:cNvSpPr txBox="1"/>
      </cdr:nvSpPr>
      <cdr:spPr>
        <a:xfrm xmlns:a="http://schemas.openxmlformats.org/drawingml/2006/main">
          <a:off x="3183392" y="1962148"/>
          <a:ext cx="4667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72E004-8AEB-FA40-A360-2BD53DEB4EA6}"/>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2A6AC5-58BB-724E-8ECE-0D6AC644C727}"/>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CB5D929-CF78-3A49-9641-C7D8ADD0A8D5}" type="datetimeFigureOut">
              <a:rPr lang="en-US" smtClean="0"/>
              <a:t>7/26/19</a:t>
            </a:fld>
            <a:endParaRPr lang="en-US"/>
          </a:p>
        </p:txBody>
      </p:sp>
      <p:sp>
        <p:nvSpPr>
          <p:cNvPr id="4" name="Footer Placeholder 3">
            <a:extLst>
              <a:ext uri="{FF2B5EF4-FFF2-40B4-BE49-F238E27FC236}">
                <a16:creationId xmlns:a16="http://schemas.microsoft.com/office/drawing/2014/main" id="{624638F5-E29D-AB4F-9A43-37FD9D893B1D}"/>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1FED74-9D52-6347-8FE5-9760BF51BB59}"/>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52D0DC5D-866E-5B40-B055-329F630C22AC}" type="slidenum">
              <a:rPr lang="en-US" smtClean="0"/>
              <a:t>‹#›</a:t>
            </a:fld>
            <a:endParaRPr lang="en-US"/>
          </a:p>
        </p:txBody>
      </p:sp>
    </p:spTree>
    <p:extLst>
      <p:ext uri="{BB962C8B-B14F-4D97-AF65-F5344CB8AC3E}">
        <p14:creationId xmlns:p14="http://schemas.microsoft.com/office/powerpoint/2010/main" val="191187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E5B2D42-5FF1-45F5-8A29-6D9FD27DE538}" type="datetimeFigureOut">
              <a:rPr lang="en-US" smtClean="0"/>
              <a:t>7/26/19</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34359B3-8557-47EF-9573-507BE87390A3}" type="slidenum">
              <a:rPr lang="en-US" smtClean="0"/>
              <a:t>‹#›</a:t>
            </a:fld>
            <a:endParaRPr lang="en-US"/>
          </a:p>
        </p:txBody>
      </p:sp>
    </p:spTree>
    <p:extLst>
      <p:ext uri="{BB962C8B-B14F-4D97-AF65-F5344CB8AC3E}">
        <p14:creationId xmlns:p14="http://schemas.microsoft.com/office/powerpoint/2010/main" val="53145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AF1A68-9488-4ED3-B5BB-4A92097A9374}" type="slidenum">
              <a:rPr lang="en-US" smtClean="0"/>
              <a:pPr/>
              <a:t>38</a:t>
            </a:fld>
            <a:endParaRPr lang="en-US" dirty="0"/>
          </a:p>
        </p:txBody>
      </p:sp>
    </p:spTree>
    <p:extLst>
      <p:ext uri="{BB962C8B-B14F-4D97-AF65-F5344CB8AC3E}">
        <p14:creationId xmlns:p14="http://schemas.microsoft.com/office/powerpoint/2010/main" val="407034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210</a:t>
            </a:fld>
            <a:endParaRPr lang="en-US" dirty="0"/>
          </a:p>
        </p:txBody>
      </p:sp>
    </p:spTree>
    <p:extLst>
      <p:ext uri="{BB962C8B-B14F-4D97-AF65-F5344CB8AC3E}">
        <p14:creationId xmlns:p14="http://schemas.microsoft.com/office/powerpoint/2010/main" val="177696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3254738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48D2BC-76D3-4961-88C8-53156582EDC7}" type="slidenum">
              <a:rPr lang="en-US" smtClean="0"/>
              <a:pPr>
                <a:defRPr/>
              </a:pPr>
              <a:t>127</a:t>
            </a:fld>
            <a:endParaRPr lang="en-US"/>
          </a:p>
        </p:txBody>
      </p:sp>
    </p:spTree>
    <p:extLst>
      <p:ext uri="{BB962C8B-B14F-4D97-AF65-F5344CB8AC3E}">
        <p14:creationId xmlns:p14="http://schemas.microsoft.com/office/powerpoint/2010/main" val="171323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48D2BC-76D3-4961-88C8-53156582EDC7}" type="slidenum">
              <a:rPr lang="en-US" smtClean="0"/>
              <a:pPr>
                <a:defRPr/>
              </a:pPr>
              <a:t>128</a:t>
            </a:fld>
            <a:endParaRPr lang="en-US"/>
          </a:p>
        </p:txBody>
      </p:sp>
    </p:spTree>
    <p:extLst>
      <p:ext uri="{BB962C8B-B14F-4D97-AF65-F5344CB8AC3E}">
        <p14:creationId xmlns:p14="http://schemas.microsoft.com/office/powerpoint/2010/main" val="327485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48D2BC-76D3-4961-88C8-53156582EDC7}" type="slidenum">
              <a:rPr lang="en-US" smtClean="0"/>
              <a:pPr>
                <a:defRPr/>
              </a:pPr>
              <a:t>129</a:t>
            </a:fld>
            <a:endParaRPr lang="en-US"/>
          </a:p>
        </p:txBody>
      </p:sp>
    </p:spTree>
    <p:extLst>
      <p:ext uri="{BB962C8B-B14F-4D97-AF65-F5344CB8AC3E}">
        <p14:creationId xmlns:p14="http://schemas.microsoft.com/office/powerpoint/2010/main" val="343756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AF1A68-9488-4ED3-B5BB-4A92097A9374}" type="slidenum">
              <a:rPr lang="en-US" smtClean="0"/>
              <a:pPr/>
              <a:t>150</a:t>
            </a:fld>
            <a:endParaRPr lang="en-US" dirty="0"/>
          </a:p>
        </p:txBody>
      </p:sp>
    </p:spTree>
    <p:extLst>
      <p:ext uri="{BB962C8B-B14F-4D97-AF65-F5344CB8AC3E}">
        <p14:creationId xmlns:p14="http://schemas.microsoft.com/office/powerpoint/2010/main" val="322320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154</a:t>
            </a:fld>
            <a:endParaRPr lang="en-US" dirty="0"/>
          </a:p>
        </p:txBody>
      </p:sp>
    </p:spTree>
    <p:extLst>
      <p:ext uri="{BB962C8B-B14F-4D97-AF65-F5344CB8AC3E}">
        <p14:creationId xmlns:p14="http://schemas.microsoft.com/office/powerpoint/2010/main" val="1245062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157</a:t>
            </a:fld>
            <a:endParaRPr lang="en-US" dirty="0"/>
          </a:p>
        </p:txBody>
      </p:sp>
    </p:spTree>
    <p:extLst>
      <p:ext uri="{BB962C8B-B14F-4D97-AF65-F5344CB8AC3E}">
        <p14:creationId xmlns:p14="http://schemas.microsoft.com/office/powerpoint/2010/main" val="399846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208</a:t>
            </a:fld>
            <a:endParaRPr lang="en-US" dirty="0"/>
          </a:p>
        </p:txBody>
      </p:sp>
    </p:spTree>
    <p:extLst>
      <p:ext uri="{BB962C8B-B14F-4D97-AF65-F5344CB8AC3E}">
        <p14:creationId xmlns:p14="http://schemas.microsoft.com/office/powerpoint/2010/main" val="119670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209</a:t>
            </a:fld>
            <a:endParaRPr lang="en-US" dirty="0"/>
          </a:p>
        </p:txBody>
      </p:sp>
    </p:spTree>
    <p:extLst>
      <p:ext uri="{BB962C8B-B14F-4D97-AF65-F5344CB8AC3E}">
        <p14:creationId xmlns:p14="http://schemas.microsoft.com/office/powerpoint/2010/main" val="935462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a:spLocks noGrp="1"/>
          </p:cNvSpPr>
          <p:nvPr>
            <p:ph type="ctrTitle"/>
          </p:nvPr>
        </p:nvSpPr>
        <p:spPr>
          <a:xfrm>
            <a:off x="685800" y="1181769"/>
            <a:ext cx="7772400" cy="3113162"/>
          </a:xfrm>
        </p:spPr>
        <p:txBody>
          <a:bodyPr/>
          <a:lstStyle>
            <a:lvl1pPr algn="r">
              <a:defRPr b="1">
                <a:solidFill>
                  <a:schemeClr val="tx2"/>
                </a:solidFill>
              </a:defRPr>
            </a:lvl1pPr>
          </a:lstStyle>
          <a:p>
            <a:r>
              <a:rPr lang="en-US"/>
              <a:t>Click to edit Master title style</a:t>
            </a:r>
            <a:endParaRPr lang="en-US" dirty="0"/>
          </a:p>
        </p:txBody>
      </p:sp>
      <p:pic>
        <p:nvPicPr>
          <p:cNvPr id="5"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sp>
        <p:nvSpPr>
          <p:cNvPr id="6" name="TextBox 5"/>
          <p:cNvSpPr txBox="1"/>
          <p:nvPr/>
        </p:nvSpPr>
        <p:spPr>
          <a:xfrm>
            <a:off x="457200" y="6503812"/>
            <a:ext cx="8229600" cy="246063"/>
          </a:xfrm>
          <a:prstGeom prst="rect">
            <a:avLst/>
          </a:prstGeom>
          <a:noFill/>
        </p:spPr>
        <p:txBody>
          <a:bodyPr>
            <a:spAutoFit/>
          </a:bodyPr>
          <a:lstStyle/>
          <a:p>
            <a:pPr algn="ctr">
              <a:defRPr/>
            </a:pPr>
            <a:r>
              <a:rPr lang="en-US" sz="1000" dirty="0">
                <a:solidFill>
                  <a:schemeClr val="bg1"/>
                </a:solidFill>
                <a:latin typeface="Calibri" charset="0"/>
              </a:rPr>
              <a:t>Joint Status Review • Tucson, AZ  • August 27-30, 2019</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6675" y="90021"/>
            <a:ext cx="1074455" cy="829923"/>
          </a:xfrm>
          <a:prstGeom prst="rect">
            <a:avLst/>
          </a:prstGeom>
          <a:noFill/>
          <a:ln w="9525">
            <a:noFill/>
            <a:miter lim="800000"/>
            <a:headEnd/>
            <a:tailEnd/>
          </a:ln>
        </p:spPr>
      </p:pic>
      <p:grpSp>
        <p:nvGrpSpPr>
          <p:cNvPr id="7" name="Group 6"/>
          <p:cNvGrpSpPr/>
          <p:nvPr userDrawn="1"/>
        </p:nvGrpSpPr>
        <p:grpSpPr>
          <a:xfrm>
            <a:off x="66675" y="0"/>
            <a:ext cx="9028113" cy="1117600"/>
            <a:chOff x="66675" y="0"/>
            <a:chExt cx="9028113" cy="1117600"/>
          </a:xfrm>
        </p:grpSpPr>
        <p:cxnSp>
          <p:nvCxnSpPr>
            <p:cNvPr id="8" name="Straight Connector 7"/>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9"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pic>
        <p:nvPicPr>
          <p:cNvPr id="6"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52401" y="205218"/>
            <a:ext cx="1371600" cy="452628"/>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pic>
        <p:nvPicPr>
          <p:cNvPr id="6"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52401" y="208723"/>
            <a:ext cx="1371599" cy="477077"/>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3" name="Picture 2" descr="lsst_cutaway1200px.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2805" y="3047478"/>
            <a:ext cx="4458996" cy="3200922"/>
          </a:xfrm>
          <a:prstGeom prst="rect">
            <a:avLst/>
          </a:prstGeom>
        </p:spPr>
      </p:pic>
      <p:pic>
        <p:nvPicPr>
          <p:cNvPr id="7" name="Picture 6" descr="WEB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69996" y="152400"/>
            <a:ext cx="3278404" cy="123122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pic>
        <p:nvPicPr>
          <p:cNvPr id="5" name="Picture 4" descr="Tel-45Til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765" y="2072550"/>
            <a:ext cx="6469036" cy="4997330"/>
          </a:xfrm>
          <a:prstGeom prst="rect">
            <a:avLst/>
          </a:prstGeom>
        </p:spPr>
      </p:pic>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69996" y="152400"/>
            <a:ext cx="3278404" cy="123122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5pPr>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err="1"/>
              <a:t>adfad</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1FEB1DD0-825A-4EA6-8353-F9F35A9033CE}" type="datetimeFigureOut">
              <a:rPr lang="en-US" smtClean="0">
                <a:solidFill>
                  <a:prstClr val="black">
                    <a:tint val="75000"/>
                  </a:prstClr>
                </a:solidFill>
                <a:latin typeface="Calibri"/>
              </a:rPr>
              <a:pPr/>
              <a:t>7/26/19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B88AE8D6-9A08-4CF8-94D0-5CD3E3F33B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0148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901700"/>
            <a:ext cx="4343400" cy="5651500"/>
          </a:xfrm>
        </p:spPr>
        <p:txBody>
          <a:bodyPr>
            <a:normAutofit/>
          </a:bodyPr>
          <a:lstStyle>
            <a:lvl1pPr>
              <a:defRPr sz="2800"/>
            </a:lvl1pPr>
            <a:lvl2pPr>
              <a:defRPr sz="2400"/>
            </a:lvl2pPr>
            <a:lvl3pPr>
              <a:defRPr sz="2000">
                <a:solidFill>
                  <a:srgbClr val="1F497D"/>
                </a:solidFill>
              </a:defRPr>
            </a:lvl3pPr>
            <a:lvl4pPr>
              <a:defRPr sz="1800">
                <a:solidFill>
                  <a:schemeClr val="tx1"/>
                </a:solidFill>
              </a:defRPr>
            </a:lvl4pPr>
            <a:lvl5pPr>
              <a:defRPr sz="1800">
                <a:solidFill>
                  <a:srgbClr val="1F497D"/>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01700"/>
            <a:ext cx="4343400" cy="56515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53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flip="none" rotWithShape="1">
            <a:gsLst>
              <a:gs pos="0">
                <a:schemeClr val="bg1"/>
              </a:gs>
              <a:gs pos="48000">
                <a:schemeClr val="bg1"/>
              </a:gs>
              <a:gs pos="57000">
                <a:schemeClr val="bg1"/>
              </a:gs>
              <a:gs pos="0">
                <a:srgbClr val="4281B0"/>
              </a:gs>
              <a:gs pos="50000">
                <a:srgbClr val="FFFFFF"/>
              </a:gs>
              <a:gs pos="100000">
                <a:srgbClr val="4F81B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descr="lsst_cutaway_final_small01.jpg"/>
          <p:cNvPicPr>
            <a:picLocks noChangeAspect="1"/>
          </p:cNvPicPr>
          <p:nvPr userDrawn="1"/>
        </p:nvPicPr>
        <p:blipFill>
          <a:blip r:embed="rId2" cstate="email">
            <a:clrChange>
              <a:clrFrom>
                <a:srgbClr val="FFFFFF"/>
              </a:clrFrom>
              <a:clrTo>
                <a:srgbClr val="FFFFFF">
                  <a:alpha val="0"/>
                </a:srgbClr>
              </a:clrTo>
            </a:clrChange>
            <a:lum/>
            <a:extLst>
              <a:ext uri="{28A0092B-C50C-407E-A947-70E740481C1C}">
                <a14:useLocalDpi xmlns:a14="http://schemas.microsoft.com/office/drawing/2010/main"/>
              </a:ext>
            </a:extLst>
          </a:blip>
          <a:srcRect/>
          <a:stretch>
            <a:fillRect/>
          </a:stretch>
        </p:blipFill>
        <p:spPr>
          <a:xfrm>
            <a:off x="449943" y="2648857"/>
            <a:ext cx="5109028" cy="3664857"/>
          </a:xfrm>
          <a:prstGeom prst="rect">
            <a:avLst/>
          </a:prstGeom>
        </p:spPr>
      </p:pic>
      <p:pic>
        <p:nvPicPr>
          <p:cNvPr id="8" name="Picture 10" descr="LogoW-ShadowTransBac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110413" y="0"/>
            <a:ext cx="1984375" cy="1117600"/>
          </a:xfrm>
          <a:prstGeom prst="rect">
            <a:avLst/>
          </a:prstGeom>
          <a:noFill/>
          <a:ln w="9525">
            <a:noFill/>
            <a:miter lim="800000"/>
            <a:headEnd/>
            <a:tailEnd/>
          </a:ln>
        </p:spPr>
      </p:pic>
      <p:sp>
        <p:nvSpPr>
          <p:cNvPr id="10" name="Title 1"/>
          <p:cNvSpPr>
            <a:spLocks noGrp="1"/>
          </p:cNvSpPr>
          <p:nvPr>
            <p:ph type="ctrTitle"/>
          </p:nvPr>
        </p:nvSpPr>
        <p:spPr>
          <a:xfrm>
            <a:off x="740230" y="1197430"/>
            <a:ext cx="7634514" cy="3032188"/>
          </a:xfrm>
        </p:spPr>
        <p:txBody>
          <a:bodyPr/>
          <a:lstStyle>
            <a:lvl1pPr algn="r">
              <a:defRPr sz="28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95938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6675" y="90021"/>
            <a:ext cx="1074455" cy="829923"/>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76083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6675" y="90021"/>
            <a:ext cx="1074455" cy="829923"/>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
        <p:nvSpPr>
          <p:cNvPr id="3" name="Title 2">
            <a:extLst>
              <a:ext uri="{FF2B5EF4-FFF2-40B4-BE49-F238E27FC236}">
                <a16:creationId xmlns:a16="http://schemas.microsoft.com/office/drawing/2014/main" id="{A210988D-7CE2-934F-B41B-D7D27D41254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1" y="142875"/>
            <a:ext cx="5562600"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52401" y="205218"/>
            <a:ext cx="1371600" cy="452628"/>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562601"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52401" y="208723"/>
            <a:ext cx="1371599" cy="477077"/>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6675" y="90021"/>
            <a:ext cx="1074455" cy="829923"/>
          </a:xfrm>
          <a:prstGeom prst="rect">
            <a:avLst/>
          </a:prstGeom>
          <a:noFill/>
          <a:ln w="9525">
            <a:noFill/>
            <a:miter lim="800000"/>
            <a:headEnd/>
            <a:tailEnd/>
          </a:ln>
        </p:spPr>
      </p:pic>
      <p:grpSp>
        <p:nvGrpSpPr>
          <p:cNvPr id="10" name="Group 9"/>
          <p:cNvGrpSpPr/>
          <p:nvPr userDrawn="1"/>
        </p:nvGrpSpPr>
        <p:grpSpPr>
          <a:xfrm>
            <a:off x="66675" y="0"/>
            <a:ext cx="9028113" cy="1117600"/>
            <a:chOff x="66675" y="0"/>
            <a:chExt cx="9028113" cy="1117600"/>
          </a:xfrm>
        </p:grpSpPr>
        <p:cxnSp>
          <p:nvCxnSpPr>
            <p:cNvPr id="11" name="Straight Connector 10"/>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12" name="Picture 10" descr="LogoW-ShadowTransBac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pic>
        <p:nvPicPr>
          <p:cNvPr id="9"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52401" y="205218"/>
            <a:ext cx="1371600" cy="452628"/>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pic>
        <p:nvPicPr>
          <p:cNvPr id="9"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52401" y="208723"/>
            <a:ext cx="1371599" cy="477077"/>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110445" y="0"/>
              <a:ext cx="1984310" cy="1117600"/>
            </a:xfrm>
            <a:prstGeom prst="rect">
              <a:avLst/>
            </a:prstGeom>
            <a:noFill/>
            <a:ln w="9525">
              <a:noFill/>
              <a:miter lim="800000"/>
              <a:headEnd/>
              <a:tailEnd/>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152400"/>
            <a:ext cx="5867400" cy="557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5" y="6497638"/>
            <a:ext cx="9028113" cy="1587"/>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3" y="6521450"/>
            <a:ext cx="566737" cy="274638"/>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6521450"/>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 Status Review • Tucson, AZ  • Aug 27-30, 2019</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 id="2147483696" r:id="rId17"/>
    <p:sldLayoutId id="2147483697" r:id="rId18"/>
    <p:sldLayoutId id="2147483680" r:id="rId19"/>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27.tiff"/><Relationship Id="rId5" Type="http://schemas.openxmlformats.org/officeDocument/2006/relationships/image" Target="../media/image26.jpeg"/><Relationship Id="rId4" Type="http://schemas.microsoft.com/office/2007/relationships/hdphoto" Target="../media/hdphoto3.wdp"/></Relationships>
</file>

<file path=ppt/slides/_rels/slide10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4.jpeg"/><Relationship Id="rId4" Type="http://schemas.openxmlformats.org/officeDocument/2006/relationships/image" Target="../media/image203.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5.jpeg"/><Relationship Id="rId3" Type="http://schemas.openxmlformats.org/officeDocument/2006/relationships/image" Target="../media/image208.jpeg"/><Relationship Id="rId7" Type="http://schemas.openxmlformats.org/officeDocument/2006/relationships/image" Target="../media/image211.jpeg"/><Relationship Id="rId12" Type="http://schemas.openxmlformats.org/officeDocument/2006/relationships/image" Target="../media/image214.jpeg"/><Relationship Id="rId2" Type="http://schemas.openxmlformats.org/officeDocument/2006/relationships/image" Target="../media/image207.jpeg"/><Relationship Id="rId1" Type="http://schemas.openxmlformats.org/officeDocument/2006/relationships/slideLayout" Target="../slideLayouts/slideLayout15.xml"/><Relationship Id="rId6" Type="http://schemas.microsoft.com/office/2007/relationships/hdphoto" Target="../media/hdphoto56.wdp"/><Relationship Id="rId11" Type="http://schemas.microsoft.com/office/2007/relationships/hdphoto" Target="../media/hdphoto58.wdp"/><Relationship Id="rId5" Type="http://schemas.openxmlformats.org/officeDocument/2006/relationships/image" Target="../media/image210.jpeg"/><Relationship Id="rId10" Type="http://schemas.openxmlformats.org/officeDocument/2006/relationships/image" Target="../media/image213.jpeg"/><Relationship Id="rId4" Type="http://schemas.openxmlformats.org/officeDocument/2006/relationships/image" Target="../media/image209.jpeg"/><Relationship Id="rId9" Type="http://schemas.microsoft.com/office/2007/relationships/hdphoto" Target="../media/hdphoto57.wdp"/></Relationships>
</file>

<file path=ppt/slides/_rels/slide105.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15.xml"/><Relationship Id="rId6" Type="http://schemas.openxmlformats.org/officeDocument/2006/relationships/image" Target="../media/image220.jpeg"/><Relationship Id="rId5" Type="http://schemas.openxmlformats.org/officeDocument/2006/relationships/image" Target="../media/image219.png"/><Relationship Id="rId4" Type="http://schemas.openxmlformats.org/officeDocument/2006/relationships/image" Target="../media/image21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3.jpeg"/><Relationship Id="rId7" Type="http://schemas.openxmlformats.org/officeDocument/2006/relationships/image" Target="../media/image214.jpeg"/><Relationship Id="rId2" Type="http://schemas.openxmlformats.org/officeDocument/2006/relationships/image" Target="../media/image222.jpeg"/><Relationship Id="rId1" Type="http://schemas.openxmlformats.org/officeDocument/2006/relationships/slideLayout" Target="../slideLayouts/slideLayout2.xml"/><Relationship Id="rId6" Type="http://schemas.openxmlformats.org/officeDocument/2006/relationships/image" Target="../media/image226.jpeg"/><Relationship Id="rId5" Type="http://schemas.openxmlformats.org/officeDocument/2006/relationships/image" Target="../media/image225.jpeg"/><Relationship Id="rId10" Type="http://schemas.openxmlformats.org/officeDocument/2006/relationships/image" Target="../media/image215.jpeg"/><Relationship Id="rId4" Type="http://schemas.openxmlformats.org/officeDocument/2006/relationships/image" Target="../media/image224.jpeg"/><Relationship Id="rId9" Type="http://schemas.openxmlformats.org/officeDocument/2006/relationships/image" Target="../media/image228.jpeg"/></Relationships>
</file>

<file path=ppt/slides/_rels/slide108.xml.rels><?xml version="1.0" encoding="UTF-8" standalone="yes"?>
<Relationships xmlns="http://schemas.openxmlformats.org/package/2006/relationships"><Relationship Id="rId3" Type="http://schemas.microsoft.com/office/2007/relationships/hdphoto" Target="../media/hdphoto59.wdp"/><Relationship Id="rId7" Type="http://schemas.microsoft.com/office/2007/relationships/hdphoto" Target="../media/hdphoto61.wdp"/><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1.png"/><Relationship Id="rId5" Type="http://schemas.microsoft.com/office/2007/relationships/hdphoto" Target="../media/hdphoto60.wdp"/><Relationship Id="rId4" Type="http://schemas.openxmlformats.org/officeDocument/2006/relationships/image" Target="../media/image230.png"/></Relationships>
</file>

<file path=ppt/slides/_rels/slide10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34.jpeg"/></Relationships>
</file>

<file path=ppt/slides/_rels/slide11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8" Type="http://schemas.openxmlformats.org/officeDocument/2006/relationships/image" Target="../media/image241.jpeg"/><Relationship Id="rId13" Type="http://schemas.openxmlformats.org/officeDocument/2006/relationships/image" Target="../media/image244.png"/><Relationship Id="rId3" Type="http://schemas.microsoft.com/office/2007/relationships/hdphoto" Target="../media/hdphoto62.wdp"/><Relationship Id="rId7" Type="http://schemas.microsoft.com/office/2007/relationships/hdphoto" Target="../media/hdphoto64.wdp"/><Relationship Id="rId12"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6.xml"/><Relationship Id="rId6" Type="http://schemas.openxmlformats.org/officeDocument/2006/relationships/image" Target="../media/image240.png"/><Relationship Id="rId11" Type="http://schemas.microsoft.com/office/2007/relationships/hdphoto" Target="../media/hdphoto66.wdp"/><Relationship Id="rId5" Type="http://schemas.microsoft.com/office/2007/relationships/hdphoto" Target="../media/hdphoto63.wdp"/><Relationship Id="rId10" Type="http://schemas.openxmlformats.org/officeDocument/2006/relationships/image" Target="../media/image242.png"/><Relationship Id="rId4" Type="http://schemas.openxmlformats.org/officeDocument/2006/relationships/image" Target="../media/image239.png"/><Relationship Id="rId9" Type="http://schemas.microsoft.com/office/2007/relationships/hdphoto" Target="../media/hdphoto65.wdp"/><Relationship Id="rId14" Type="http://schemas.openxmlformats.org/officeDocument/2006/relationships/image" Target="../media/image245.png"/></Relationships>
</file>

<file path=ppt/slides/_rels/slide11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6" Type="http://schemas.microsoft.com/office/2007/relationships/hdphoto" Target="../media/hdphoto69.wdp"/><Relationship Id="rId5" Type="http://schemas.openxmlformats.org/officeDocument/2006/relationships/image" Target="../media/image250.png"/><Relationship Id="rId4" Type="http://schemas.microsoft.com/office/2007/relationships/hdphoto" Target="../media/hdphoto68.wdp"/></Relationships>
</file>

<file path=ppt/slides/_rels/slide11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png"/><Relationship Id="rId1" Type="http://schemas.openxmlformats.org/officeDocument/2006/relationships/slideLayout" Target="../slideLayouts/slideLayout15.xml"/><Relationship Id="rId5" Type="http://schemas.openxmlformats.org/officeDocument/2006/relationships/image" Target="../media/image254.jpeg"/><Relationship Id="rId4" Type="http://schemas.openxmlformats.org/officeDocument/2006/relationships/image" Target="../media/image2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5.xml"/><Relationship Id="rId4" Type="http://schemas.openxmlformats.org/officeDocument/2006/relationships/image" Target="../media/image257.jpeg"/></Relationships>
</file>

<file path=ppt/slides/_rels/slide12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22.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2.emf"/></Relationships>
</file>

<file path=ppt/slides/_rels/slide12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6.xml"/><Relationship Id="rId5" Type="http://schemas.openxmlformats.org/officeDocument/2006/relationships/image" Target="../media/image266.jpeg"/><Relationship Id="rId4" Type="http://schemas.openxmlformats.org/officeDocument/2006/relationships/image" Target="../media/image265.png"/></Relationships>
</file>

<file path=ppt/slides/_rels/slide125.xml.rels><?xml version="1.0" encoding="UTF-8" standalone="yes"?>
<Relationships xmlns="http://schemas.openxmlformats.org/package/2006/relationships"><Relationship Id="rId8" Type="http://schemas.openxmlformats.org/officeDocument/2006/relationships/image" Target="../media/image273.jpeg"/><Relationship Id="rId3" Type="http://schemas.openxmlformats.org/officeDocument/2006/relationships/image" Target="../media/image268.jpeg"/><Relationship Id="rId7" Type="http://schemas.openxmlformats.org/officeDocument/2006/relationships/image" Target="../media/image272.jpeg"/><Relationship Id="rId2" Type="http://schemas.openxmlformats.org/officeDocument/2006/relationships/image" Target="../media/image267.jpeg"/><Relationship Id="rId1" Type="http://schemas.openxmlformats.org/officeDocument/2006/relationships/slideLayout" Target="../slideLayouts/slideLayout6.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12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 Id="rId5" Type="http://schemas.openxmlformats.org/officeDocument/2006/relationships/image" Target="../media/image281.jpeg"/><Relationship Id="rId4" Type="http://schemas.openxmlformats.org/officeDocument/2006/relationships/image" Target="../media/image280.jpeg"/></Relationships>
</file>

<file path=ppt/slides/_rels/slide13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13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13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134.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295.png"/><Relationship Id="rId1" Type="http://schemas.openxmlformats.org/officeDocument/2006/relationships/slideLayout" Target="../slideLayouts/slideLayout6.xml"/><Relationship Id="rId6" Type="http://schemas.microsoft.com/office/2007/relationships/hdphoto" Target="../media/hdphoto71.wdp"/><Relationship Id="rId5" Type="http://schemas.openxmlformats.org/officeDocument/2006/relationships/image" Target="../media/image297.png"/><Relationship Id="rId4" Type="http://schemas.openxmlformats.org/officeDocument/2006/relationships/image" Target="../media/image296.png"/></Relationships>
</file>

<file path=ppt/slides/_rels/slide135.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tiff"/></Relationships>
</file>

<file path=ppt/slides/_rels/slide14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15.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14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15.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image" Target="../media/image308.jpeg"/></Relationships>
</file>

<file path=ppt/slides/_rels/slide14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15.xml"/><Relationship Id="rId5" Type="http://schemas.openxmlformats.org/officeDocument/2006/relationships/image" Target="../media/image314.jpeg"/><Relationship Id="rId4" Type="http://schemas.openxmlformats.org/officeDocument/2006/relationships/image" Target="../media/image313.jpeg"/></Relationships>
</file>

<file path=ppt/slides/_rels/slide144.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15.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s>
</file>

<file path=ppt/slides/_rels/slide145.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15.xml"/><Relationship Id="rId6" Type="http://schemas.openxmlformats.org/officeDocument/2006/relationships/image" Target="../media/image189.jpeg"/><Relationship Id="rId5" Type="http://schemas.openxmlformats.org/officeDocument/2006/relationships/image" Target="../media/image324.jpeg"/><Relationship Id="rId4" Type="http://schemas.openxmlformats.org/officeDocument/2006/relationships/image" Target="../media/image323.jpeg"/></Relationships>
</file>

<file path=ppt/slides/_rels/slide14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7.xml"/><Relationship Id="rId5" Type="http://schemas.openxmlformats.org/officeDocument/2006/relationships/image" Target="../media/image328.png"/><Relationship Id="rId4" Type="http://schemas.openxmlformats.org/officeDocument/2006/relationships/image" Target="../media/image327.png"/></Relationships>
</file>

<file path=ppt/slides/_rels/slide14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15.xml"/><Relationship Id="rId4" Type="http://schemas.openxmlformats.org/officeDocument/2006/relationships/image" Target="../media/image331.jpeg"/></Relationships>
</file>

<file path=ppt/slides/_rels/slide149.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15.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jpeg"/></Relationships>
</file>

<file path=ppt/slides/_rels/slide153.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339.jpeg"/><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54.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42.png"/></Relationships>
</file>

<file path=ppt/slides/_rels/slide155.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15.xml"/><Relationship Id="rId6" Type="http://schemas.openxmlformats.org/officeDocument/2006/relationships/image" Target="../media/image349.jpeg"/><Relationship Id="rId5" Type="http://schemas.openxmlformats.org/officeDocument/2006/relationships/image" Target="../media/image348.jpeg"/><Relationship Id="rId4" Type="http://schemas.openxmlformats.org/officeDocument/2006/relationships/image" Target="../media/image347.jpeg"/></Relationships>
</file>

<file path=ppt/slides/_rels/slide156.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jpeg"/><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53.jpeg"/></Relationships>
</file>

<file path=ppt/slides/_rels/slide158.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15.xml"/><Relationship Id="rId4" Type="http://schemas.openxmlformats.org/officeDocument/2006/relationships/image" Target="../media/image360.jpeg"/></Relationships>
</file>

<file path=ppt/slides/_rels/slide161.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15.xml"/><Relationship Id="rId5" Type="http://schemas.openxmlformats.org/officeDocument/2006/relationships/image" Target="../media/image367.jpeg"/><Relationship Id="rId4" Type="http://schemas.openxmlformats.org/officeDocument/2006/relationships/image" Target="../media/image366.jpeg"/></Relationships>
</file>

<file path=ppt/slides/_rels/slide165.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image" Target="../media/image368.jpeg"/><Relationship Id="rId1" Type="http://schemas.openxmlformats.org/officeDocument/2006/relationships/slideLayout" Target="../slideLayouts/slideLayout15.xml"/><Relationship Id="rId4" Type="http://schemas.openxmlformats.org/officeDocument/2006/relationships/image" Target="../media/image370.jpeg"/></Relationships>
</file>

<file path=ppt/slides/_rels/slide16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15.xml"/><Relationship Id="rId4" Type="http://schemas.openxmlformats.org/officeDocument/2006/relationships/image" Target="../media/image373.png"/></Relationships>
</file>

<file path=ppt/slides/_rels/slide167.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376.jpeg"/><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image" Target="../media/image380.jpeg"/><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2.jpeg"/><Relationship Id="rId1" Type="http://schemas.openxmlformats.org/officeDocument/2006/relationships/slideLayout" Target="../slideLayouts/slideLayout15.xml"/><Relationship Id="rId4" Type="http://schemas.openxmlformats.org/officeDocument/2006/relationships/image" Target="../media/image384.jpeg"/></Relationships>
</file>

<file path=ppt/slides/_rels/slide172.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94.jpeg"/><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image" Target="../media/image395.jpeg"/><Relationship Id="rId1" Type="http://schemas.openxmlformats.org/officeDocument/2006/relationships/slideLayout" Target="../slideLayouts/slideLayout15.xml"/><Relationship Id="rId4" Type="http://schemas.openxmlformats.org/officeDocument/2006/relationships/image" Target="../media/image397.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398.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0.xml"/><Relationship Id="rId5" Type="http://schemas.openxmlformats.org/officeDocument/2006/relationships/image" Target="../media/image40.tiff"/><Relationship Id="rId4" Type="http://schemas.openxmlformats.org/officeDocument/2006/relationships/image" Target="../media/image39.tiff"/></Relationships>
</file>

<file path=ppt/slides/_rels/slide190.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403.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04.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3" Type="http://schemas.openxmlformats.org/officeDocument/2006/relationships/image" Target="../media/image406.tiff"/><Relationship Id="rId2" Type="http://schemas.openxmlformats.org/officeDocument/2006/relationships/image" Target="../media/image405.tiff"/><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image" Target="../media/image407.tiff"/><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3" Type="http://schemas.openxmlformats.org/officeDocument/2006/relationships/image" Target="../media/image408.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3" Type="http://schemas.openxmlformats.org/officeDocument/2006/relationships/image" Target="../media/image409.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onfluence.slac.stanford.edu/pages/viewpage.action?pageId=25700274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4.wdp"/><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0.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png"/><Relationship Id="rId18" Type="http://schemas.openxmlformats.org/officeDocument/2006/relationships/image" Target="../media/image77.png"/><Relationship Id="rId3" Type="http://schemas.openxmlformats.org/officeDocument/2006/relationships/image" Target="../media/image64.jpeg"/><Relationship Id="rId7" Type="http://schemas.openxmlformats.org/officeDocument/2006/relationships/image" Target="../media/image68.jpeg"/><Relationship Id="rId12" Type="http://schemas.microsoft.com/office/2007/relationships/hdphoto" Target="../media/hdphoto6.wdp"/><Relationship Id="rId17" Type="http://schemas.openxmlformats.org/officeDocument/2006/relationships/image" Target="../media/image76.jpeg"/><Relationship Id="rId2" Type="http://schemas.openxmlformats.org/officeDocument/2006/relationships/image" Target="../media/image63.jpeg"/><Relationship Id="rId16" Type="http://schemas.openxmlformats.org/officeDocument/2006/relationships/image" Target="../media/image75.jpeg"/><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4.jpeg"/><Relationship Id="rId10" Type="http://schemas.openxmlformats.org/officeDocument/2006/relationships/image" Target="../media/image71.jpeg"/><Relationship Id="rId19" Type="http://schemas.microsoft.com/office/2007/relationships/hdphoto" Target="../media/hdphoto8.wdp"/><Relationship Id="rId4" Type="http://schemas.openxmlformats.org/officeDocument/2006/relationships/image" Target="../media/image65.jpeg"/><Relationship Id="rId9" Type="http://schemas.openxmlformats.org/officeDocument/2006/relationships/image" Target="../media/image70.jpeg"/><Relationship Id="rId14"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84.jpeg"/><Relationship Id="rId13" Type="http://schemas.microsoft.com/office/2007/relationships/hdphoto" Target="../media/hdphoto12.wdp"/><Relationship Id="rId18" Type="http://schemas.openxmlformats.org/officeDocument/2006/relationships/image" Target="../media/image90.jpeg"/><Relationship Id="rId3" Type="http://schemas.microsoft.com/office/2007/relationships/hdphoto" Target="../media/hdphoto9.wdp"/><Relationship Id="rId7" Type="http://schemas.openxmlformats.org/officeDocument/2006/relationships/image" Target="../media/image83.png"/><Relationship Id="rId12" Type="http://schemas.openxmlformats.org/officeDocument/2006/relationships/image" Target="../media/image86.jpeg"/><Relationship Id="rId17" Type="http://schemas.openxmlformats.org/officeDocument/2006/relationships/image" Target="../media/image89.jpeg"/><Relationship Id="rId2" Type="http://schemas.openxmlformats.org/officeDocument/2006/relationships/image" Target="../media/image79.jpeg"/><Relationship Id="rId16" Type="http://schemas.microsoft.com/office/2007/relationships/hdphoto" Target="../media/hdphoto13.wdp"/><Relationship Id="rId20"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82.png"/><Relationship Id="rId11" Type="http://schemas.microsoft.com/office/2007/relationships/hdphoto" Target="../media/hdphoto11.wdp"/><Relationship Id="rId5" Type="http://schemas.openxmlformats.org/officeDocument/2006/relationships/image" Target="../media/image81.jpeg"/><Relationship Id="rId15" Type="http://schemas.openxmlformats.org/officeDocument/2006/relationships/image" Target="../media/image88.jpeg"/><Relationship Id="rId10" Type="http://schemas.openxmlformats.org/officeDocument/2006/relationships/image" Target="../media/image85.png"/><Relationship Id="rId19" Type="http://schemas.openxmlformats.org/officeDocument/2006/relationships/image" Target="../media/image91.jpeg"/><Relationship Id="rId4" Type="http://schemas.openxmlformats.org/officeDocument/2006/relationships/image" Target="../media/image80.png"/><Relationship Id="rId9" Type="http://schemas.microsoft.com/office/2007/relationships/hdphoto" Target="../media/hdphoto10.wdp"/><Relationship Id="rId1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4" Type="http://schemas.microsoft.com/office/2007/relationships/hdphoto" Target="../media/hdphoto15.wdp"/></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4.png"/><Relationship Id="rId5" Type="http://schemas.microsoft.com/office/2007/relationships/hdphoto" Target="../media/hdphoto17.wdp"/><Relationship Id="rId4" Type="http://schemas.openxmlformats.org/officeDocument/2006/relationships/image" Target="../media/image103.png"/><Relationship Id="rId9" Type="http://schemas.microsoft.com/office/2007/relationships/hdphoto" Target="../media/hdphoto19.wdp"/></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microsoft.com/office/2007/relationships/hdphoto" Target="../media/hdphoto20.wdp"/></Relationships>
</file>

<file path=ppt/slides/_rels/slide5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1.jpeg"/><Relationship Id="rId5" Type="http://schemas.microsoft.com/office/2007/relationships/hdphoto" Target="../media/hdphoto23.wdp"/><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2.jpe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14.png"/><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microsoft.com/office/2007/relationships/hdphoto" Target="../media/hdphoto29.wdp"/><Relationship Id="rId7" Type="http://schemas.openxmlformats.org/officeDocument/2006/relationships/image" Target="../media/image119.jpeg"/><Relationship Id="rId2" Type="http://schemas.openxmlformats.org/officeDocument/2006/relationships/image" Target="../media/image116.png"/><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118.png"/><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7.jpeg"/><Relationship Id="rId2" Type="http://schemas.openxmlformats.org/officeDocument/2006/relationships/image" Target="../media/image123.jpeg"/><Relationship Id="rId1" Type="http://schemas.openxmlformats.org/officeDocument/2006/relationships/slideLayout" Target="../slideLayouts/slideLayout2.xml"/><Relationship Id="rId6" Type="http://schemas.microsoft.com/office/2007/relationships/hdphoto" Target="../media/hdphoto34.wdp"/><Relationship Id="rId5" Type="http://schemas.openxmlformats.org/officeDocument/2006/relationships/image" Target="../media/image126.png"/><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4" Type="http://schemas.microsoft.com/office/2007/relationships/hdphoto" Target="../media/hdphoto35.wdp"/></Relationships>
</file>

<file path=ppt/slides/_rels/slide6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microsoft.com/office/2007/relationships/hdphoto" Target="../media/hdphoto39.wdp"/><Relationship Id="rId3" Type="http://schemas.microsoft.com/office/2007/relationships/hdphoto" Target="../media/hdphoto37.wdp"/><Relationship Id="rId7" Type="http://schemas.openxmlformats.org/officeDocument/2006/relationships/image" Target="../media/image134.png"/><Relationship Id="rId2" Type="http://schemas.openxmlformats.org/officeDocument/2006/relationships/image" Target="../media/image131.png"/><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133.png"/><Relationship Id="rId10" Type="http://schemas.microsoft.com/office/2007/relationships/hdphoto" Target="../media/hdphoto40.wdp"/><Relationship Id="rId4" Type="http://schemas.openxmlformats.org/officeDocument/2006/relationships/image" Target="../media/image132.png"/><Relationship Id="rId9"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8.png"/><Relationship Id="rId5" Type="http://schemas.microsoft.com/office/2007/relationships/hdphoto" Target="../media/hdphoto42.wdp"/><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39.png"/><Relationship Id="rId1" Type="http://schemas.openxmlformats.org/officeDocument/2006/relationships/slideLayout" Target="../slideLayouts/slideLayout2.xml"/><Relationship Id="rId5" Type="http://schemas.microsoft.com/office/2007/relationships/hdphoto" Target="../media/hdphoto45.wdp"/><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73.xml.rels><?xml version="1.0" encoding="UTF-8" standalone="yes"?>
<Relationships xmlns="http://schemas.openxmlformats.org/package/2006/relationships"><Relationship Id="rId8" Type="http://schemas.microsoft.com/office/2007/relationships/hdphoto" Target="../media/hdphoto48.wdp"/><Relationship Id="rId3" Type="http://schemas.microsoft.com/office/2007/relationships/hdphoto" Target="../media/hdphoto47.wdp"/><Relationship Id="rId7" Type="http://schemas.openxmlformats.org/officeDocument/2006/relationships/image" Target="../media/image148.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eg"/></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7" Type="http://schemas.microsoft.com/office/2007/relationships/hdphoto" Target="../media/hdphoto50.wdp"/><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6.jpeg"/><Relationship Id="rId5" Type="http://schemas.microsoft.com/office/2007/relationships/hdphoto" Target="../media/hdphoto49.wdp"/><Relationship Id="rId4" Type="http://schemas.openxmlformats.org/officeDocument/2006/relationships/image" Target="../media/image155.png"/></Relationships>
</file>

<file path=ppt/slides/_rels/slide76.xml.rels><?xml version="1.0" encoding="UTF-8" standalone="yes"?>
<Relationships xmlns="http://schemas.openxmlformats.org/package/2006/relationships"><Relationship Id="rId3" Type="http://schemas.openxmlformats.org/officeDocument/2006/relationships/image" Target="../media/image158.png"/><Relationship Id="rId7" Type="http://schemas.microsoft.com/office/2007/relationships/hdphoto" Target="../media/hdphoto52.wdp"/><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jpeg"/><Relationship Id="rId4" Type="http://schemas.microsoft.com/office/2007/relationships/hdphoto" Target="../media/hdphoto51.wdp"/></Relationships>
</file>

<file path=ppt/slides/_rels/slide77.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3.png"/><Relationship Id="rId5" Type="http://schemas.microsoft.com/office/2007/relationships/hdphoto" Target="../media/hdphoto54.wdp"/><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 Id="rId4" Type="http://schemas.microsoft.com/office/2007/relationships/hdphoto" Target="../media/hdphoto55.wdp"/></Relationships>
</file>

<file path=ppt/slides/_rels/slide8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7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77.jpe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5.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9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pn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jpeg"/><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560" y="1181769"/>
            <a:ext cx="8302775" cy="3113162"/>
          </a:xfrm>
        </p:spPr>
        <p:txBody>
          <a:bodyPr>
            <a:noAutofit/>
          </a:bodyPr>
          <a:lstStyle/>
          <a:p>
            <a:r>
              <a:rPr lang="en-US" sz="2400" b="1" dirty="0"/>
              <a:t>LSST Camera</a:t>
            </a:r>
            <a:br>
              <a:rPr lang="en-US" sz="2400" b="1" dirty="0"/>
            </a:br>
            <a:r>
              <a:rPr lang="en-US" sz="2400" b="1" dirty="0"/>
              <a:t>Cryostat Utility Trunk Status</a:t>
            </a:r>
            <a:br>
              <a:rPr lang="en-US" sz="2400" b="1" dirty="0"/>
            </a:br>
            <a:br>
              <a:rPr lang="en-US" sz="2400" b="1" dirty="0"/>
            </a:br>
            <a:r>
              <a:rPr lang="en-US" sz="2400" b="1" dirty="0"/>
              <a:t>Rafe H. Schindler, Camera Cryostat Physicist</a:t>
            </a:r>
            <a:br>
              <a:rPr lang="en-US" sz="2400" b="1" dirty="0"/>
            </a:br>
            <a:r>
              <a:rPr lang="en-US" sz="2400" b="1" dirty="0"/>
              <a:t>Thomas W. Markiewicz</a:t>
            </a:r>
            <a:r>
              <a:rPr lang="en-US" dirty="0"/>
              <a:t>, Camera Cryostat System Architect, CAM</a:t>
            </a:r>
            <a:br>
              <a:rPr lang="en-US" sz="2400" b="1" dirty="0"/>
            </a:br>
            <a:br>
              <a:rPr lang="en-US" sz="2400" b="1" dirty="0"/>
            </a:br>
            <a:r>
              <a:rPr lang="en-US" sz="2400" b="1" dirty="0"/>
              <a:t>NSF/DOE Joint Status Review</a:t>
            </a:r>
            <a:br>
              <a:rPr lang="en-US" sz="2400" b="1" dirty="0"/>
            </a:br>
            <a:r>
              <a:rPr lang="en-US" sz="2400" b="1" dirty="0"/>
              <a:t>August </a:t>
            </a:r>
            <a:r>
              <a:rPr lang="en-US" dirty="0"/>
              <a:t>27</a:t>
            </a:r>
            <a:r>
              <a:rPr lang="en-US" sz="2400" b="1" dirty="0"/>
              <a:t>-30, 2019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ADD9-92AE-394E-93CF-DF6103ED112B}"/>
              </a:ext>
            </a:extLst>
          </p:cNvPr>
          <p:cNvSpPr>
            <a:spLocks noGrp="1"/>
          </p:cNvSpPr>
          <p:nvPr>
            <p:ph type="title"/>
          </p:nvPr>
        </p:nvSpPr>
        <p:spPr/>
        <p:txBody>
          <a:bodyPr/>
          <a:lstStyle/>
          <a:p>
            <a:r>
              <a:rPr lang="en-US" dirty="0"/>
              <a:t>I&amp;T Refrigeration System</a:t>
            </a:r>
          </a:p>
        </p:txBody>
      </p:sp>
      <p:pic>
        <p:nvPicPr>
          <p:cNvPr id="3" name="Picture 2">
            <a:extLst>
              <a:ext uri="{FF2B5EF4-FFF2-40B4-BE49-F238E27FC236}">
                <a16:creationId xmlns:a16="http://schemas.microsoft.com/office/drawing/2014/main" id="{4B249A4D-59F7-B84C-8A90-866BACE3F4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4564" y="866281"/>
            <a:ext cx="2468871" cy="332967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585F8A3-B763-0549-A150-EE15FA44FBCE}"/>
              </a:ext>
            </a:extLst>
          </p:cNvPr>
          <p:cNvSpPr txBox="1"/>
          <p:nvPr/>
        </p:nvSpPr>
        <p:spPr>
          <a:xfrm>
            <a:off x="4840835" y="799024"/>
            <a:ext cx="1420985" cy="1169551"/>
          </a:xfrm>
          <a:prstGeom prst="rect">
            <a:avLst/>
          </a:prstGeom>
          <a:noFill/>
        </p:spPr>
        <p:txBody>
          <a:bodyPr wrap="square" rtlCol="0">
            <a:spAutoFit/>
          </a:bodyPr>
          <a:lstStyle/>
          <a:p>
            <a:pPr algn="ctr"/>
            <a:r>
              <a:rPr lang="en-US" sz="1400" b="1" dirty="0"/>
              <a:t>1 of 2</a:t>
            </a:r>
          </a:p>
          <a:p>
            <a:pPr algn="ctr"/>
            <a:r>
              <a:rPr lang="en-US" sz="1400" b="1" dirty="0"/>
              <a:t>I&amp;T heat exchangers mounted to cryostat</a:t>
            </a:r>
          </a:p>
        </p:txBody>
      </p:sp>
      <p:sp>
        <p:nvSpPr>
          <p:cNvPr id="12" name="Text Placeholder 1">
            <a:extLst>
              <a:ext uri="{FF2B5EF4-FFF2-40B4-BE49-F238E27FC236}">
                <a16:creationId xmlns:a16="http://schemas.microsoft.com/office/drawing/2014/main" id="{D011A862-C5B9-D540-B7BA-C1675B618047}"/>
              </a:ext>
            </a:extLst>
          </p:cNvPr>
          <p:cNvSpPr txBox="1">
            <a:spLocks/>
          </p:cNvSpPr>
          <p:nvPr/>
        </p:nvSpPr>
        <p:spPr>
          <a:xfrm>
            <a:off x="76200" y="971080"/>
            <a:ext cx="5181600" cy="1732223"/>
          </a:xfrm>
          <a:prstGeom prst="rect">
            <a:avLst/>
          </a:prstGeom>
        </p:spPr>
        <p:txBody>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Refrigeration system for I&amp;T use was completed and tested in June 2018</a:t>
            </a:r>
          </a:p>
          <a:p>
            <a:r>
              <a:rPr lang="en-US" sz="2000" dirty="0"/>
              <a:t>Tests demonstrate that both cryo and cold systems operate with margin on their needed cooling capacity</a:t>
            </a:r>
          </a:p>
        </p:txBody>
      </p:sp>
      <p:pic>
        <p:nvPicPr>
          <p:cNvPr id="15" name="Picture 14">
            <a:extLst>
              <a:ext uri="{FF2B5EF4-FFF2-40B4-BE49-F238E27FC236}">
                <a16:creationId xmlns:a16="http://schemas.microsoft.com/office/drawing/2014/main" id="{15D5B9A3-A376-D847-BC31-536362AAE7F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5148075" y="4397088"/>
            <a:ext cx="3687891" cy="2073429"/>
          </a:xfrm>
          <a:prstGeom prst="rect">
            <a:avLst/>
          </a:prstGeom>
        </p:spPr>
      </p:pic>
      <p:sp>
        <p:nvSpPr>
          <p:cNvPr id="17" name="TextBox 16">
            <a:extLst>
              <a:ext uri="{FF2B5EF4-FFF2-40B4-BE49-F238E27FC236}">
                <a16:creationId xmlns:a16="http://schemas.microsoft.com/office/drawing/2014/main" id="{8E9BE026-EFB0-A54F-9B59-DF2BB510E2A9}"/>
              </a:ext>
            </a:extLst>
          </p:cNvPr>
          <p:cNvSpPr txBox="1"/>
          <p:nvPr/>
        </p:nvSpPr>
        <p:spPr>
          <a:xfrm>
            <a:off x="534532" y="2622495"/>
            <a:ext cx="1978936" cy="523220"/>
          </a:xfrm>
          <a:prstGeom prst="rect">
            <a:avLst/>
          </a:prstGeom>
          <a:solidFill>
            <a:schemeClr val="bg1"/>
          </a:solidFill>
        </p:spPr>
        <p:txBody>
          <a:bodyPr wrap="square" rtlCol="0">
            <a:spAutoFit/>
          </a:bodyPr>
          <a:lstStyle/>
          <a:p>
            <a:pPr algn="ctr"/>
            <a:r>
              <a:rPr lang="en-US" sz="1400" b="1" dirty="0"/>
              <a:t>1 of 2 </a:t>
            </a:r>
          </a:p>
          <a:p>
            <a:pPr algn="ctr"/>
            <a:r>
              <a:rPr lang="en-US" sz="1400" b="1" dirty="0"/>
              <a:t>I&amp;T heat exchangers</a:t>
            </a:r>
          </a:p>
        </p:txBody>
      </p:sp>
      <p:sp>
        <p:nvSpPr>
          <p:cNvPr id="18" name="TextBox 17">
            <a:extLst>
              <a:ext uri="{FF2B5EF4-FFF2-40B4-BE49-F238E27FC236}">
                <a16:creationId xmlns:a16="http://schemas.microsoft.com/office/drawing/2014/main" id="{1868DCA0-78B6-2149-83F0-84355757AC28}"/>
              </a:ext>
            </a:extLst>
          </p:cNvPr>
          <p:cNvSpPr txBox="1"/>
          <p:nvPr/>
        </p:nvSpPr>
        <p:spPr>
          <a:xfrm>
            <a:off x="3747207" y="5516410"/>
            <a:ext cx="1420985" cy="954107"/>
          </a:xfrm>
          <a:prstGeom prst="rect">
            <a:avLst/>
          </a:prstGeom>
          <a:solidFill>
            <a:schemeClr val="bg1"/>
          </a:solidFill>
        </p:spPr>
        <p:txBody>
          <a:bodyPr wrap="square" rtlCol="0">
            <a:spAutoFit/>
          </a:bodyPr>
          <a:lstStyle/>
          <a:p>
            <a:pPr algn="ctr"/>
            <a:r>
              <a:rPr lang="en-US" sz="1400" b="1" dirty="0"/>
              <a:t>1 of 2 </a:t>
            </a:r>
          </a:p>
          <a:p>
            <a:pPr algn="ctr"/>
            <a:r>
              <a:rPr lang="en-US" sz="1400" b="1" dirty="0"/>
              <a:t>I&amp;T cryo compressor cabinets</a:t>
            </a:r>
          </a:p>
        </p:txBody>
      </p:sp>
      <p:pic>
        <p:nvPicPr>
          <p:cNvPr id="20" name="Picture 19">
            <a:extLst>
              <a:ext uri="{FF2B5EF4-FFF2-40B4-BE49-F238E27FC236}">
                <a16:creationId xmlns:a16="http://schemas.microsoft.com/office/drawing/2014/main" id="{ACEC2540-0B9C-384D-BD0C-10A4BA050E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7464" y="3138058"/>
            <a:ext cx="2693072" cy="3474909"/>
          </a:xfrm>
          <a:prstGeom prst="rect">
            <a:avLst/>
          </a:prstGeom>
        </p:spPr>
      </p:pic>
      <p:pic>
        <p:nvPicPr>
          <p:cNvPr id="10" name="Picture 9">
            <a:extLst>
              <a:ext uri="{FF2B5EF4-FFF2-40B4-BE49-F238E27FC236}">
                <a16:creationId xmlns:a16="http://schemas.microsoft.com/office/drawing/2014/main" id="{AA46ADD7-52A4-5D45-A798-73934AA485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56503" y="2635301"/>
            <a:ext cx="2820634" cy="1586607"/>
          </a:xfrm>
          <a:prstGeom prst="rect">
            <a:avLst/>
          </a:prstGeom>
        </p:spPr>
      </p:pic>
      <p:sp>
        <p:nvSpPr>
          <p:cNvPr id="11" name="TextBox 10">
            <a:extLst>
              <a:ext uri="{FF2B5EF4-FFF2-40B4-BE49-F238E27FC236}">
                <a16:creationId xmlns:a16="http://schemas.microsoft.com/office/drawing/2014/main" id="{1868DCA0-78B6-2149-83F0-84355757AC28}"/>
              </a:ext>
            </a:extLst>
          </p:cNvPr>
          <p:cNvSpPr txBox="1"/>
          <p:nvPr/>
        </p:nvSpPr>
        <p:spPr>
          <a:xfrm>
            <a:off x="3298813" y="4312315"/>
            <a:ext cx="1420985" cy="954107"/>
          </a:xfrm>
          <a:prstGeom prst="rect">
            <a:avLst/>
          </a:prstGeom>
          <a:solidFill>
            <a:schemeClr val="bg1"/>
          </a:solidFill>
        </p:spPr>
        <p:txBody>
          <a:bodyPr wrap="square" rtlCol="0">
            <a:spAutoFit/>
          </a:bodyPr>
          <a:lstStyle/>
          <a:p>
            <a:pPr algn="ctr"/>
            <a:r>
              <a:rPr lang="en-US" sz="1400" b="1" dirty="0"/>
              <a:t>1 of 2 </a:t>
            </a:r>
          </a:p>
          <a:p>
            <a:pPr algn="ctr"/>
            <a:r>
              <a:rPr lang="en-US" sz="1400" b="1" dirty="0"/>
              <a:t>I&amp;T cold compressor cabinets</a:t>
            </a:r>
          </a:p>
        </p:txBody>
      </p:sp>
    </p:spTree>
    <p:extLst>
      <p:ext uri="{BB962C8B-B14F-4D97-AF65-F5344CB8AC3E}">
        <p14:creationId xmlns:p14="http://schemas.microsoft.com/office/powerpoint/2010/main" val="32153225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0" y="0"/>
            <a:ext cx="6408446" cy="7601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dirty="0"/>
              <a:t>Vacuum Canister Design for I&amp;T Completed</a:t>
            </a:r>
          </a:p>
          <a:p>
            <a:r>
              <a:rPr lang="en-US" dirty="0"/>
              <a:t>Vacuum Vessel &amp; Structural Analysis Completed </a:t>
            </a:r>
          </a:p>
        </p:txBody>
      </p:sp>
      <p:grpSp>
        <p:nvGrpSpPr>
          <p:cNvPr id="6" name="Group 5"/>
          <p:cNvGrpSpPr/>
          <p:nvPr/>
        </p:nvGrpSpPr>
        <p:grpSpPr>
          <a:xfrm>
            <a:off x="381000" y="990600"/>
            <a:ext cx="8577475" cy="5637430"/>
            <a:chOff x="201196" y="819151"/>
            <a:chExt cx="8577475" cy="5637430"/>
          </a:xfrm>
        </p:grpSpPr>
        <p:grpSp>
          <p:nvGrpSpPr>
            <p:cNvPr id="7" name="Group 6"/>
            <p:cNvGrpSpPr/>
            <p:nvPr/>
          </p:nvGrpSpPr>
          <p:grpSpPr>
            <a:xfrm>
              <a:off x="201196" y="819151"/>
              <a:ext cx="8577475" cy="5637430"/>
              <a:chOff x="201196" y="819151"/>
              <a:chExt cx="8577475" cy="5637430"/>
            </a:xfrm>
          </p:grpSpPr>
          <p:grpSp>
            <p:nvGrpSpPr>
              <p:cNvPr id="9" name="Group 8"/>
              <p:cNvGrpSpPr/>
              <p:nvPr/>
            </p:nvGrpSpPr>
            <p:grpSpPr>
              <a:xfrm>
                <a:off x="201196" y="819151"/>
                <a:ext cx="8577475" cy="5637430"/>
                <a:chOff x="201196" y="819151"/>
                <a:chExt cx="8577475" cy="5637430"/>
              </a:xfrm>
            </p:grpSpPr>
            <p:grpSp>
              <p:nvGrpSpPr>
                <p:cNvPr id="12" name="Group 11"/>
                <p:cNvGrpSpPr/>
                <p:nvPr/>
              </p:nvGrpSpPr>
              <p:grpSpPr>
                <a:xfrm>
                  <a:off x="201196" y="819151"/>
                  <a:ext cx="8577475" cy="5637430"/>
                  <a:chOff x="201196" y="819151"/>
                  <a:chExt cx="8577475" cy="5637430"/>
                </a:xfrm>
              </p:grpSpPr>
              <p:grpSp>
                <p:nvGrpSpPr>
                  <p:cNvPr id="14" name="Group 13"/>
                  <p:cNvGrpSpPr/>
                  <p:nvPr/>
                </p:nvGrpSpPr>
                <p:grpSpPr>
                  <a:xfrm>
                    <a:off x="201196" y="819151"/>
                    <a:ext cx="8577475" cy="5637430"/>
                    <a:chOff x="201196" y="819151"/>
                    <a:chExt cx="8577475" cy="5637430"/>
                  </a:xfrm>
                </p:grpSpPr>
                <p:grpSp>
                  <p:nvGrpSpPr>
                    <p:cNvPr id="17" name="Group 16"/>
                    <p:cNvGrpSpPr/>
                    <p:nvPr/>
                  </p:nvGrpSpPr>
                  <p:grpSpPr>
                    <a:xfrm>
                      <a:off x="201196" y="819151"/>
                      <a:ext cx="8577475" cy="5637430"/>
                      <a:chOff x="201196" y="819151"/>
                      <a:chExt cx="8577475" cy="5637430"/>
                    </a:xfrm>
                  </p:grpSpPr>
                  <p:grpSp>
                    <p:nvGrpSpPr>
                      <p:cNvPr id="22" name="Group 21"/>
                      <p:cNvGrpSpPr/>
                      <p:nvPr/>
                    </p:nvGrpSpPr>
                    <p:grpSpPr>
                      <a:xfrm>
                        <a:off x="201196" y="819151"/>
                        <a:ext cx="8276272" cy="5629274"/>
                        <a:chOff x="201196" y="819151"/>
                        <a:chExt cx="8276272" cy="5629274"/>
                      </a:xfrm>
                    </p:grpSpPr>
                    <p:grpSp>
                      <p:nvGrpSpPr>
                        <p:cNvPr id="27" name="Group 26"/>
                        <p:cNvGrpSpPr/>
                        <p:nvPr/>
                      </p:nvGrpSpPr>
                      <p:grpSpPr>
                        <a:xfrm>
                          <a:off x="201196" y="819151"/>
                          <a:ext cx="6278965" cy="5629274"/>
                          <a:chOff x="201196" y="819151"/>
                          <a:chExt cx="6278965" cy="5629274"/>
                        </a:xfrm>
                      </p:grpSpPr>
                      <p:pic>
                        <p:nvPicPr>
                          <p:cNvPr id="31" name="Picture 2" descr="C:\Users\gbb\Documents\tex\LSST\REFRIG\ITVacTankNote\VacTank3Dsec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06710" y="819151"/>
                            <a:ext cx="3573451" cy="562927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flipV="1">
                            <a:off x="2552700" y="4219575"/>
                            <a:ext cx="1524000" cy="3190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181225" y="4538663"/>
                            <a:ext cx="3714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1196" y="4219575"/>
                            <a:ext cx="1980029" cy="646331"/>
                          </a:xfrm>
                          <a:prstGeom prst="rect">
                            <a:avLst/>
                          </a:prstGeom>
                          <a:noFill/>
                        </p:spPr>
                        <p:txBody>
                          <a:bodyPr wrap="none" rtlCol="0">
                            <a:spAutoFit/>
                          </a:bodyPr>
                          <a:lstStyle/>
                          <a:p>
                            <a:r>
                              <a:rPr lang="en-US" b="1" dirty="0"/>
                              <a:t>Internal support</a:t>
                            </a:r>
                          </a:p>
                          <a:p>
                            <a:pPr algn="ctr"/>
                            <a:r>
                              <a:rPr lang="en-US" b="1" dirty="0"/>
                              <a:t>plates welded in</a:t>
                            </a:r>
                          </a:p>
                        </p:txBody>
                      </p:sp>
                    </p:grpSp>
                    <p:cxnSp>
                      <p:nvCxnSpPr>
                        <p:cNvPr id="28" name="Straight Arrow Connector 27"/>
                        <p:cNvCxnSpPr/>
                        <p:nvPr/>
                      </p:nvCxnSpPr>
                      <p:spPr>
                        <a:xfrm flipH="1" flipV="1">
                          <a:off x="6153151" y="4219575"/>
                          <a:ext cx="561974"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715125" y="4448175"/>
                          <a:ext cx="2952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10400" y="4096434"/>
                          <a:ext cx="1467068" cy="646331"/>
                        </a:xfrm>
                        <a:prstGeom prst="rect">
                          <a:avLst/>
                        </a:prstGeom>
                        <a:noFill/>
                      </p:spPr>
                      <p:txBody>
                        <a:bodyPr wrap="none" rtlCol="0">
                          <a:spAutoFit/>
                        </a:bodyPr>
                        <a:lstStyle/>
                        <a:p>
                          <a:r>
                            <a:rPr lang="en-US" b="1" dirty="0"/>
                            <a:t>Rolled 5052</a:t>
                          </a:r>
                        </a:p>
                        <a:p>
                          <a:r>
                            <a:rPr lang="en-US" b="1" dirty="0" err="1"/>
                            <a:t>Alu</a:t>
                          </a:r>
                          <a:r>
                            <a:rPr lang="en-US" b="1" dirty="0"/>
                            <a:t> shell</a:t>
                          </a:r>
                        </a:p>
                      </p:txBody>
                    </p:sp>
                  </p:grpSp>
                  <p:cxnSp>
                    <p:nvCxnSpPr>
                      <p:cNvPr id="23" name="Straight Arrow Connector 22"/>
                      <p:cNvCxnSpPr/>
                      <p:nvPr/>
                    </p:nvCxnSpPr>
                    <p:spPr>
                      <a:xfrm flipH="1" flipV="1">
                        <a:off x="5991225" y="5819775"/>
                        <a:ext cx="571500" cy="200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991225" y="5229225"/>
                        <a:ext cx="571500" cy="7810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562725" y="6010275"/>
                        <a:ext cx="300037"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62762" y="5810250"/>
                        <a:ext cx="1915909" cy="646331"/>
                      </a:xfrm>
                      <a:prstGeom prst="rect">
                        <a:avLst/>
                      </a:prstGeom>
                      <a:noFill/>
                    </p:spPr>
                    <p:txBody>
                      <a:bodyPr wrap="none" rtlCol="0">
                        <a:spAutoFit/>
                      </a:bodyPr>
                      <a:lstStyle/>
                      <a:p>
                        <a:r>
                          <a:rPr lang="en-US" b="1" dirty="0"/>
                          <a:t>Full penetration</a:t>
                        </a:r>
                      </a:p>
                      <a:p>
                        <a:r>
                          <a:rPr lang="en-US" b="1" dirty="0"/>
                          <a:t>welds</a:t>
                        </a:r>
                      </a:p>
                    </p:txBody>
                  </p:sp>
                </p:grpSp>
                <p:grpSp>
                  <p:nvGrpSpPr>
                    <p:cNvPr id="18" name="Group 17"/>
                    <p:cNvGrpSpPr/>
                    <p:nvPr/>
                  </p:nvGrpSpPr>
                  <p:grpSpPr>
                    <a:xfrm>
                      <a:off x="5848350" y="2657475"/>
                      <a:ext cx="2331611" cy="657225"/>
                      <a:chOff x="5848350" y="2657475"/>
                      <a:chExt cx="2331611" cy="657225"/>
                    </a:xfrm>
                  </p:grpSpPr>
                  <p:cxnSp>
                    <p:nvCxnSpPr>
                      <p:cNvPr id="19" name="Straight Arrow Connector 18"/>
                      <p:cNvCxnSpPr/>
                      <p:nvPr/>
                    </p:nvCxnSpPr>
                    <p:spPr>
                      <a:xfrm flipH="1" flipV="1">
                        <a:off x="5848350" y="2657475"/>
                        <a:ext cx="864393" cy="3238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15125" y="2981325"/>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43725" y="2668369"/>
                        <a:ext cx="1236236" cy="646331"/>
                      </a:xfrm>
                      <a:prstGeom prst="rect">
                        <a:avLst/>
                      </a:prstGeom>
                      <a:noFill/>
                    </p:spPr>
                    <p:txBody>
                      <a:bodyPr wrap="none" rtlCol="0">
                        <a:spAutoFit/>
                      </a:bodyPr>
                      <a:lstStyle/>
                      <a:p>
                        <a:r>
                          <a:rPr lang="en-US" b="1" dirty="0" err="1"/>
                          <a:t>Alu</a:t>
                        </a:r>
                        <a:r>
                          <a:rPr lang="en-US" b="1" dirty="0"/>
                          <a:t>/SS</a:t>
                        </a:r>
                      </a:p>
                      <a:p>
                        <a:r>
                          <a:rPr lang="en-US" b="1" dirty="0"/>
                          <a:t>transition</a:t>
                        </a:r>
                      </a:p>
                    </p:txBody>
                  </p:sp>
                </p:grpSp>
              </p:grpSp>
              <p:cxnSp>
                <p:nvCxnSpPr>
                  <p:cNvPr id="15" name="Straight Arrow Connector 14"/>
                  <p:cNvCxnSpPr/>
                  <p:nvPr/>
                </p:nvCxnSpPr>
                <p:spPr>
                  <a:xfrm flipV="1">
                    <a:off x="2366962" y="2428876"/>
                    <a:ext cx="804863" cy="3905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38350" y="2819400"/>
                    <a:ext cx="328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25033" y="2496234"/>
                  <a:ext cx="2351926" cy="646331"/>
                </a:xfrm>
                <a:prstGeom prst="rect">
                  <a:avLst/>
                </a:prstGeom>
                <a:noFill/>
              </p:spPr>
              <p:txBody>
                <a:bodyPr wrap="none" rtlCol="0">
                  <a:spAutoFit/>
                </a:bodyPr>
                <a:lstStyle/>
                <a:p>
                  <a:r>
                    <a:rPr lang="en-US" b="1" dirty="0"/>
                    <a:t>O-ring sealed</a:t>
                  </a:r>
                </a:p>
                <a:p>
                  <a:r>
                    <a:rPr lang="en-US" b="1" dirty="0"/>
                    <a:t>.5 inch </a:t>
                  </a:r>
                  <a:r>
                    <a:rPr lang="en-US" b="1" dirty="0" err="1"/>
                    <a:t>thk</a:t>
                  </a:r>
                  <a:r>
                    <a:rPr lang="en-US" b="1" dirty="0"/>
                    <a:t> top plate</a:t>
                  </a:r>
                </a:p>
              </p:txBody>
            </p:sp>
          </p:grpSp>
          <p:cxnSp>
            <p:nvCxnSpPr>
              <p:cNvPr id="10" name="Straight Arrow Connector 9"/>
              <p:cNvCxnSpPr/>
              <p:nvPr/>
            </p:nvCxnSpPr>
            <p:spPr>
              <a:xfrm flipV="1">
                <a:off x="3171825" y="5619750"/>
                <a:ext cx="495300" cy="4000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366962" y="6010275"/>
                <a:ext cx="8048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498713" y="5802094"/>
              <a:ext cx="3365024" cy="646331"/>
            </a:xfrm>
            <a:prstGeom prst="rect">
              <a:avLst/>
            </a:prstGeom>
            <a:noFill/>
          </p:spPr>
          <p:txBody>
            <a:bodyPr wrap="none" rtlCol="0">
              <a:spAutoFit/>
            </a:bodyPr>
            <a:lstStyle/>
            <a:p>
              <a:r>
                <a:rPr lang="en-US" b="1" dirty="0"/>
                <a:t>Cu </a:t>
              </a:r>
              <a:r>
                <a:rPr lang="en-US" b="1" dirty="0" err="1"/>
                <a:t>gasketed</a:t>
              </a:r>
              <a:endParaRPr lang="en-US" b="1" dirty="0"/>
            </a:p>
            <a:p>
              <a:r>
                <a:rPr lang="en-US" b="1" dirty="0"/>
                <a:t>SS/</a:t>
              </a:r>
              <a:r>
                <a:rPr lang="en-US" b="1" dirty="0" err="1"/>
                <a:t>Alu</a:t>
              </a:r>
              <a:r>
                <a:rPr lang="en-US" b="1" dirty="0"/>
                <a:t> </a:t>
              </a:r>
              <a:r>
                <a:rPr lang="en-US" b="1" dirty="0" err="1"/>
                <a:t>vac</a:t>
              </a:r>
              <a:r>
                <a:rPr lang="en-US" b="1" dirty="0"/>
                <a:t> transition flanges</a:t>
              </a:r>
            </a:p>
          </p:txBody>
        </p:sp>
      </p:grpSp>
      <p:sp>
        <p:nvSpPr>
          <p:cNvPr id="5" name="Content Placeholder 2"/>
          <p:cNvSpPr txBox="1">
            <a:spLocks/>
          </p:cNvSpPr>
          <p:nvPr/>
        </p:nvSpPr>
        <p:spPr bwMode="auto">
          <a:xfrm>
            <a:off x="152400" y="990600"/>
            <a:ext cx="8839200" cy="57256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pPr>
            <a:r>
              <a:rPr lang="en-US" sz="2000" b="1" kern="0" dirty="0">
                <a:solidFill>
                  <a:schemeClr val="tx2"/>
                </a:solidFill>
                <a:latin typeface="Calibri"/>
                <a:ea typeface="ＭＳ Ｐゴシック" pitchFamily="-111" charset="-128"/>
                <a:cs typeface="ＭＳ Ｐゴシック" pitchFamily="-111" charset="-128"/>
              </a:rPr>
              <a:t>Flat plates 6061 </a:t>
            </a:r>
            <a:r>
              <a:rPr lang="en-US" sz="2000" b="1" kern="0" dirty="0" err="1">
                <a:solidFill>
                  <a:schemeClr val="tx2"/>
                </a:solidFill>
                <a:latin typeface="Calibri"/>
                <a:ea typeface="ＭＳ Ｐゴシック" pitchFamily="-111" charset="-128"/>
                <a:cs typeface="ＭＳ Ｐゴシック" pitchFamily="-111" charset="-128"/>
              </a:rPr>
              <a:t>Alu</a:t>
            </a:r>
            <a:r>
              <a:rPr lang="en-US" sz="2000" b="1" kern="0" dirty="0">
                <a:solidFill>
                  <a:schemeClr val="tx2"/>
                </a:solidFill>
                <a:latin typeface="Calibri"/>
                <a:ea typeface="ＭＳ Ｐゴシック" pitchFamily="-111" charset="-128"/>
                <a:cs typeface="ＭＳ Ｐゴシック" pitchFamily="-111" charset="-128"/>
              </a:rPr>
              <a:t>.</a:t>
            </a:r>
          </a:p>
          <a:p>
            <a:pPr defTabSz="914400">
              <a:buFontTx/>
            </a:pPr>
            <a:r>
              <a:rPr lang="en-US" sz="2000" b="1" kern="0" dirty="0">
                <a:solidFill>
                  <a:schemeClr val="tx2"/>
                </a:solidFill>
                <a:latin typeface="Calibri"/>
                <a:ea typeface="ＭＳ Ｐゴシック" pitchFamily="-111" charset="-128"/>
                <a:cs typeface="ＭＳ Ｐゴシック" pitchFamily="-111" charset="-128"/>
              </a:rPr>
              <a:t>Rolled plate 5052 </a:t>
            </a:r>
            <a:r>
              <a:rPr lang="en-US" sz="2000" b="1" kern="0" dirty="0" err="1">
                <a:solidFill>
                  <a:schemeClr val="tx2"/>
                </a:solidFill>
                <a:latin typeface="Calibri"/>
                <a:ea typeface="ＭＳ Ｐゴシック" pitchFamily="-111" charset="-128"/>
                <a:cs typeface="ＭＳ Ｐゴシック" pitchFamily="-111" charset="-128"/>
              </a:rPr>
              <a:t>Alu</a:t>
            </a:r>
            <a:r>
              <a:rPr lang="en-US" sz="2000" b="1" kern="0" dirty="0">
                <a:solidFill>
                  <a:schemeClr val="tx2"/>
                </a:solidFill>
                <a:latin typeface="Calibri"/>
                <a:ea typeface="ＭＳ Ｐゴシック" pitchFamily="-111" charset="-128"/>
                <a:cs typeface="ＭＳ Ｐゴシック" pitchFamily="-111" charset="-128"/>
              </a:rPr>
              <a:t>. </a:t>
            </a:r>
          </a:p>
          <a:p>
            <a:pPr defTabSz="914400">
              <a:buFontTx/>
            </a:pPr>
            <a:r>
              <a:rPr lang="en-US" sz="2000" b="1" kern="0" dirty="0">
                <a:solidFill>
                  <a:schemeClr val="tx2"/>
                </a:solidFill>
                <a:latin typeface="Calibri"/>
                <a:ea typeface="ＭＳ Ｐゴシック" pitchFamily="-111" charset="-128"/>
                <a:cs typeface="ＭＳ Ｐゴシック" pitchFamily="-111" charset="-128"/>
              </a:rPr>
              <a:t>Assembly ~100lbs</a:t>
            </a:r>
          </a:p>
        </p:txBody>
      </p:sp>
    </p:spTree>
    <p:extLst>
      <p:ext uri="{BB962C8B-B14F-4D97-AF65-F5344CB8AC3E}">
        <p14:creationId xmlns:p14="http://schemas.microsoft.com/office/powerpoint/2010/main" val="3751825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0" y="1447800"/>
            <a:ext cx="7484535" cy="4572000"/>
          </a:xfrm>
          <a:prstGeom prst="rect">
            <a:avLst/>
          </a:prstGeom>
        </p:spPr>
      </p:pic>
      <p:sp>
        <p:nvSpPr>
          <p:cNvPr id="26" name="Title 1"/>
          <p:cNvSpPr>
            <a:spLocks noGrp="1"/>
          </p:cNvSpPr>
          <p:nvPr>
            <p:ph type="title"/>
          </p:nvPr>
        </p:nvSpPr>
        <p:spPr>
          <a:xfrm>
            <a:off x="1219200" y="142875"/>
            <a:ext cx="6324600" cy="557213"/>
          </a:xfrm>
        </p:spPr>
        <p:txBody>
          <a:bodyPr/>
          <a:lstStyle/>
          <a:p>
            <a:pPr algn="l"/>
            <a:r>
              <a:rPr lang="en-US" sz="2000" dirty="0" err="1"/>
              <a:t>HeX</a:t>
            </a:r>
            <a:r>
              <a:rPr lang="en-US" sz="2000" dirty="0"/>
              <a:t> Installation Supports, Fixturing / Assembly Sequence into Vacuum Canister is Completed (see Backup Slides)  </a:t>
            </a:r>
          </a:p>
        </p:txBody>
      </p:sp>
      <p:cxnSp>
        <p:nvCxnSpPr>
          <p:cNvPr id="27" name="Straight Arrow Connector 26"/>
          <p:cNvCxnSpPr/>
          <p:nvPr/>
        </p:nvCxnSpPr>
        <p:spPr>
          <a:xfrm>
            <a:off x="3276600" y="1295400"/>
            <a:ext cx="279400" cy="152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 y="914400"/>
            <a:ext cx="6019800" cy="338554"/>
          </a:xfrm>
          <a:prstGeom prst="rect">
            <a:avLst/>
          </a:prstGeom>
          <a:noFill/>
        </p:spPr>
        <p:txBody>
          <a:bodyPr wrap="square" rtlCol="0">
            <a:spAutoFit/>
          </a:bodyPr>
          <a:lstStyle/>
          <a:p>
            <a:r>
              <a:rPr lang="en-US" sz="1600" b="1" dirty="0"/>
              <a:t>Vacuum Instrumentation, Burst disk, and Pump Ports	            </a:t>
            </a:r>
          </a:p>
        </p:txBody>
      </p:sp>
      <p:cxnSp>
        <p:nvCxnSpPr>
          <p:cNvPr id="29" name="Straight Arrow Connector 28"/>
          <p:cNvCxnSpPr/>
          <p:nvPr/>
        </p:nvCxnSpPr>
        <p:spPr>
          <a:xfrm>
            <a:off x="4724400" y="1219200"/>
            <a:ext cx="3048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04800" y="2133600"/>
            <a:ext cx="1396135" cy="338554"/>
          </a:xfrm>
          <a:prstGeom prst="rect">
            <a:avLst/>
          </a:prstGeom>
          <a:noFill/>
        </p:spPr>
        <p:txBody>
          <a:bodyPr wrap="none" rtlCol="0">
            <a:spAutoFit/>
          </a:bodyPr>
          <a:lstStyle/>
          <a:p>
            <a:r>
              <a:rPr lang="en-US" sz="1600" b="1" dirty="0"/>
              <a:t>G-10 Supports</a:t>
            </a:r>
          </a:p>
        </p:txBody>
      </p:sp>
      <p:cxnSp>
        <p:nvCxnSpPr>
          <p:cNvPr id="33" name="Straight Arrow Connector 32"/>
          <p:cNvCxnSpPr/>
          <p:nvPr/>
        </p:nvCxnSpPr>
        <p:spPr>
          <a:xfrm>
            <a:off x="939800" y="2514600"/>
            <a:ext cx="1041400" cy="1066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239000" y="1447800"/>
            <a:ext cx="1697901" cy="584776"/>
          </a:xfrm>
          <a:prstGeom prst="rect">
            <a:avLst/>
          </a:prstGeom>
          <a:noFill/>
        </p:spPr>
        <p:txBody>
          <a:bodyPr wrap="none" rtlCol="0">
            <a:spAutoFit/>
          </a:bodyPr>
          <a:lstStyle/>
          <a:p>
            <a:r>
              <a:rPr lang="en-US" sz="1600" b="1" dirty="0"/>
              <a:t>Refrigerant Lines</a:t>
            </a:r>
          </a:p>
          <a:p>
            <a:r>
              <a:rPr lang="en-US" sz="1600" b="1" dirty="0"/>
              <a:t>Inlets and Outlets</a:t>
            </a:r>
          </a:p>
        </p:txBody>
      </p:sp>
      <p:cxnSp>
        <p:nvCxnSpPr>
          <p:cNvPr id="36" name="Straight Arrow Connector 35"/>
          <p:cNvCxnSpPr/>
          <p:nvPr/>
        </p:nvCxnSpPr>
        <p:spPr>
          <a:xfrm flipH="1">
            <a:off x="5486400" y="2057400"/>
            <a:ext cx="1905000" cy="2057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553200" y="2057400"/>
            <a:ext cx="838200" cy="1143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886200" y="2057400"/>
            <a:ext cx="3505200" cy="1905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895600" y="2057400"/>
            <a:ext cx="4495800" cy="1143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696200" y="2209800"/>
            <a:ext cx="1259479" cy="338554"/>
          </a:xfrm>
          <a:prstGeom prst="rect">
            <a:avLst/>
          </a:prstGeom>
          <a:noFill/>
        </p:spPr>
        <p:txBody>
          <a:bodyPr wrap="none" rtlCol="0">
            <a:spAutoFit/>
          </a:bodyPr>
          <a:lstStyle/>
          <a:p>
            <a:r>
              <a:rPr lang="en-US" sz="1600" b="1" dirty="0"/>
              <a:t>Vacuum Can</a:t>
            </a:r>
          </a:p>
        </p:txBody>
      </p:sp>
      <p:cxnSp>
        <p:nvCxnSpPr>
          <p:cNvPr id="48" name="Straight Arrow Connector 47"/>
          <p:cNvCxnSpPr/>
          <p:nvPr/>
        </p:nvCxnSpPr>
        <p:spPr>
          <a:xfrm flipH="1">
            <a:off x="7924800" y="2590800"/>
            <a:ext cx="304800" cy="457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8600" y="5926203"/>
            <a:ext cx="8839200" cy="1200329"/>
          </a:xfrm>
          <a:prstGeom prst="rect">
            <a:avLst/>
          </a:prstGeom>
        </p:spPr>
        <p:txBody>
          <a:bodyPr wrap="square">
            <a:spAutoFit/>
          </a:bodyPr>
          <a:lstStyle/>
          <a:p>
            <a:r>
              <a:rPr lang="en-US" b="1" dirty="0"/>
              <a:t>Top flange contains Thermal Instrumentation </a:t>
            </a:r>
            <a:r>
              <a:rPr lang="en-US" b="1" dirty="0" err="1"/>
              <a:t>Feedthroughs</a:t>
            </a:r>
            <a:r>
              <a:rPr lang="en-US" b="1" dirty="0"/>
              <a:t> (not shown). Vacuum provided by off-the-shelf Pfeiffer pump carts with turbo pump &amp; oil-less diaphragm backing pump.</a:t>
            </a:r>
          </a:p>
          <a:p>
            <a:endParaRPr lang="en-US" b="1" dirty="0"/>
          </a:p>
          <a:p>
            <a:endParaRPr lang="en-US" b="1" dirty="0"/>
          </a:p>
        </p:txBody>
      </p:sp>
    </p:spTree>
    <p:extLst>
      <p:ext uri="{BB962C8B-B14F-4D97-AF65-F5344CB8AC3E}">
        <p14:creationId xmlns:p14="http://schemas.microsoft.com/office/powerpoint/2010/main" val="20881059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76054" y="762000"/>
            <a:ext cx="87630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0">
              <a:lnSpc>
                <a:spcPct val="80000"/>
              </a:lnSpc>
              <a:buNone/>
            </a:pPr>
            <a:endParaRPr lang="en-US" sz="1100" b="1" dirty="0"/>
          </a:p>
          <a:p>
            <a:pPr marL="342900" lvl="1" indent="-342900">
              <a:lnSpc>
                <a:spcPct val="80000"/>
              </a:lnSpc>
              <a:buFont typeface="Lucida Grande"/>
              <a:buChar char="-"/>
            </a:pPr>
            <a:r>
              <a:rPr lang="en-US" sz="2000" b="1" dirty="0"/>
              <a:t>Design of the I&amp;T and TMA vacuum canisters and supports are complete. A vacuum vessel and structural analysis has been done. Drawings for I&amp;T version have been released and contract awarded to local fabricator (Altaire). </a:t>
            </a:r>
            <a:endParaRPr lang="en-US" sz="2400" dirty="0"/>
          </a:p>
          <a:p>
            <a:pPr marL="742950" lvl="2" indent="-342900">
              <a:lnSpc>
                <a:spcPct val="80000"/>
              </a:lnSpc>
            </a:pPr>
            <a:r>
              <a:rPr lang="en-US" dirty="0">
                <a:solidFill>
                  <a:schemeClr val="tx1"/>
                </a:solidFill>
              </a:rPr>
              <a:t>The two I&amp;T Canisters were delivered in May and dimensionally checked.</a:t>
            </a:r>
          </a:p>
          <a:p>
            <a:pPr marL="742950" lvl="2" indent="-342900">
              <a:lnSpc>
                <a:spcPct val="80000"/>
              </a:lnSpc>
            </a:pPr>
            <a:r>
              <a:rPr lang="en-US" dirty="0">
                <a:solidFill>
                  <a:schemeClr val="tx1"/>
                </a:solidFill>
              </a:rPr>
              <a:t>Await the delivery of </a:t>
            </a:r>
            <a:r>
              <a:rPr lang="en-US" dirty="0" err="1">
                <a:solidFill>
                  <a:schemeClr val="tx1"/>
                </a:solidFill>
              </a:rPr>
              <a:t>HeX’s</a:t>
            </a:r>
            <a:r>
              <a:rPr lang="en-US" dirty="0">
                <a:solidFill>
                  <a:schemeClr val="tx1"/>
                </a:solidFill>
              </a:rPr>
              <a:t> for final assembly and welding to the lid</a:t>
            </a:r>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a:p>
            <a:pPr marL="342900" lvl="1" indent="-342900">
              <a:lnSpc>
                <a:spcPct val="80000"/>
              </a:lnSpc>
              <a:buFont typeface="Lucida Grande"/>
              <a:buChar char="-"/>
            </a:pPr>
            <a:endParaRPr lang="en-US" sz="2000" b="1" dirty="0"/>
          </a:p>
        </p:txBody>
      </p:sp>
      <p:pic>
        <p:nvPicPr>
          <p:cNvPr id="10" name="Picture 9">
            <a:extLst>
              <a:ext uri="{FF2B5EF4-FFF2-40B4-BE49-F238E27FC236}">
                <a16:creationId xmlns:a16="http://schemas.microsoft.com/office/drawing/2014/main" id="{758156C4-EE39-DA4F-A497-B0BF6BEE8F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59518" y="2498162"/>
            <a:ext cx="1690084" cy="2347912"/>
          </a:xfrm>
          <a:prstGeom prst="rect">
            <a:avLst/>
          </a:prstGeom>
        </p:spPr>
      </p:pic>
      <p:sp>
        <p:nvSpPr>
          <p:cNvPr id="2" name="Title 1"/>
          <p:cNvSpPr>
            <a:spLocks noGrp="1"/>
          </p:cNvSpPr>
          <p:nvPr>
            <p:ph type="title"/>
          </p:nvPr>
        </p:nvSpPr>
        <p:spPr>
          <a:xfrm>
            <a:off x="1219200" y="142875"/>
            <a:ext cx="6110287" cy="557213"/>
          </a:xfrm>
        </p:spPr>
        <p:txBody>
          <a:bodyPr/>
          <a:lstStyle/>
          <a:p>
            <a:r>
              <a:rPr lang="en-US" dirty="0"/>
              <a:t>Status of </a:t>
            </a:r>
            <a:r>
              <a:rPr lang="en-US" dirty="0" err="1"/>
              <a:t>HeX</a:t>
            </a:r>
            <a:r>
              <a:rPr lang="en-US" dirty="0"/>
              <a:t> </a:t>
            </a:r>
            <a:r>
              <a:rPr lang="en-US" dirty="0" err="1"/>
              <a:t>Vac</a:t>
            </a:r>
            <a:r>
              <a:rPr lang="en-US" dirty="0"/>
              <a:t> Housing Design, Procurement, and Assembly Sequence</a:t>
            </a:r>
          </a:p>
        </p:txBody>
      </p:sp>
      <p:pic>
        <p:nvPicPr>
          <p:cNvPr id="4" name="Picture 3">
            <a:extLst>
              <a:ext uri="{FF2B5EF4-FFF2-40B4-BE49-F238E27FC236}">
                <a16:creationId xmlns:a16="http://schemas.microsoft.com/office/drawing/2014/main" id="{6B304AB8-6612-6742-8C85-5DF85E9199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383" y="3801983"/>
            <a:ext cx="2318987" cy="2598817"/>
          </a:xfrm>
          <a:prstGeom prst="rect">
            <a:avLst/>
          </a:prstGeom>
          <a:noFill/>
          <a:ln w="38100">
            <a:solidFill>
              <a:schemeClr val="tx1"/>
            </a:solidFill>
            <a:miter lim="800000"/>
            <a:headEnd/>
            <a:tailEnd/>
          </a:ln>
        </p:spPr>
      </p:pic>
      <p:sp>
        <p:nvSpPr>
          <p:cNvPr id="6" name="Content Placeholder 2">
            <a:extLst>
              <a:ext uri="{FF2B5EF4-FFF2-40B4-BE49-F238E27FC236}">
                <a16:creationId xmlns:a16="http://schemas.microsoft.com/office/drawing/2014/main" id="{9BFCAC4B-39E7-3A4B-A445-D87C36A81B3B}"/>
              </a:ext>
            </a:extLst>
          </p:cNvPr>
          <p:cNvSpPr txBox="1">
            <a:spLocks/>
          </p:cNvSpPr>
          <p:nvPr/>
        </p:nvSpPr>
        <p:spPr bwMode="auto">
          <a:xfrm>
            <a:off x="4045527" y="4480933"/>
            <a:ext cx="4876800" cy="2120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0">
              <a:lnSpc>
                <a:spcPct val="80000"/>
              </a:lnSpc>
              <a:buNone/>
            </a:pPr>
            <a:endParaRPr lang="en-US" sz="1100" b="1" dirty="0"/>
          </a:p>
          <a:p>
            <a:pPr>
              <a:lnSpc>
                <a:spcPct val="80000"/>
              </a:lnSpc>
            </a:pPr>
            <a:r>
              <a:rPr lang="en-US" sz="2000" b="1" dirty="0">
                <a:cs typeface="+mn-cs"/>
                <a:sym typeface="Wingdings"/>
              </a:rPr>
              <a:t>Vacuum pumps and instrumentation is all off-the-shelf and has been order/delivered</a:t>
            </a:r>
          </a:p>
          <a:p>
            <a:pPr marL="457200" lvl="1" indent="0">
              <a:lnSpc>
                <a:spcPct val="80000"/>
              </a:lnSpc>
              <a:buNone/>
            </a:pPr>
            <a:endParaRPr lang="en-US" sz="1100" dirty="0">
              <a:sym typeface="Wingdings"/>
            </a:endParaRPr>
          </a:p>
          <a:p>
            <a:pPr>
              <a:lnSpc>
                <a:spcPct val="80000"/>
              </a:lnSpc>
            </a:pPr>
            <a:r>
              <a:rPr lang="en-US" sz="2000" b="1" dirty="0">
                <a:sym typeface="Wingdings"/>
              </a:rPr>
              <a:t>The detailed sequence &amp; tooling for assembly into the vacuum canister for the I&amp;T and TMA system is complete – see slides in “Backup Slides Section”.  </a:t>
            </a:r>
          </a:p>
        </p:txBody>
      </p:sp>
      <p:cxnSp>
        <p:nvCxnSpPr>
          <p:cNvPr id="9" name="Straight Arrow Connector 8">
            <a:extLst>
              <a:ext uri="{FF2B5EF4-FFF2-40B4-BE49-F238E27FC236}">
                <a16:creationId xmlns:a16="http://schemas.microsoft.com/office/drawing/2014/main" id="{0AEC9714-4900-094D-9057-EC42D4CC9BD7}"/>
              </a:ext>
            </a:extLst>
          </p:cNvPr>
          <p:cNvCxnSpPr/>
          <p:nvPr/>
        </p:nvCxnSpPr>
        <p:spPr>
          <a:xfrm flipH="1">
            <a:off x="2652278" y="3841292"/>
            <a:ext cx="614480" cy="616821"/>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921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83927" y="2404641"/>
            <a:ext cx="2455128" cy="128132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descr="C:\Users\acallen\Desktop\LSST\Photos and Images\Refrigeration Photos\IMG_356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9670" y="3153420"/>
            <a:ext cx="1834325" cy="137574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369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42875"/>
            <a:ext cx="5486399" cy="557213"/>
          </a:xfrm>
        </p:spPr>
        <p:txBody>
          <a:bodyPr/>
          <a:lstStyle/>
          <a:p>
            <a:r>
              <a:rPr lang="en-US" dirty="0"/>
              <a:t>Status of Compressor Chassis Design &amp; Procurement  </a:t>
            </a:r>
          </a:p>
        </p:txBody>
      </p:sp>
      <p:pic>
        <p:nvPicPr>
          <p:cNvPr id="29" name="Picture 2" descr="C:\Users\gbb\Documents\tex\LSST\REFRIG\I&amp;TFDRmay1017\CabinetPresentation\CryoCom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2286000"/>
            <a:ext cx="2895600" cy="412275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3" descr="C:\Users\gbb\Documents\tex\LSST\REFRIG\CompressorCabinet\PicturesColdComp\ColdComp_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05399" y="2286000"/>
            <a:ext cx="2933459" cy="412275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914400" y="762000"/>
            <a:ext cx="3810000" cy="1477328"/>
          </a:xfrm>
          <a:prstGeom prst="rect">
            <a:avLst/>
          </a:prstGeom>
          <a:noFill/>
        </p:spPr>
        <p:txBody>
          <a:bodyPr wrap="square" rtlCol="0">
            <a:spAutoFit/>
          </a:bodyPr>
          <a:lstStyle/>
          <a:p>
            <a:r>
              <a:rPr lang="en-US" b="1" dirty="0" err="1">
                <a:solidFill>
                  <a:schemeClr val="tx2"/>
                </a:solidFill>
              </a:rPr>
              <a:t>Cryo</a:t>
            </a:r>
            <a:r>
              <a:rPr lang="en-US" b="1" dirty="0">
                <a:solidFill>
                  <a:schemeClr val="tx2"/>
                </a:solidFill>
              </a:rPr>
              <a:t> compressor</a:t>
            </a:r>
          </a:p>
          <a:p>
            <a:pPr marL="285750" indent="-285750">
              <a:buFont typeface="Arial" panose="020B0604020202020204" pitchFamily="34" charset="0"/>
              <a:buChar char="•"/>
            </a:pPr>
            <a:r>
              <a:rPr lang="en-US" dirty="0"/>
              <a:t>1kW running, 1.4kW start</a:t>
            </a:r>
          </a:p>
          <a:p>
            <a:pPr marL="285750" indent="-285750">
              <a:buFont typeface="Arial" panose="020B0604020202020204" pitchFamily="34" charset="0"/>
              <a:buChar char="•"/>
            </a:pPr>
            <a:r>
              <a:rPr lang="en-US" dirty="0"/>
              <a:t>50 kg</a:t>
            </a:r>
          </a:p>
          <a:p>
            <a:pPr marL="285750" indent="-285750">
              <a:buFont typeface="Arial" panose="020B0604020202020204" pitchFamily="34" charset="0"/>
              <a:buChar char="•"/>
            </a:pPr>
            <a:r>
              <a:rPr lang="en-US" dirty="0"/>
              <a:t>6 units in 2 cabinets per system</a:t>
            </a:r>
          </a:p>
          <a:p>
            <a:pPr marL="285750" indent="-285750">
              <a:buFont typeface="Arial" panose="020B0604020202020204" pitchFamily="34" charset="0"/>
              <a:buChar char="•"/>
            </a:pPr>
            <a:r>
              <a:rPr lang="en-US" dirty="0"/>
              <a:t>Custom design/assembly by MMR</a:t>
            </a:r>
          </a:p>
        </p:txBody>
      </p:sp>
      <p:sp>
        <p:nvSpPr>
          <p:cNvPr id="32" name="TextBox 31"/>
          <p:cNvSpPr txBox="1"/>
          <p:nvPr/>
        </p:nvSpPr>
        <p:spPr>
          <a:xfrm>
            <a:off x="5105400" y="762000"/>
            <a:ext cx="3454792" cy="1477328"/>
          </a:xfrm>
          <a:prstGeom prst="rect">
            <a:avLst/>
          </a:prstGeom>
          <a:noFill/>
        </p:spPr>
        <p:txBody>
          <a:bodyPr wrap="none" rtlCol="0">
            <a:spAutoFit/>
          </a:bodyPr>
          <a:lstStyle/>
          <a:p>
            <a:r>
              <a:rPr lang="en-US" b="1" dirty="0">
                <a:solidFill>
                  <a:schemeClr val="tx2"/>
                </a:solidFill>
              </a:rPr>
              <a:t>Cold compressor</a:t>
            </a:r>
          </a:p>
          <a:p>
            <a:pPr marL="285750" indent="-285750">
              <a:buFont typeface="Arial" panose="020B0604020202020204" pitchFamily="34" charset="0"/>
              <a:buChar char="•"/>
            </a:pPr>
            <a:r>
              <a:rPr lang="en-US" dirty="0"/>
              <a:t>0.5 kW running, 1kW start</a:t>
            </a:r>
          </a:p>
          <a:p>
            <a:pPr marL="285750" indent="-285750">
              <a:buFont typeface="Arial" panose="020B0604020202020204" pitchFamily="34" charset="0"/>
              <a:buChar char="•"/>
            </a:pPr>
            <a:r>
              <a:rPr lang="en-US" dirty="0"/>
              <a:t>130 kg</a:t>
            </a:r>
          </a:p>
          <a:p>
            <a:pPr marL="285750" indent="-285750">
              <a:buFont typeface="Arial" panose="020B0604020202020204" pitchFamily="34" charset="0"/>
              <a:buChar char="•"/>
            </a:pPr>
            <a:r>
              <a:rPr lang="en-US" dirty="0"/>
              <a:t>2 units in 2 cabinets per system</a:t>
            </a:r>
          </a:p>
          <a:p>
            <a:pPr marL="285750" indent="-285750">
              <a:buFont typeface="Arial" panose="020B0604020202020204" pitchFamily="34" charset="0"/>
              <a:buChar char="•"/>
            </a:pPr>
            <a:r>
              <a:rPr lang="en-US" dirty="0"/>
              <a:t>Customized Off-The-Shelf</a:t>
            </a:r>
          </a:p>
        </p:txBody>
      </p:sp>
    </p:spTree>
    <p:extLst>
      <p:ext uri="{BB962C8B-B14F-4D97-AF65-F5344CB8AC3E}">
        <p14:creationId xmlns:p14="http://schemas.microsoft.com/office/powerpoint/2010/main" val="37051344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Cryo</a:t>
            </a:r>
            <a:r>
              <a:rPr lang="en-US" dirty="0"/>
              <a:t> Compressor Chassis</a:t>
            </a:r>
          </a:p>
        </p:txBody>
      </p:sp>
      <p:sp>
        <p:nvSpPr>
          <p:cNvPr id="3" name="Content Placeholder 2"/>
          <p:cNvSpPr>
            <a:spLocks noGrp="1"/>
          </p:cNvSpPr>
          <p:nvPr>
            <p:ph idx="1"/>
          </p:nvPr>
        </p:nvSpPr>
        <p:spPr>
          <a:xfrm>
            <a:off x="457199" y="709614"/>
            <a:ext cx="8229601" cy="5614986"/>
          </a:xfrm>
        </p:spPr>
        <p:txBody>
          <a:bodyPr>
            <a:normAutofit/>
          </a:bodyPr>
          <a:lstStyle/>
          <a:p>
            <a:r>
              <a:rPr lang="en-US" sz="2000" b="1" dirty="0"/>
              <a:t>Each </a:t>
            </a:r>
            <a:r>
              <a:rPr lang="en-US" sz="2000" b="1" dirty="0" err="1"/>
              <a:t>Cryo</a:t>
            </a:r>
            <a:r>
              <a:rPr lang="en-US" sz="2000" b="1" dirty="0"/>
              <a:t> Compressor Cabinet contains 3 removable </a:t>
            </a:r>
            <a:r>
              <a:rPr lang="en-US" sz="2000" b="1" dirty="0" err="1"/>
              <a:t>cryo</a:t>
            </a:r>
            <a:r>
              <a:rPr lang="en-US" sz="2000" b="1" dirty="0"/>
              <a:t> compressor chassis with refrigerant block valves and electrical interconnect box</a:t>
            </a:r>
          </a:p>
        </p:txBody>
      </p:sp>
      <p:pic>
        <p:nvPicPr>
          <p:cNvPr id="1026" name="Picture 2" descr="C:\Users\gbb\Documents\tex\LSST\REFRIG\CompressorCabinet\FDRNov2017\CompressorChass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1169" y="1882093"/>
            <a:ext cx="3347020" cy="4044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KIPAC\LSST\Cryostat UT\MMR visit\IMG_20180509_14241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16196" y="3799354"/>
            <a:ext cx="2674404" cy="227882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V:\KIPAC\LSST\Cryostat UT\MMR visit\IMG_131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30095" y="1534645"/>
            <a:ext cx="1505595" cy="209578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0499D77-BD44-A241-BD89-A2E9A28722E4}"/>
              </a:ext>
            </a:extLst>
          </p:cNvPr>
          <p:cNvCxnSpPr>
            <a:cxnSpLocks/>
          </p:cNvCxnSpPr>
          <p:nvPr/>
        </p:nvCxnSpPr>
        <p:spPr>
          <a:xfrm flipH="1">
            <a:off x="5806605" y="2917225"/>
            <a:ext cx="1023491" cy="51177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BB1E6E7-760C-4143-984F-A6D0E225D8E1}"/>
              </a:ext>
            </a:extLst>
          </p:cNvPr>
          <p:cNvCxnSpPr>
            <a:cxnSpLocks/>
            <a:stCxn id="4" idx="1"/>
          </p:cNvCxnSpPr>
          <p:nvPr/>
        </p:nvCxnSpPr>
        <p:spPr>
          <a:xfrm flipH="1" flipV="1">
            <a:off x="5954580" y="4715726"/>
            <a:ext cx="361616" cy="22304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9" name="Content Placeholder 9">
            <a:extLst>
              <a:ext uri="{FF2B5EF4-FFF2-40B4-BE49-F238E27FC236}">
                <a16:creationId xmlns:a16="http://schemas.microsoft.com/office/drawing/2014/main" id="{7F15F5B3-A903-FF45-ACB9-49A2061973DA}"/>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4825665" y="1534645"/>
            <a:ext cx="1735008" cy="1156671"/>
          </a:xfrm>
          <a:prstGeom prst="rect">
            <a:avLst/>
          </a:prstGeom>
          <a:noFill/>
          <a:ln w="38100">
            <a:solidFill>
              <a:schemeClr val="tx1"/>
            </a:solidFill>
            <a:miter lim="800000"/>
            <a:headEnd/>
            <a:tailEnd/>
          </a:ln>
        </p:spPr>
      </p:pic>
      <p:pic>
        <p:nvPicPr>
          <p:cNvPr id="11" name="Picture 10">
            <a:extLst>
              <a:ext uri="{FF2B5EF4-FFF2-40B4-BE49-F238E27FC236}">
                <a16:creationId xmlns:a16="http://schemas.microsoft.com/office/drawing/2014/main" id="{FD828E90-E627-5C48-9D5F-52306D3DF7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77167" y="5513560"/>
            <a:ext cx="1746534" cy="1248029"/>
          </a:xfrm>
          <a:prstGeom prst="rect">
            <a:avLst/>
          </a:prstGeom>
          <a:noFill/>
          <a:ln w="38100">
            <a:solidFill>
              <a:schemeClr val="tx1"/>
            </a:solidFill>
            <a:miter lim="800000"/>
            <a:headEnd/>
            <a:tailEnd/>
          </a:ln>
        </p:spPr>
      </p:pic>
      <p:pic>
        <p:nvPicPr>
          <p:cNvPr id="12" name="Picture 11">
            <a:extLst>
              <a:ext uri="{FF2B5EF4-FFF2-40B4-BE49-F238E27FC236}">
                <a16:creationId xmlns:a16="http://schemas.microsoft.com/office/drawing/2014/main" id="{F736BF82-3FB5-7840-85C2-EFDA1334B37B}"/>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86476" y="4715725"/>
            <a:ext cx="2034844" cy="1356563"/>
          </a:xfrm>
          <a:prstGeom prst="rect">
            <a:avLst/>
          </a:prstGeom>
          <a:noFill/>
          <a:ln w="38100">
            <a:solidFill>
              <a:schemeClr val="tx1"/>
            </a:solidFill>
            <a:miter lim="800000"/>
            <a:headEnd/>
            <a:tailEnd/>
          </a:ln>
        </p:spPr>
      </p:pic>
      <p:pic>
        <p:nvPicPr>
          <p:cNvPr id="13" name="Picture 12">
            <a:extLst>
              <a:ext uri="{FF2B5EF4-FFF2-40B4-BE49-F238E27FC236}">
                <a16:creationId xmlns:a16="http://schemas.microsoft.com/office/drawing/2014/main" id="{500A2C02-FC6F-2742-89D7-1E1CD7C8B8C1}"/>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501070" y="1534645"/>
            <a:ext cx="2073870" cy="1382580"/>
          </a:xfrm>
          <a:prstGeom prst="rect">
            <a:avLst/>
          </a:prstGeom>
          <a:noFill/>
          <a:ln w="38100">
            <a:solidFill>
              <a:schemeClr val="tx1"/>
            </a:solidFill>
            <a:miter lim="800000"/>
            <a:headEnd/>
            <a:tailEnd/>
          </a:ln>
        </p:spPr>
      </p:pic>
      <p:pic>
        <p:nvPicPr>
          <p:cNvPr id="14" name="Picture 13">
            <a:extLst>
              <a:ext uri="{FF2B5EF4-FFF2-40B4-BE49-F238E27FC236}">
                <a16:creationId xmlns:a16="http://schemas.microsoft.com/office/drawing/2014/main" id="{ADD43B1C-BE38-9E42-B54B-25CFB2A3BC0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51159" y="5495983"/>
            <a:ext cx="1805035" cy="1203357"/>
          </a:xfrm>
          <a:prstGeom prst="rect">
            <a:avLst/>
          </a:prstGeom>
          <a:noFill/>
          <a:ln w="38100">
            <a:solidFill>
              <a:schemeClr val="tx1"/>
            </a:solidFill>
            <a:miter lim="800000"/>
            <a:headEnd/>
            <a:tailEnd/>
          </a:ln>
        </p:spPr>
      </p:pic>
      <p:pic>
        <p:nvPicPr>
          <p:cNvPr id="17" name="Picture 16">
            <a:extLst>
              <a:ext uri="{FF2B5EF4-FFF2-40B4-BE49-F238E27FC236}">
                <a16:creationId xmlns:a16="http://schemas.microsoft.com/office/drawing/2014/main" id="{78837C18-C298-A94C-9755-B8586C23DAD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1563" y="3043340"/>
            <a:ext cx="2268041" cy="1512028"/>
          </a:xfrm>
          <a:prstGeom prst="rect">
            <a:avLst/>
          </a:prstGeom>
          <a:noFill/>
          <a:ln w="38100">
            <a:solidFill>
              <a:schemeClr val="tx1"/>
            </a:solidFill>
            <a:miter lim="800000"/>
            <a:headEnd/>
            <a:tailEnd/>
          </a:ln>
        </p:spPr>
      </p:pic>
      <p:cxnSp>
        <p:nvCxnSpPr>
          <p:cNvPr id="20" name="Straight Arrow Connector 19">
            <a:extLst>
              <a:ext uri="{FF2B5EF4-FFF2-40B4-BE49-F238E27FC236}">
                <a16:creationId xmlns:a16="http://schemas.microsoft.com/office/drawing/2014/main" id="{C0499D77-BD44-A241-BD89-A2E9A28722E4}"/>
              </a:ext>
            </a:extLst>
          </p:cNvPr>
          <p:cNvCxnSpPr>
            <a:cxnSpLocks/>
          </p:cNvCxnSpPr>
          <p:nvPr/>
        </p:nvCxnSpPr>
        <p:spPr>
          <a:xfrm>
            <a:off x="2770281" y="3974755"/>
            <a:ext cx="511745" cy="183940"/>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0499D77-BD44-A241-BD89-A2E9A28722E4}"/>
              </a:ext>
            </a:extLst>
          </p:cNvPr>
          <p:cNvCxnSpPr>
            <a:cxnSpLocks/>
          </p:cNvCxnSpPr>
          <p:nvPr/>
        </p:nvCxnSpPr>
        <p:spPr>
          <a:xfrm flipV="1">
            <a:off x="2207859" y="4555368"/>
            <a:ext cx="2148335" cy="68287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0499D77-BD44-A241-BD89-A2E9A28722E4}"/>
              </a:ext>
            </a:extLst>
          </p:cNvPr>
          <p:cNvCxnSpPr>
            <a:cxnSpLocks/>
          </p:cNvCxnSpPr>
          <p:nvPr/>
        </p:nvCxnSpPr>
        <p:spPr>
          <a:xfrm flipH="1" flipV="1">
            <a:off x="4825665" y="4715726"/>
            <a:ext cx="109850" cy="78025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0499D77-BD44-A241-BD89-A2E9A28722E4}"/>
              </a:ext>
            </a:extLst>
          </p:cNvPr>
          <p:cNvCxnSpPr>
            <a:cxnSpLocks/>
          </p:cNvCxnSpPr>
          <p:nvPr/>
        </p:nvCxnSpPr>
        <p:spPr>
          <a:xfrm flipV="1">
            <a:off x="3453677" y="4715726"/>
            <a:ext cx="1023490" cy="73851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868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880" y="149706"/>
            <a:ext cx="7613446" cy="557213"/>
          </a:xfrm>
        </p:spPr>
        <p:txBody>
          <a:bodyPr/>
          <a:lstStyle/>
          <a:p>
            <a:pPr algn="l"/>
            <a:r>
              <a:rPr lang="en-US" dirty="0" err="1"/>
              <a:t>Cryo</a:t>
            </a:r>
            <a:r>
              <a:rPr lang="en-US" dirty="0"/>
              <a:t> Compressor Chassis SOW’s For MMR Contains</a:t>
            </a:r>
          </a:p>
        </p:txBody>
      </p:sp>
      <p:grpSp>
        <p:nvGrpSpPr>
          <p:cNvPr id="4" name="Group 3"/>
          <p:cNvGrpSpPr>
            <a:grpSpLocks noChangeAspect="1"/>
          </p:cNvGrpSpPr>
          <p:nvPr/>
        </p:nvGrpSpPr>
        <p:grpSpPr>
          <a:xfrm>
            <a:off x="253765" y="930861"/>
            <a:ext cx="4366750" cy="2601714"/>
            <a:chOff x="0" y="0"/>
            <a:chExt cx="8840063" cy="6368316"/>
          </a:xfrm>
        </p:grpSpPr>
        <p:cxnSp>
          <p:nvCxnSpPr>
            <p:cNvPr id="5" name="Straight Connector 4"/>
            <p:cNvCxnSpPr/>
            <p:nvPr/>
          </p:nvCxnSpPr>
          <p:spPr>
            <a:xfrm>
              <a:off x="3642864" y="3303368"/>
              <a:ext cx="503618" cy="575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38940" y="2132797"/>
              <a:ext cx="381699" cy="321758"/>
            </a:xfrm>
            <a:prstGeom prst="rect">
              <a:avLst/>
            </a:prstGeom>
            <a:noFill/>
            <a:ln>
              <a:solidFill>
                <a:schemeClr val="tx1"/>
              </a:solidFill>
            </a:ln>
          </p:spPr>
          <p:txBody>
            <a:bodyPr wrap="square" rtlCol="0">
              <a:noAutofit/>
            </a:bodyPr>
            <a:lstStyle/>
            <a:p>
              <a:pPr>
                <a:spcBef>
                  <a:spcPts val="0"/>
                </a:spcBef>
                <a:spcAft>
                  <a:spcPts val="0"/>
                </a:spcAft>
              </a:pPr>
              <a:r>
                <a:rPr lang="en-US" sz="1050" b="1">
                  <a:solidFill>
                    <a:srgbClr val="000000"/>
                  </a:solidFill>
                  <a:latin typeface="Calibri" charset="0"/>
                  <a:ea typeface="Times New Roman" charset="0"/>
                  <a:cs typeface="Times New Roman" charset="0"/>
                </a:rPr>
                <a:t>14</a:t>
              </a:r>
              <a:endParaRPr lang="en-US" sz="900">
                <a:latin typeface="Times New Roman" charset="0"/>
                <a:ea typeface="Times New Roman" charset="0"/>
              </a:endParaRPr>
            </a:p>
          </p:txBody>
        </p:sp>
        <p:cxnSp>
          <p:nvCxnSpPr>
            <p:cNvPr id="7" name="Straight Connector 6"/>
            <p:cNvCxnSpPr/>
            <p:nvPr/>
          </p:nvCxnSpPr>
          <p:spPr>
            <a:xfrm flipH="1">
              <a:off x="6254404" y="2426517"/>
              <a:ext cx="1298841" cy="1260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081378" y="151862"/>
              <a:ext cx="5758685" cy="6044665"/>
              <a:chOff x="3081378" y="151862"/>
              <a:chExt cx="5758685" cy="6044665"/>
            </a:xfrm>
          </p:grpSpPr>
          <p:grpSp>
            <p:nvGrpSpPr>
              <p:cNvPr id="29" name="Group 28"/>
              <p:cNvGrpSpPr/>
              <p:nvPr/>
            </p:nvGrpSpPr>
            <p:grpSpPr>
              <a:xfrm>
                <a:off x="3081378" y="151862"/>
                <a:ext cx="5758685" cy="6044665"/>
                <a:chOff x="3081378" y="151862"/>
                <a:chExt cx="5758685" cy="6044665"/>
              </a:xfrm>
            </p:grpSpPr>
            <p:grpSp>
              <p:nvGrpSpPr>
                <p:cNvPr id="32" name="Group 31"/>
                <p:cNvGrpSpPr/>
                <p:nvPr/>
              </p:nvGrpSpPr>
              <p:grpSpPr>
                <a:xfrm>
                  <a:off x="3081378" y="151862"/>
                  <a:ext cx="5357478" cy="6044665"/>
                  <a:chOff x="3081378" y="151862"/>
                  <a:chExt cx="5357478" cy="6044665"/>
                </a:xfrm>
              </p:grpSpPr>
              <p:grpSp>
                <p:nvGrpSpPr>
                  <p:cNvPr id="36" name="Group 35"/>
                  <p:cNvGrpSpPr/>
                  <p:nvPr/>
                </p:nvGrpSpPr>
                <p:grpSpPr>
                  <a:xfrm>
                    <a:off x="3081378" y="151862"/>
                    <a:ext cx="5357478" cy="6044665"/>
                    <a:chOff x="3081378" y="151862"/>
                    <a:chExt cx="5357478" cy="6044665"/>
                  </a:xfrm>
                </p:grpSpPr>
                <p:grpSp>
                  <p:nvGrpSpPr>
                    <p:cNvPr id="38" name="Group 37"/>
                    <p:cNvGrpSpPr/>
                    <p:nvPr/>
                  </p:nvGrpSpPr>
                  <p:grpSpPr>
                    <a:xfrm>
                      <a:off x="3528189" y="151862"/>
                      <a:ext cx="4910667" cy="6044665"/>
                      <a:chOff x="3528189" y="151862"/>
                      <a:chExt cx="4910667" cy="6044665"/>
                    </a:xfrm>
                  </p:grpSpPr>
                  <p:grpSp>
                    <p:nvGrpSpPr>
                      <p:cNvPr id="44" name="Group 43"/>
                      <p:cNvGrpSpPr/>
                      <p:nvPr/>
                    </p:nvGrpSpPr>
                    <p:grpSpPr>
                      <a:xfrm>
                        <a:off x="3528189" y="151862"/>
                        <a:ext cx="4910667" cy="6044665"/>
                        <a:chOff x="3528189" y="151862"/>
                        <a:chExt cx="4910667" cy="6044665"/>
                      </a:xfrm>
                    </p:grpSpPr>
                    <p:pic>
                      <p:nvPicPr>
                        <p:cNvPr id="49" name="Picture 48" descr="C:\Users\gbb\Documents\tex\LSST\REFRIG\CompressorCabinet\CabinetDesignPictures\Cryo Compr Cabinet ISO Front R3 - 9-13-1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28189" y="701172"/>
                          <a:ext cx="4910667" cy="5495355"/>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4324296" y="151862"/>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a:t>
                          </a:r>
                          <a:endParaRPr lang="en-US" sz="900">
                            <a:latin typeface="Times New Roman" charset="0"/>
                            <a:ea typeface="Times New Roman" charset="0"/>
                          </a:endParaRPr>
                        </a:p>
                      </p:txBody>
                    </p:sp>
                    <p:cxnSp>
                      <p:nvCxnSpPr>
                        <p:cNvPr id="51" name="Straight Connector 50"/>
                        <p:cNvCxnSpPr/>
                        <p:nvPr/>
                      </p:nvCxnSpPr>
                      <p:spPr>
                        <a:xfrm>
                          <a:off x="4613315" y="459763"/>
                          <a:ext cx="684087" cy="34674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048351" y="537212"/>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2</a:t>
                          </a:r>
                          <a:endParaRPr lang="en-US" sz="900">
                            <a:latin typeface="Times New Roman" charset="0"/>
                            <a:ea typeface="Times New Roman" charset="0"/>
                          </a:endParaRPr>
                        </a:p>
                      </p:txBody>
                    </p:sp>
                    <p:cxnSp>
                      <p:nvCxnSpPr>
                        <p:cNvPr id="53" name="Straight Connector 52"/>
                        <p:cNvCxnSpPr/>
                        <p:nvPr/>
                      </p:nvCxnSpPr>
                      <p:spPr>
                        <a:xfrm>
                          <a:off x="4337277" y="845179"/>
                          <a:ext cx="844910" cy="5374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860748" y="959653"/>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3</a:t>
                          </a:r>
                          <a:endParaRPr lang="en-US" sz="900">
                            <a:latin typeface="Times New Roman" charset="0"/>
                            <a:ea typeface="Times New Roman" charset="0"/>
                          </a:endParaRPr>
                        </a:p>
                      </p:txBody>
                    </p:sp>
                    <p:cxnSp>
                      <p:nvCxnSpPr>
                        <p:cNvPr id="55" name="Straight Connector 54"/>
                        <p:cNvCxnSpPr/>
                        <p:nvPr/>
                      </p:nvCxnSpPr>
                      <p:spPr>
                        <a:xfrm>
                          <a:off x="4149605" y="1267768"/>
                          <a:ext cx="805753" cy="2934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71219" y="1406805"/>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4</a:t>
                          </a:r>
                          <a:endParaRPr lang="en-US" sz="900">
                            <a:latin typeface="Times New Roman" charset="0"/>
                            <a:ea typeface="Times New Roman" charset="0"/>
                          </a:endParaRPr>
                        </a:p>
                      </p:txBody>
                    </p:sp>
                    <p:cxnSp>
                      <p:nvCxnSpPr>
                        <p:cNvPr id="57" name="Straight Connector 56"/>
                        <p:cNvCxnSpPr/>
                        <p:nvPr/>
                      </p:nvCxnSpPr>
                      <p:spPr>
                        <a:xfrm>
                          <a:off x="4060044" y="1715074"/>
                          <a:ext cx="895314" cy="43560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3672777" y="1933806"/>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5</a:t>
                        </a:r>
                        <a:endParaRPr lang="en-US" sz="900">
                          <a:latin typeface="Times New Roman" charset="0"/>
                          <a:ea typeface="Times New Roman" charset="0"/>
                        </a:endParaRPr>
                      </a:p>
                    </p:txBody>
                  </p:sp>
                  <p:cxnSp>
                    <p:nvCxnSpPr>
                      <p:cNvPr id="46" name="Straight Connector 45"/>
                      <p:cNvCxnSpPr/>
                      <p:nvPr/>
                    </p:nvCxnSpPr>
                    <p:spPr>
                      <a:xfrm>
                        <a:off x="3961552" y="2242411"/>
                        <a:ext cx="721370" cy="457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542987" y="2480882"/>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6</a:t>
                        </a:r>
                        <a:endParaRPr lang="en-US" sz="900">
                          <a:latin typeface="Times New Roman" charset="0"/>
                          <a:ea typeface="Times New Roman" charset="0"/>
                        </a:endParaRPr>
                      </a:p>
                    </p:txBody>
                  </p:sp>
                  <p:cxnSp>
                    <p:nvCxnSpPr>
                      <p:cNvPr id="48" name="Straight Connector 47"/>
                      <p:cNvCxnSpPr/>
                      <p:nvPr/>
                    </p:nvCxnSpPr>
                    <p:spPr>
                      <a:xfrm rot="5400000" flipV="1">
                        <a:off x="3970944" y="2661919"/>
                        <a:ext cx="565058" cy="8593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081378" y="4877436"/>
                      <a:ext cx="1426323" cy="1103047"/>
                      <a:chOff x="3081378" y="4877436"/>
                      <a:chExt cx="1426323" cy="1103047"/>
                    </a:xfrm>
                  </p:grpSpPr>
                  <p:sp>
                    <p:nvSpPr>
                      <p:cNvPr id="40" name="TextBox 39"/>
                      <p:cNvSpPr txBox="1"/>
                      <p:nvPr/>
                    </p:nvSpPr>
                    <p:spPr>
                      <a:xfrm>
                        <a:off x="3081378" y="5344434"/>
                        <a:ext cx="293615" cy="328379"/>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8</a:t>
                        </a:r>
                        <a:endParaRPr lang="en-US" sz="900">
                          <a:latin typeface="Times New Roman" charset="0"/>
                          <a:ea typeface="Times New Roman" charset="0"/>
                        </a:endParaRPr>
                      </a:p>
                    </p:txBody>
                  </p:sp>
                  <p:cxnSp>
                    <p:nvCxnSpPr>
                      <p:cNvPr id="41" name="Straight Connector 40"/>
                      <p:cNvCxnSpPr/>
                      <p:nvPr/>
                    </p:nvCxnSpPr>
                    <p:spPr>
                      <a:xfrm flipV="1">
                        <a:off x="3369949" y="4877436"/>
                        <a:ext cx="453584" cy="468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09031" y="5652105"/>
                        <a:ext cx="293615" cy="328378"/>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9</a:t>
                        </a:r>
                        <a:endParaRPr lang="en-US" sz="900">
                          <a:latin typeface="Times New Roman" charset="0"/>
                          <a:ea typeface="Times New Roman" charset="0"/>
                        </a:endParaRPr>
                      </a:p>
                    </p:txBody>
                  </p:sp>
                  <p:cxnSp>
                    <p:nvCxnSpPr>
                      <p:cNvPr id="43" name="Straight Connector 42"/>
                      <p:cNvCxnSpPr/>
                      <p:nvPr/>
                    </p:nvCxnSpPr>
                    <p:spPr>
                      <a:xfrm flipV="1">
                        <a:off x="3897796" y="4877436"/>
                        <a:ext cx="609905" cy="776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7" name="Straight Connector 36"/>
                  <p:cNvCxnSpPr/>
                  <p:nvPr/>
                </p:nvCxnSpPr>
                <p:spPr>
                  <a:xfrm>
                    <a:off x="3961552" y="3457256"/>
                    <a:ext cx="188053" cy="4216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080313" y="5500546"/>
                  <a:ext cx="392610" cy="331962"/>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12</a:t>
                  </a:r>
                  <a:endParaRPr lang="en-US" sz="900">
                    <a:latin typeface="Times New Roman" charset="0"/>
                    <a:ea typeface="Times New Roman" charset="0"/>
                  </a:endParaRPr>
                </a:p>
              </p:txBody>
            </p:sp>
            <p:cxnSp>
              <p:nvCxnSpPr>
                <p:cNvPr id="34" name="Straight Connector 33"/>
                <p:cNvCxnSpPr/>
                <p:nvPr/>
              </p:nvCxnSpPr>
              <p:spPr>
                <a:xfrm flipH="1" flipV="1">
                  <a:off x="6987222" y="4800626"/>
                  <a:ext cx="1113745" cy="69076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447453" y="2658225"/>
                  <a:ext cx="392610" cy="331962"/>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13</a:t>
                  </a:r>
                  <a:endParaRPr lang="en-US" sz="900">
                    <a:latin typeface="Times New Roman" charset="0"/>
                    <a:ea typeface="Times New Roman" charset="0"/>
                  </a:endParaRPr>
                </a:p>
              </p:txBody>
            </p:sp>
          </p:grpSp>
          <p:sp>
            <p:nvSpPr>
              <p:cNvPr id="30" name="TextBox 29"/>
              <p:cNvSpPr txBox="1"/>
              <p:nvPr/>
            </p:nvSpPr>
            <p:spPr>
              <a:xfrm>
                <a:off x="7388720" y="1077529"/>
                <a:ext cx="392610" cy="331962"/>
              </a:xfrm>
              <a:prstGeom prst="rect">
                <a:avLst/>
              </a:prstGeom>
              <a:noFill/>
              <a:ln w="6350">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15</a:t>
                </a:r>
                <a:endParaRPr lang="en-US" sz="900">
                  <a:latin typeface="Times New Roman" charset="0"/>
                  <a:ea typeface="Times New Roman" charset="0"/>
                </a:endParaRPr>
              </a:p>
            </p:txBody>
          </p:sp>
          <p:cxnSp>
            <p:nvCxnSpPr>
              <p:cNvPr id="31" name="Straight Connector 30"/>
              <p:cNvCxnSpPr/>
              <p:nvPr/>
            </p:nvCxnSpPr>
            <p:spPr>
              <a:xfrm flipH="1">
                <a:off x="6603172" y="1382581"/>
                <a:ext cx="806014" cy="2150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flipH="1">
              <a:off x="3637578" y="3142298"/>
              <a:ext cx="318305" cy="321758"/>
            </a:xfrm>
            <a:prstGeom prst="rect">
              <a:avLst/>
            </a:prstGeom>
            <a:no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7</a:t>
              </a:r>
              <a:endParaRPr lang="en-US" sz="900">
                <a:latin typeface="Times New Roman" charset="0"/>
                <a:ea typeface="Times New Roman" charset="0"/>
              </a:endParaRPr>
            </a:p>
          </p:txBody>
        </p:sp>
        <p:cxnSp>
          <p:nvCxnSpPr>
            <p:cNvPr id="10" name="Straight Connector 9"/>
            <p:cNvCxnSpPr/>
            <p:nvPr/>
          </p:nvCxnSpPr>
          <p:spPr>
            <a:xfrm flipH="1">
              <a:off x="7790604" y="2963370"/>
              <a:ext cx="674649" cy="186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863630" y="5184676"/>
              <a:ext cx="1659609" cy="1183640"/>
              <a:chOff x="4863630" y="5184676"/>
              <a:chExt cx="1659609" cy="1183640"/>
            </a:xfrm>
          </p:grpSpPr>
          <p:sp>
            <p:nvSpPr>
              <p:cNvPr id="25" name="TextBox 24"/>
              <p:cNvSpPr txBox="1"/>
              <p:nvPr/>
            </p:nvSpPr>
            <p:spPr>
              <a:xfrm>
                <a:off x="4863630" y="5798517"/>
                <a:ext cx="385864" cy="325269"/>
              </a:xfrm>
              <a:prstGeom prst="rect">
                <a:avLst/>
              </a:prstGeom>
              <a:no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10</a:t>
                </a:r>
                <a:endParaRPr lang="en-US" sz="900">
                  <a:latin typeface="Times New Roman" charset="0"/>
                  <a:ea typeface="Times New Roman" charset="0"/>
                </a:endParaRPr>
              </a:p>
            </p:txBody>
          </p:sp>
          <p:cxnSp>
            <p:nvCxnSpPr>
              <p:cNvPr id="26" name="Straight Connector 25"/>
              <p:cNvCxnSpPr/>
              <p:nvPr/>
            </p:nvCxnSpPr>
            <p:spPr>
              <a:xfrm flipV="1">
                <a:off x="5247801" y="5184676"/>
                <a:ext cx="507338" cy="61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91902" y="6043047"/>
                <a:ext cx="385864" cy="325269"/>
              </a:xfrm>
              <a:prstGeom prst="rect">
                <a:avLst/>
              </a:prstGeom>
              <a:no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11</a:t>
                </a:r>
                <a:endParaRPr lang="en-US" sz="900">
                  <a:latin typeface="Times New Roman" charset="0"/>
                  <a:ea typeface="Times New Roman" charset="0"/>
                </a:endParaRPr>
              </a:p>
            </p:txBody>
          </p:sp>
          <p:cxnSp>
            <p:nvCxnSpPr>
              <p:cNvPr id="28" name="Straight Connector 27"/>
              <p:cNvCxnSpPr/>
              <p:nvPr/>
            </p:nvCxnSpPr>
            <p:spPr>
              <a:xfrm flipV="1">
                <a:off x="6176913" y="5568726"/>
                <a:ext cx="346326" cy="47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40148" y="596985"/>
              <a:ext cx="385864" cy="325269"/>
            </a:xfrm>
            <a:prstGeom prst="rect">
              <a:avLst/>
            </a:prstGeom>
            <a:no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16</a:t>
              </a:r>
              <a:endParaRPr lang="en-US" sz="900">
                <a:latin typeface="Times New Roman" charset="0"/>
                <a:ea typeface="Times New Roman" charset="0"/>
              </a:endParaRPr>
            </a:p>
          </p:txBody>
        </p:sp>
        <p:cxnSp>
          <p:nvCxnSpPr>
            <p:cNvPr id="13" name="Straight Connector 12"/>
            <p:cNvCxnSpPr/>
            <p:nvPr/>
          </p:nvCxnSpPr>
          <p:spPr>
            <a:xfrm flipH="1">
              <a:off x="6339536" y="904455"/>
              <a:ext cx="518538" cy="1092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89878" y="306197"/>
              <a:ext cx="385864" cy="325269"/>
            </a:xfrm>
            <a:prstGeom prst="rect">
              <a:avLst/>
            </a:prstGeom>
            <a:no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17</a:t>
              </a:r>
              <a:endParaRPr lang="en-US" sz="900">
                <a:latin typeface="Times New Roman" charset="0"/>
                <a:ea typeface="Times New Roman" charset="0"/>
              </a:endParaRPr>
            </a:p>
          </p:txBody>
        </p:sp>
        <p:cxnSp>
          <p:nvCxnSpPr>
            <p:cNvPr id="15" name="Straight Connector 14"/>
            <p:cNvCxnSpPr/>
            <p:nvPr/>
          </p:nvCxnSpPr>
          <p:spPr>
            <a:xfrm flipH="1">
              <a:off x="5908759" y="633134"/>
              <a:ext cx="498926" cy="1210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14157" y="1454869"/>
              <a:ext cx="385864" cy="325269"/>
            </a:xfrm>
            <a:prstGeom prst="rect">
              <a:avLst/>
            </a:prstGeom>
            <a:no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14</a:t>
              </a:r>
              <a:endParaRPr lang="en-US" sz="900">
                <a:latin typeface="Times New Roman" charset="0"/>
                <a:ea typeface="Times New Roman" charset="0"/>
              </a:endParaRPr>
            </a:p>
          </p:txBody>
        </p:sp>
        <p:cxnSp>
          <p:nvCxnSpPr>
            <p:cNvPr id="17" name="Straight Connector 16"/>
            <p:cNvCxnSpPr/>
            <p:nvPr/>
          </p:nvCxnSpPr>
          <p:spPr>
            <a:xfrm flipH="1">
              <a:off x="6155832" y="1762390"/>
              <a:ext cx="1676512" cy="2001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86686" y="2325283"/>
              <a:ext cx="686321" cy="464246"/>
            </a:xfrm>
            <a:prstGeom prst="rect">
              <a:avLst/>
            </a:prstGeom>
            <a:solidFill>
              <a:schemeClr val="bg1"/>
            </a:solidFill>
            <a:ln>
              <a:solidFill>
                <a:schemeClr val="tx1"/>
              </a:solidFill>
            </a:ln>
          </p:spPr>
          <p:txBody>
            <a:bodyPr wrap="square" rtlCol="0">
              <a:noAutofit/>
            </a:bodyPr>
            <a:lstStyle/>
            <a:p>
              <a:pPr>
                <a:spcBef>
                  <a:spcPts val="0"/>
                </a:spcBef>
                <a:spcAft>
                  <a:spcPts val="0"/>
                </a:spcAft>
              </a:pPr>
              <a:r>
                <a:rPr lang="en-US" sz="750" b="1">
                  <a:solidFill>
                    <a:srgbClr val="000000"/>
                  </a:solidFill>
                  <a:latin typeface="Calibri" charset="0"/>
                  <a:ea typeface="Times New Roman" charset="0"/>
                  <a:cs typeface="Times New Roman" charset="0"/>
                </a:rPr>
                <a:t>12.93 in</a:t>
              </a:r>
              <a:endParaRPr lang="en-US" sz="900">
                <a:latin typeface="Times New Roman" charset="0"/>
                <a:ea typeface="Times New Roman" charset="0"/>
              </a:endParaRPr>
            </a:p>
            <a:p>
              <a:pPr>
                <a:spcBef>
                  <a:spcPts val="0"/>
                </a:spcBef>
                <a:spcAft>
                  <a:spcPts val="0"/>
                </a:spcAft>
              </a:pPr>
              <a:r>
                <a:rPr lang="en-US" sz="750" b="1">
                  <a:solidFill>
                    <a:srgbClr val="000000"/>
                  </a:solidFill>
                  <a:latin typeface="Calibri" charset="0"/>
                  <a:ea typeface="Times New Roman" charset="0"/>
                  <a:cs typeface="Times New Roman" charset="0"/>
                </a:rPr>
                <a:t>to base</a:t>
              </a:r>
              <a:endParaRPr lang="en-US" sz="900">
                <a:latin typeface="Times New Roman" charset="0"/>
                <a:ea typeface="Times New Roman" charset="0"/>
              </a:endParaRPr>
            </a:p>
          </p:txBody>
        </p:sp>
        <p:cxnSp>
          <p:nvCxnSpPr>
            <p:cNvPr id="19" name="Straight Connector 18"/>
            <p:cNvCxnSpPr>
              <a:endCxn id="18" idx="1"/>
            </p:cNvCxnSpPr>
            <p:nvPr/>
          </p:nvCxnSpPr>
          <p:spPr>
            <a:xfrm rot="5400000" flipV="1">
              <a:off x="6185153" y="2355840"/>
              <a:ext cx="118242" cy="2848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flipV="1">
              <a:off x="6037309" y="2421047"/>
              <a:ext cx="53788"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21" name="Straight Connector 20"/>
            <p:cNvCxnSpPr/>
            <p:nvPr/>
          </p:nvCxnSpPr>
          <p:spPr>
            <a:xfrm rot="5400000" flipH="1" flipV="1">
              <a:off x="5723720" y="777444"/>
              <a:ext cx="153476" cy="1352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03349" y="84450"/>
              <a:ext cx="729230" cy="488573"/>
            </a:xfrm>
            <a:prstGeom prst="rect">
              <a:avLst/>
            </a:prstGeom>
            <a:noFill/>
            <a:ln>
              <a:solidFill>
                <a:schemeClr val="tx1"/>
              </a:solidFill>
            </a:ln>
          </p:spPr>
          <p:txBody>
            <a:bodyPr wrap="square" rtlCol="0">
              <a:noAutofit/>
            </a:bodyPr>
            <a:lstStyle/>
            <a:p>
              <a:pPr>
                <a:spcBef>
                  <a:spcPts val="0"/>
                </a:spcBef>
                <a:spcAft>
                  <a:spcPts val="0"/>
                </a:spcAft>
              </a:pPr>
              <a:r>
                <a:rPr lang="en-US" sz="750" b="1" dirty="0">
                  <a:solidFill>
                    <a:srgbClr val="000000"/>
                  </a:solidFill>
                  <a:latin typeface="Calibri" charset="0"/>
                  <a:ea typeface="Times New Roman" charset="0"/>
                  <a:cs typeface="Times New Roman" charset="0"/>
                </a:rPr>
                <a:t>20.14 in</a:t>
              </a:r>
              <a:endParaRPr lang="en-US" sz="900" dirty="0">
                <a:latin typeface="Times New Roman" charset="0"/>
                <a:ea typeface="Times New Roman" charset="0"/>
              </a:endParaRPr>
            </a:p>
            <a:p>
              <a:pPr>
                <a:spcBef>
                  <a:spcPts val="0"/>
                </a:spcBef>
                <a:spcAft>
                  <a:spcPts val="0"/>
                </a:spcAft>
              </a:pPr>
              <a:r>
                <a:rPr lang="en-US" sz="750" b="1" dirty="0">
                  <a:solidFill>
                    <a:srgbClr val="000000"/>
                  </a:solidFill>
                  <a:latin typeface="Calibri" charset="0"/>
                  <a:ea typeface="Times New Roman" charset="0"/>
                  <a:cs typeface="Times New Roman" charset="0"/>
                </a:rPr>
                <a:t>to base</a:t>
              </a:r>
              <a:endParaRPr lang="en-US" sz="900" dirty="0">
                <a:latin typeface="Times New Roman" charset="0"/>
                <a:ea typeface="Times New Roman" charset="0"/>
              </a:endParaRPr>
            </a:p>
          </p:txBody>
        </p:sp>
        <p:cxnSp>
          <p:nvCxnSpPr>
            <p:cNvPr id="23" name="Straight Connector 22"/>
            <p:cNvCxnSpPr>
              <a:stCxn id="22" idx="2"/>
            </p:cNvCxnSpPr>
            <p:nvPr/>
          </p:nvCxnSpPr>
          <p:spPr>
            <a:xfrm rot="5400000" flipV="1">
              <a:off x="5770370" y="670618"/>
              <a:ext cx="195314" cy="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C:\Users\gbb\Documents\tex\LSST\REFRIG\CompressorCabinet\CabinetDesignPictures\Figure1Tabl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3511657" cy="518467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p:cNvPicPr/>
          <p:nvPr/>
        </p:nvPicPr>
        <p:blipFill>
          <a:blip r:embed="rId4" cstate="email">
            <a:extLst>
              <a:ext uri="{28A0092B-C50C-407E-A947-70E740481C1C}">
                <a14:useLocalDpi xmlns:a14="http://schemas.microsoft.com/office/drawing/2010/main"/>
              </a:ext>
            </a:extLst>
          </a:blip>
          <a:stretch>
            <a:fillRect/>
          </a:stretch>
        </p:blipFill>
        <p:spPr>
          <a:xfrm>
            <a:off x="4891880" y="813428"/>
            <a:ext cx="3877063" cy="2834640"/>
          </a:xfrm>
          <a:prstGeom prst="rect">
            <a:avLst/>
          </a:prstGeom>
        </p:spPr>
      </p:pic>
      <p:pic>
        <p:nvPicPr>
          <p:cNvPr id="59" name="Picture 58"/>
          <p:cNvPicPr/>
          <p:nvPr/>
        </p:nvPicPr>
        <p:blipFill>
          <a:blip r:embed="rId5" cstate="email">
            <a:extLst>
              <a:ext uri="{28A0092B-C50C-407E-A947-70E740481C1C}">
                <a14:useLocalDpi xmlns:a14="http://schemas.microsoft.com/office/drawing/2010/main"/>
              </a:ext>
            </a:extLst>
          </a:blip>
          <a:stretch>
            <a:fillRect/>
          </a:stretch>
        </p:blipFill>
        <p:spPr>
          <a:xfrm rot="5400000">
            <a:off x="1026236" y="3008319"/>
            <a:ext cx="2386978" cy="3931920"/>
          </a:xfrm>
          <a:prstGeom prst="rect">
            <a:avLst/>
          </a:prstGeom>
        </p:spPr>
      </p:pic>
      <p:grpSp>
        <p:nvGrpSpPr>
          <p:cNvPr id="60" name="Group 59"/>
          <p:cNvGrpSpPr/>
          <p:nvPr/>
        </p:nvGrpSpPr>
        <p:grpSpPr>
          <a:xfrm>
            <a:off x="4891881" y="3870344"/>
            <a:ext cx="3825390" cy="2465308"/>
            <a:chOff x="-142012" y="5638"/>
            <a:chExt cx="8595967" cy="5686589"/>
          </a:xfrm>
        </p:grpSpPr>
        <p:pic>
          <p:nvPicPr>
            <p:cNvPr id="61" name="Picture 60" descr="C:\Users\gbb\Documents\tex\LSST\REFRIG\CompressorCabinet\CabinetDesignPictures\Cryo Compr Electronics Interface Box Perspective Rear - 9-19-1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222017" y="126452"/>
              <a:ext cx="3231938" cy="5565775"/>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142012" y="5638"/>
              <a:ext cx="8529015" cy="5382838"/>
              <a:chOff x="-142012" y="5443"/>
              <a:chExt cx="8529015" cy="5196333"/>
            </a:xfrm>
          </p:grpSpPr>
          <p:sp>
            <p:nvSpPr>
              <p:cNvPr id="63" name="TextBox 62"/>
              <p:cNvSpPr txBox="1"/>
              <p:nvPr/>
            </p:nvSpPr>
            <p:spPr>
              <a:xfrm>
                <a:off x="4415675" y="235869"/>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1</a:t>
                </a:r>
                <a:endParaRPr lang="en-US" sz="900">
                  <a:latin typeface="Times New Roman" charset="0"/>
                  <a:ea typeface="Times New Roman" charset="0"/>
                </a:endParaRPr>
              </a:p>
            </p:txBody>
          </p:sp>
          <p:cxnSp>
            <p:nvCxnSpPr>
              <p:cNvPr id="64" name="Straight Connector 63"/>
              <p:cNvCxnSpPr>
                <a:stCxn id="66" idx="3"/>
              </p:cNvCxnSpPr>
              <p:nvPr/>
            </p:nvCxnSpPr>
            <p:spPr>
              <a:xfrm>
                <a:off x="4723116" y="415096"/>
                <a:ext cx="1503349" cy="64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490746" y="1082492"/>
                <a:ext cx="31422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2</a:t>
                </a:r>
                <a:endParaRPr lang="en-US" sz="900">
                  <a:latin typeface="Times New Roman" charset="0"/>
                  <a:ea typeface="Times New Roman" charset="0"/>
                </a:endParaRPr>
              </a:p>
            </p:txBody>
          </p:sp>
          <p:cxnSp>
            <p:nvCxnSpPr>
              <p:cNvPr id="66" name="Straight Connector 65"/>
              <p:cNvCxnSpPr>
                <a:stCxn id="68" idx="3"/>
              </p:cNvCxnSpPr>
              <p:nvPr/>
            </p:nvCxnSpPr>
            <p:spPr>
              <a:xfrm>
                <a:off x="4799926" y="1260137"/>
                <a:ext cx="1080894" cy="352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492555" y="2002471"/>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3</a:t>
                </a:r>
                <a:endParaRPr lang="en-US" sz="900">
                  <a:latin typeface="Times New Roman" charset="0"/>
                  <a:ea typeface="Times New Roman" charset="0"/>
                </a:endParaRPr>
              </a:p>
            </p:txBody>
          </p:sp>
          <p:cxnSp>
            <p:nvCxnSpPr>
              <p:cNvPr id="68" name="Straight Connector 67"/>
              <p:cNvCxnSpPr>
                <a:stCxn id="70" idx="3"/>
              </p:cNvCxnSpPr>
              <p:nvPr/>
            </p:nvCxnSpPr>
            <p:spPr>
              <a:xfrm>
                <a:off x="4799926" y="2181726"/>
                <a:ext cx="673476" cy="138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64772" y="2810562"/>
                <a:ext cx="31422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4</a:t>
                </a:r>
                <a:endParaRPr lang="en-US" sz="900">
                  <a:latin typeface="Times New Roman" charset="0"/>
                  <a:ea typeface="Times New Roman" charset="0"/>
                </a:endParaRPr>
              </a:p>
            </p:txBody>
          </p:sp>
          <p:cxnSp>
            <p:nvCxnSpPr>
              <p:cNvPr id="70" name="Straight Connector 69"/>
              <p:cNvCxnSpPr>
                <a:stCxn id="72" idx="3"/>
              </p:cNvCxnSpPr>
              <p:nvPr/>
            </p:nvCxnSpPr>
            <p:spPr>
              <a:xfrm flipV="1">
                <a:off x="4873959" y="2883463"/>
                <a:ext cx="1198886" cy="104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57297" y="3737380"/>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5</a:t>
                </a:r>
                <a:endParaRPr lang="en-US" sz="900">
                  <a:latin typeface="Times New Roman" charset="0"/>
                  <a:ea typeface="Times New Roman" charset="0"/>
                </a:endParaRPr>
              </a:p>
            </p:txBody>
          </p:sp>
          <p:cxnSp>
            <p:nvCxnSpPr>
              <p:cNvPr id="72" name="Straight Connector 71"/>
              <p:cNvCxnSpPr>
                <a:stCxn id="74" idx="3"/>
              </p:cNvCxnSpPr>
              <p:nvPr/>
            </p:nvCxnSpPr>
            <p:spPr>
              <a:xfrm flipV="1">
                <a:off x="4864750" y="3731995"/>
                <a:ext cx="716145"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643309" y="4844398"/>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6</a:t>
                </a:r>
                <a:endParaRPr lang="en-US" sz="900">
                  <a:latin typeface="Times New Roman" charset="0"/>
                  <a:ea typeface="Times New Roman" charset="0"/>
                </a:endParaRPr>
              </a:p>
            </p:txBody>
          </p:sp>
          <p:cxnSp>
            <p:nvCxnSpPr>
              <p:cNvPr id="74" name="Straight Connector 73"/>
              <p:cNvCxnSpPr/>
              <p:nvPr/>
            </p:nvCxnSpPr>
            <p:spPr>
              <a:xfrm flipV="1">
                <a:off x="4950769" y="4454980"/>
                <a:ext cx="584406" cy="38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871824" y="1433765"/>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8</a:t>
                </a:r>
                <a:endParaRPr lang="en-US" sz="900">
                  <a:latin typeface="Times New Roman" charset="0"/>
                  <a:ea typeface="Times New Roman" charset="0"/>
                </a:endParaRPr>
              </a:p>
            </p:txBody>
          </p:sp>
          <p:cxnSp>
            <p:nvCxnSpPr>
              <p:cNvPr id="76" name="Straight Connector 75"/>
              <p:cNvCxnSpPr/>
              <p:nvPr/>
            </p:nvCxnSpPr>
            <p:spPr>
              <a:xfrm flipH="1">
                <a:off x="6956161" y="1797676"/>
                <a:ext cx="921719" cy="568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8076312" y="3737380"/>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7</a:t>
                </a:r>
                <a:endParaRPr lang="en-US" sz="900">
                  <a:latin typeface="Times New Roman" charset="0"/>
                  <a:ea typeface="Times New Roman" charset="0"/>
                </a:endParaRPr>
              </a:p>
            </p:txBody>
          </p:sp>
          <p:cxnSp>
            <p:nvCxnSpPr>
              <p:cNvPr id="78" name="Straight Connector 77"/>
              <p:cNvCxnSpPr>
                <a:stCxn id="80" idx="1"/>
              </p:cNvCxnSpPr>
              <p:nvPr/>
            </p:nvCxnSpPr>
            <p:spPr>
              <a:xfrm flipH="1" flipV="1">
                <a:off x="6956161" y="3874901"/>
                <a:ext cx="1126226" cy="41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692318" y="5443"/>
                <a:ext cx="310691" cy="357378"/>
              </a:xfrm>
              <a:prstGeom prst="rect">
                <a:avLst/>
              </a:prstGeom>
              <a:noFill/>
              <a:ln>
                <a:solidFill>
                  <a:schemeClr val="tx1"/>
                </a:solidFill>
              </a:ln>
            </p:spPr>
            <p:txBody>
              <a:bodyPr wrap="square" rtlCol="0">
                <a:noAutofit/>
              </a:bodyPr>
              <a:lstStyle/>
              <a:p>
                <a:pPr>
                  <a:spcBef>
                    <a:spcPts val="0"/>
                  </a:spcBef>
                  <a:spcAft>
                    <a:spcPts val="0"/>
                  </a:spcAft>
                </a:pPr>
                <a:r>
                  <a:rPr lang="en-US" sz="1350" b="1">
                    <a:solidFill>
                      <a:srgbClr val="000000"/>
                    </a:solidFill>
                    <a:latin typeface="Calibri" charset="0"/>
                    <a:ea typeface="Times New Roman" charset="0"/>
                    <a:cs typeface="Times New Roman" charset="0"/>
                  </a:rPr>
                  <a:t>9</a:t>
                </a:r>
                <a:endParaRPr lang="en-US" sz="900">
                  <a:latin typeface="Times New Roman" charset="0"/>
                  <a:ea typeface="Times New Roman" charset="0"/>
                </a:endParaRPr>
              </a:p>
            </p:txBody>
          </p:sp>
          <p:cxnSp>
            <p:nvCxnSpPr>
              <p:cNvPr id="80" name="Straight Connector 79"/>
              <p:cNvCxnSpPr/>
              <p:nvPr/>
            </p:nvCxnSpPr>
            <p:spPr>
              <a:xfrm flipH="1">
                <a:off x="7417020" y="184666"/>
                <a:ext cx="281339"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Picture 80" descr="C:\Users\gbb\Documents\tex\LSST\REFRIG\CompressorCabinet\CabinetDesignPictures\Fig6Tabl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2012" y="1108815"/>
                <a:ext cx="4352940" cy="358516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TextBox 2"/>
          <p:cNvSpPr txBox="1"/>
          <p:nvPr/>
        </p:nvSpPr>
        <p:spPr>
          <a:xfrm>
            <a:off x="354260" y="3359507"/>
            <a:ext cx="2082621" cy="369332"/>
          </a:xfrm>
          <a:prstGeom prst="rect">
            <a:avLst/>
          </a:prstGeom>
          <a:noFill/>
        </p:spPr>
        <p:txBody>
          <a:bodyPr wrap="none" rtlCol="0">
            <a:spAutoFit/>
          </a:bodyPr>
          <a:lstStyle/>
          <a:p>
            <a:r>
              <a:rPr lang="en-US" dirty="0">
                <a:solidFill>
                  <a:schemeClr val="accent1">
                    <a:lumMod val="25000"/>
                  </a:schemeClr>
                </a:solidFill>
              </a:rPr>
              <a:t>Layout of Chassis </a:t>
            </a:r>
          </a:p>
        </p:txBody>
      </p:sp>
      <p:sp>
        <p:nvSpPr>
          <p:cNvPr id="82" name="TextBox 81"/>
          <p:cNvSpPr txBox="1"/>
          <p:nvPr/>
        </p:nvSpPr>
        <p:spPr>
          <a:xfrm>
            <a:off x="524891" y="6231317"/>
            <a:ext cx="2176686" cy="369332"/>
          </a:xfrm>
          <a:prstGeom prst="rect">
            <a:avLst/>
          </a:prstGeom>
          <a:noFill/>
        </p:spPr>
        <p:txBody>
          <a:bodyPr wrap="none" rtlCol="0">
            <a:spAutoFit/>
          </a:bodyPr>
          <a:lstStyle/>
          <a:p>
            <a:r>
              <a:rPr lang="en-US" dirty="0">
                <a:solidFill>
                  <a:schemeClr val="accent1">
                    <a:lumMod val="25000"/>
                  </a:schemeClr>
                </a:solidFill>
              </a:rPr>
              <a:t>Dual Water Jackets</a:t>
            </a:r>
          </a:p>
        </p:txBody>
      </p:sp>
      <p:sp>
        <p:nvSpPr>
          <p:cNvPr id="83" name="TextBox 82"/>
          <p:cNvSpPr txBox="1"/>
          <p:nvPr/>
        </p:nvSpPr>
        <p:spPr>
          <a:xfrm>
            <a:off x="5178175" y="3501011"/>
            <a:ext cx="3172663" cy="369332"/>
          </a:xfrm>
          <a:prstGeom prst="rect">
            <a:avLst/>
          </a:prstGeom>
          <a:noFill/>
        </p:spPr>
        <p:txBody>
          <a:bodyPr wrap="none" rtlCol="0">
            <a:spAutoFit/>
          </a:bodyPr>
          <a:lstStyle/>
          <a:p>
            <a:r>
              <a:rPr lang="en-US" dirty="0">
                <a:solidFill>
                  <a:schemeClr val="accent1">
                    <a:lumMod val="25000"/>
                  </a:schemeClr>
                </a:solidFill>
              </a:rPr>
              <a:t>Refrigerant and Cooling Flow</a:t>
            </a:r>
          </a:p>
        </p:txBody>
      </p:sp>
      <p:sp>
        <p:nvSpPr>
          <p:cNvPr id="84" name="TextBox 83"/>
          <p:cNvSpPr txBox="1"/>
          <p:nvPr/>
        </p:nvSpPr>
        <p:spPr>
          <a:xfrm>
            <a:off x="4813638" y="6171354"/>
            <a:ext cx="3903633" cy="369332"/>
          </a:xfrm>
          <a:prstGeom prst="rect">
            <a:avLst/>
          </a:prstGeom>
          <a:noFill/>
        </p:spPr>
        <p:txBody>
          <a:bodyPr wrap="none" rtlCol="0">
            <a:spAutoFit/>
          </a:bodyPr>
          <a:lstStyle/>
          <a:p>
            <a:r>
              <a:rPr lang="en-US" dirty="0">
                <a:solidFill>
                  <a:schemeClr val="accent1">
                    <a:lumMod val="25000"/>
                  </a:schemeClr>
                </a:solidFill>
              </a:rPr>
              <a:t>Power and Instrumentation Interface</a:t>
            </a:r>
          </a:p>
        </p:txBody>
      </p:sp>
    </p:spTree>
    <p:extLst>
      <p:ext uri="{BB962C8B-B14F-4D97-AF65-F5344CB8AC3E}">
        <p14:creationId xmlns:p14="http://schemas.microsoft.com/office/powerpoint/2010/main" val="841265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42875"/>
            <a:ext cx="5653087" cy="557213"/>
          </a:xfrm>
        </p:spPr>
        <p:txBody>
          <a:bodyPr/>
          <a:lstStyle/>
          <a:p>
            <a:r>
              <a:rPr lang="en-US" dirty="0"/>
              <a:t>Status of Cryo-Compressor Chassis Design and Procurement  </a:t>
            </a:r>
          </a:p>
        </p:txBody>
      </p:sp>
      <p:sp>
        <p:nvSpPr>
          <p:cNvPr id="7" name="Content Placeholder 2"/>
          <p:cNvSpPr txBox="1">
            <a:spLocks/>
          </p:cNvSpPr>
          <p:nvPr/>
        </p:nvSpPr>
        <p:spPr bwMode="auto">
          <a:xfrm>
            <a:off x="0" y="855865"/>
            <a:ext cx="9220200" cy="624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90000"/>
              </a:lnSpc>
              <a:buFont typeface="Lucida Grande"/>
              <a:buChar char="-"/>
            </a:pPr>
            <a:r>
              <a:rPr lang="en-US" sz="2900" b="1" dirty="0"/>
              <a:t>The </a:t>
            </a:r>
            <a:r>
              <a:rPr lang="en-US" sz="2900" b="1" dirty="0" err="1"/>
              <a:t>Cryo</a:t>
            </a:r>
            <a:r>
              <a:rPr lang="en-US" sz="2900" b="1" dirty="0"/>
              <a:t> - Compressor chassis contracts were, and are being fabricated &amp; tested by vendor [MMR].  They have built all units for SLAC Development program.</a:t>
            </a:r>
          </a:p>
          <a:p>
            <a:pPr marL="0" lvl="1" indent="0">
              <a:lnSpc>
                <a:spcPct val="80000"/>
              </a:lnSpc>
              <a:buNone/>
            </a:pPr>
            <a:endParaRPr lang="en-US" sz="1400" b="1" dirty="0"/>
          </a:p>
          <a:p>
            <a:pPr lvl="1">
              <a:lnSpc>
                <a:spcPct val="120000"/>
              </a:lnSpc>
              <a:spcBef>
                <a:spcPts val="200"/>
              </a:spcBef>
            </a:pPr>
            <a:r>
              <a:rPr lang="en-US" sz="2900" b="1" dirty="0">
                <a:sym typeface="Wingdings"/>
              </a:rPr>
              <a:t>The contracts include </a:t>
            </a:r>
          </a:p>
          <a:p>
            <a:pPr lvl="2">
              <a:lnSpc>
                <a:spcPct val="90000"/>
              </a:lnSpc>
            </a:pPr>
            <a:r>
              <a:rPr lang="en-US" sz="2600" dirty="0">
                <a:solidFill>
                  <a:schemeClr val="tx1"/>
                </a:solidFill>
                <a:sym typeface="Wingdings"/>
              </a:rPr>
              <a:t>Production of all 14 dual-circuit cooling jackets required for TMA and I&amp;T, once design validated</a:t>
            </a:r>
            <a:endParaRPr lang="en-US" dirty="0">
              <a:sym typeface="Wingdings"/>
            </a:endParaRPr>
          </a:p>
          <a:p>
            <a:pPr lvl="2"/>
            <a:r>
              <a:rPr lang="en-US" sz="2600" dirty="0">
                <a:solidFill>
                  <a:schemeClr val="tx1"/>
                </a:solidFill>
                <a:sym typeface="Wingdings"/>
              </a:rPr>
              <a:t>Production of six I&amp;T units with R134a 26cc Danfoss compressor we have been using </a:t>
            </a:r>
          </a:p>
          <a:p>
            <a:pPr lvl="2">
              <a:lnSpc>
                <a:spcPct val="90000"/>
              </a:lnSpc>
            </a:pPr>
            <a:r>
              <a:rPr lang="en-US" sz="2600" dirty="0">
                <a:solidFill>
                  <a:schemeClr val="tx1"/>
                </a:solidFill>
                <a:sym typeface="Wingdings"/>
              </a:rPr>
              <a:t>Production and test of prototype 26cc Danfoss R404a compressor chassis   </a:t>
            </a:r>
          </a:p>
          <a:p>
            <a:pPr lvl="3">
              <a:lnSpc>
                <a:spcPct val="90000"/>
              </a:lnSpc>
            </a:pPr>
            <a:r>
              <a:rPr lang="en-US" sz="2600" dirty="0">
                <a:solidFill>
                  <a:schemeClr val="tx1"/>
                </a:solidFill>
                <a:sym typeface="Wingdings"/>
              </a:rPr>
              <a:t>This compressor has same footprint but should have longer lifetime.</a:t>
            </a:r>
          </a:p>
          <a:p>
            <a:pPr lvl="3"/>
            <a:r>
              <a:rPr lang="en-US" sz="2600" dirty="0">
                <a:solidFill>
                  <a:schemeClr val="tx1"/>
                </a:solidFill>
                <a:sym typeface="Wingdings"/>
              </a:rPr>
              <a:t>If successful, one more compressor chassis will be built with this compressor for verification in I&amp;T </a:t>
            </a:r>
          </a:p>
          <a:p>
            <a:pPr lvl="2"/>
            <a:r>
              <a:rPr lang="en-US" sz="2600" dirty="0">
                <a:solidFill>
                  <a:schemeClr val="tx1"/>
                </a:solidFill>
                <a:sym typeface="Wingdings"/>
              </a:rPr>
              <a:t>Production of six TMA units with either R134a or R404a pending aforementioned tests in I&amp;T </a:t>
            </a:r>
          </a:p>
          <a:p>
            <a:pPr lvl="2"/>
            <a:r>
              <a:rPr lang="en-US" sz="2600" dirty="0">
                <a:solidFill>
                  <a:schemeClr val="tx1"/>
                </a:solidFill>
                <a:sym typeface="Wingdings"/>
              </a:rPr>
              <a:t>Production of Mixed Refrigerant Mix2919C for I&amp;T </a:t>
            </a:r>
          </a:p>
          <a:p>
            <a:pPr lvl="2">
              <a:lnSpc>
                <a:spcPct val="90000"/>
              </a:lnSpc>
            </a:pPr>
            <a:r>
              <a:rPr lang="en-US" sz="2600" dirty="0">
                <a:solidFill>
                  <a:schemeClr val="tx1"/>
                </a:solidFill>
                <a:sym typeface="Wingdings"/>
              </a:rPr>
              <a:t>All the compressors – the longest lead time items - are already at SLAC</a:t>
            </a:r>
          </a:p>
          <a:p>
            <a:pPr lvl="1">
              <a:lnSpc>
                <a:spcPct val="120000"/>
              </a:lnSpc>
              <a:spcBef>
                <a:spcPts val="200"/>
              </a:spcBef>
            </a:pPr>
            <a:r>
              <a:rPr lang="en-US" sz="2900" b="1" dirty="0">
                <a:sym typeface="Wingdings"/>
              </a:rPr>
              <a:t>Current Status</a:t>
            </a:r>
          </a:p>
          <a:p>
            <a:pPr lvl="2">
              <a:lnSpc>
                <a:spcPct val="90000"/>
              </a:lnSpc>
            </a:pPr>
            <a:r>
              <a:rPr lang="en-US" sz="2600" dirty="0">
                <a:solidFill>
                  <a:schemeClr val="tx1"/>
                </a:solidFill>
                <a:sym typeface="Wingdings"/>
              </a:rPr>
              <a:t>All dual cooling jackets for compressors have been fabricated and flow tested</a:t>
            </a:r>
          </a:p>
          <a:p>
            <a:pPr lvl="2">
              <a:lnSpc>
                <a:spcPct val="90000"/>
              </a:lnSpc>
            </a:pPr>
            <a:r>
              <a:rPr lang="en-US" sz="2600" dirty="0">
                <a:solidFill>
                  <a:schemeClr val="tx1"/>
                </a:solidFill>
                <a:sym typeface="Wingdings"/>
              </a:rPr>
              <a:t>Jackets &amp; Oil Reservoirs have been attached to the six I&amp;T R134a compressors</a:t>
            </a:r>
          </a:p>
          <a:p>
            <a:pPr lvl="2">
              <a:lnSpc>
                <a:spcPct val="90000"/>
              </a:lnSpc>
            </a:pPr>
            <a:r>
              <a:rPr lang="en-US" sz="2600" dirty="0">
                <a:solidFill>
                  <a:schemeClr val="tx1"/>
                </a:solidFill>
                <a:sym typeface="Wingdings"/>
              </a:rPr>
              <a:t>MMR began procurement of parts and fabrication of 12 chassis </a:t>
            </a:r>
          </a:p>
          <a:p>
            <a:pPr lvl="2">
              <a:lnSpc>
                <a:spcPct val="90000"/>
              </a:lnSpc>
            </a:pPr>
            <a:r>
              <a:rPr lang="en-US" sz="2600" dirty="0">
                <a:solidFill>
                  <a:schemeClr val="tx1"/>
                </a:solidFill>
                <a:sym typeface="Wingdings"/>
              </a:rPr>
              <a:t>First article chassis was approved in May 2018</a:t>
            </a:r>
          </a:p>
          <a:p>
            <a:pPr lvl="2">
              <a:lnSpc>
                <a:spcPct val="90000"/>
              </a:lnSpc>
            </a:pPr>
            <a:r>
              <a:rPr lang="en-US" sz="2600" dirty="0">
                <a:solidFill>
                  <a:schemeClr val="tx1"/>
                </a:solidFill>
                <a:sym typeface="Wingdings"/>
              </a:rPr>
              <a:t>Fabrication of balance is proceeding, with the I&amp;T compressors installed in 6 chassis and TMA compressors installation pending decision.</a:t>
            </a:r>
          </a:p>
          <a:p>
            <a:pPr lvl="2">
              <a:lnSpc>
                <a:spcPct val="90000"/>
              </a:lnSpc>
            </a:pPr>
            <a:r>
              <a:rPr lang="en-US" sz="2600" dirty="0">
                <a:solidFill>
                  <a:schemeClr val="tx1"/>
                </a:solidFill>
                <a:sym typeface="Wingdings"/>
              </a:rPr>
              <a:t>Six tanks of Refrigerant Mix 2919C delivered to SLAC </a:t>
            </a:r>
          </a:p>
        </p:txBody>
      </p:sp>
    </p:spTree>
    <p:extLst>
      <p:ext uri="{BB962C8B-B14F-4D97-AF65-F5344CB8AC3E}">
        <p14:creationId xmlns:p14="http://schemas.microsoft.com/office/powerpoint/2010/main" val="41612103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42875"/>
            <a:ext cx="6324600" cy="557213"/>
          </a:xfrm>
        </p:spPr>
        <p:txBody>
          <a:bodyPr/>
          <a:lstStyle/>
          <a:p>
            <a:pPr algn="l"/>
            <a:r>
              <a:rPr lang="en-US" dirty="0" err="1"/>
              <a:t>Cryo</a:t>
            </a:r>
            <a:r>
              <a:rPr lang="en-US" dirty="0"/>
              <a:t> Compressor Chassis Assembly Line at MMR </a:t>
            </a:r>
          </a:p>
        </p:txBody>
      </p:sp>
      <p:sp>
        <p:nvSpPr>
          <p:cNvPr id="7" name="Content Placeholder 2"/>
          <p:cNvSpPr txBox="1">
            <a:spLocks/>
          </p:cNvSpPr>
          <p:nvPr/>
        </p:nvSpPr>
        <p:spPr bwMode="auto">
          <a:xfrm>
            <a:off x="228600" y="1066800"/>
            <a:ext cx="8763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buFont typeface="Lucida Grande"/>
              <a:buChar char="-"/>
            </a:pPr>
            <a:endParaRPr lang="en-US" sz="1800" dirty="0">
              <a:sym typeface="Wingdings"/>
            </a:endParaRPr>
          </a:p>
        </p:txBody>
      </p:sp>
      <p:pic>
        <p:nvPicPr>
          <p:cNvPr id="4" name="Content Placeholder 6">
            <a:extLst>
              <a:ext uri="{FF2B5EF4-FFF2-40B4-BE49-F238E27FC236}">
                <a16:creationId xmlns:a16="http://schemas.microsoft.com/office/drawing/2014/main" id="{34246F50-E267-6746-BBDE-608211D503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87128" y="940342"/>
            <a:ext cx="2590801" cy="1726777"/>
          </a:xfrm>
          <a:prstGeom prst="rect">
            <a:avLst/>
          </a:prstGeom>
          <a:noFill/>
          <a:ln w="38100">
            <a:solidFill>
              <a:schemeClr val="tx1"/>
            </a:solidFill>
            <a:miter lim="800000"/>
            <a:headEnd/>
            <a:tailEnd/>
          </a:ln>
        </p:spPr>
      </p:pic>
      <p:pic>
        <p:nvPicPr>
          <p:cNvPr id="5" name="Content Placeholder 9">
            <a:extLst>
              <a:ext uri="{FF2B5EF4-FFF2-40B4-BE49-F238E27FC236}">
                <a16:creationId xmlns:a16="http://schemas.microsoft.com/office/drawing/2014/main" id="{7F15F5B3-A903-FF45-ACB9-49A2061973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7980" y="1011330"/>
            <a:ext cx="2506681" cy="1671120"/>
          </a:xfrm>
          <a:prstGeom prst="rect">
            <a:avLst/>
          </a:prstGeom>
          <a:noFill/>
          <a:ln w="38100">
            <a:solidFill>
              <a:schemeClr val="tx1"/>
            </a:solidFill>
            <a:miter lim="800000"/>
            <a:headEnd/>
            <a:tailEnd/>
          </a:ln>
        </p:spPr>
      </p:pic>
      <p:pic>
        <p:nvPicPr>
          <p:cNvPr id="6" name="Picture 5">
            <a:extLst>
              <a:ext uri="{FF2B5EF4-FFF2-40B4-BE49-F238E27FC236}">
                <a16:creationId xmlns:a16="http://schemas.microsoft.com/office/drawing/2014/main" id="{FD828E90-E627-5C48-9D5F-52306D3DF7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129" y="2781267"/>
            <a:ext cx="2590801" cy="1727201"/>
          </a:xfrm>
          <a:prstGeom prst="rect">
            <a:avLst/>
          </a:prstGeom>
          <a:noFill/>
          <a:ln w="38100">
            <a:solidFill>
              <a:schemeClr val="tx1"/>
            </a:solidFill>
            <a:miter lim="800000"/>
            <a:headEnd/>
            <a:tailEnd/>
          </a:ln>
        </p:spPr>
      </p:pic>
      <p:pic>
        <p:nvPicPr>
          <p:cNvPr id="8" name="Picture 7">
            <a:extLst>
              <a:ext uri="{FF2B5EF4-FFF2-40B4-BE49-F238E27FC236}">
                <a16:creationId xmlns:a16="http://schemas.microsoft.com/office/drawing/2014/main" id="{F736BF82-3FB5-7840-85C2-EFDA1334B3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129" y="4622616"/>
            <a:ext cx="2590801" cy="1727200"/>
          </a:xfrm>
          <a:prstGeom prst="rect">
            <a:avLst/>
          </a:prstGeom>
          <a:noFill/>
          <a:ln w="38100">
            <a:solidFill>
              <a:schemeClr val="tx1"/>
            </a:solidFill>
            <a:miter lim="800000"/>
            <a:headEnd/>
            <a:tailEnd/>
          </a:ln>
        </p:spPr>
      </p:pic>
      <p:pic>
        <p:nvPicPr>
          <p:cNvPr id="9" name="Picture 8">
            <a:extLst>
              <a:ext uri="{FF2B5EF4-FFF2-40B4-BE49-F238E27FC236}">
                <a16:creationId xmlns:a16="http://schemas.microsoft.com/office/drawing/2014/main" id="{500A2C02-FC6F-2742-89D7-1E1CD7C8B8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2404" y="4647690"/>
            <a:ext cx="2553189" cy="1702126"/>
          </a:xfrm>
          <a:prstGeom prst="rect">
            <a:avLst/>
          </a:prstGeom>
          <a:noFill/>
          <a:ln w="38100">
            <a:solidFill>
              <a:schemeClr val="tx1"/>
            </a:solidFill>
            <a:miter lim="800000"/>
            <a:headEnd/>
            <a:tailEnd/>
          </a:ln>
        </p:spPr>
      </p:pic>
      <p:pic>
        <p:nvPicPr>
          <p:cNvPr id="10" name="Picture 9">
            <a:extLst>
              <a:ext uri="{FF2B5EF4-FFF2-40B4-BE49-F238E27FC236}">
                <a16:creationId xmlns:a16="http://schemas.microsoft.com/office/drawing/2014/main" id="{ADD43B1C-BE38-9E42-B54B-25CFB2A3BC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2404" y="2799788"/>
            <a:ext cx="2506681" cy="1671120"/>
          </a:xfrm>
          <a:prstGeom prst="rect">
            <a:avLst/>
          </a:prstGeom>
          <a:noFill/>
          <a:ln w="38100">
            <a:solidFill>
              <a:schemeClr val="tx1"/>
            </a:solidFill>
            <a:miter lim="800000"/>
            <a:headEnd/>
            <a:tailEnd/>
          </a:ln>
        </p:spPr>
      </p:pic>
      <p:pic>
        <p:nvPicPr>
          <p:cNvPr id="11" name="Picture 10">
            <a:extLst>
              <a:ext uri="{FF2B5EF4-FFF2-40B4-BE49-F238E27FC236}">
                <a16:creationId xmlns:a16="http://schemas.microsoft.com/office/drawing/2014/main" id="{9FBCFC19-BE1C-514C-8ECD-E5F2C12F78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4497" y="1011330"/>
            <a:ext cx="2506652" cy="1671101"/>
          </a:xfrm>
          <a:prstGeom prst="rect">
            <a:avLst/>
          </a:prstGeom>
          <a:noFill/>
          <a:ln w="38100">
            <a:solidFill>
              <a:schemeClr val="tx1"/>
            </a:solidFill>
            <a:miter lim="800000"/>
            <a:headEnd/>
            <a:tailEnd/>
          </a:ln>
        </p:spPr>
      </p:pic>
      <p:pic>
        <p:nvPicPr>
          <p:cNvPr id="12" name="Picture 11">
            <a:extLst>
              <a:ext uri="{FF2B5EF4-FFF2-40B4-BE49-F238E27FC236}">
                <a16:creationId xmlns:a16="http://schemas.microsoft.com/office/drawing/2014/main" id="{E140E83C-C361-C145-9CB7-F9E7FE341D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21893" y="2799788"/>
            <a:ext cx="2569308" cy="1712872"/>
          </a:xfrm>
          <a:prstGeom prst="rect">
            <a:avLst/>
          </a:prstGeom>
          <a:noFill/>
          <a:ln w="38100">
            <a:solidFill>
              <a:schemeClr val="tx1"/>
            </a:solidFill>
            <a:miter lim="800000"/>
            <a:headEnd/>
            <a:tailEnd/>
          </a:ln>
        </p:spPr>
      </p:pic>
      <p:pic>
        <p:nvPicPr>
          <p:cNvPr id="13" name="Picture 12">
            <a:extLst>
              <a:ext uri="{FF2B5EF4-FFF2-40B4-BE49-F238E27FC236}">
                <a16:creationId xmlns:a16="http://schemas.microsoft.com/office/drawing/2014/main" id="{78837C18-C298-A94C-9755-B8586C23DA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21229" y="4635153"/>
            <a:ext cx="2553187" cy="1702125"/>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9014829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42875"/>
            <a:ext cx="5653087" cy="557213"/>
          </a:xfrm>
        </p:spPr>
        <p:txBody>
          <a:bodyPr/>
          <a:lstStyle/>
          <a:p>
            <a:r>
              <a:rPr lang="en-US" dirty="0"/>
              <a:t>First Article </a:t>
            </a:r>
            <a:r>
              <a:rPr lang="en-US" dirty="0" err="1"/>
              <a:t>Cryo</a:t>
            </a:r>
            <a:r>
              <a:rPr lang="en-US" dirty="0"/>
              <a:t> Compressor Chassis Approved in May 2018</a:t>
            </a:r>
          </a:p>
        </p:txBody>
      </p:sp>
      <p:pic>
        <p:nvPicPr>
          <p:cNvPr id="8" name="Content Placeholder 7">
            <a:extLst>
              <a:ext uri="{FF2B5EF4-FFF2-40B4-BE49-F238E27FC236}">
                <a16:creationId xmlns:a16="http://schemas.microsoft.com/office/drawing/2014/main" id="{E1935867-480C-3449-B580-D3D57E3D541D}"/>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2315752" y="1919854"/>
            <a:ext cx="4025496" cy="2683663"/>
          </a:xfrm>
          <a:prstGeom prst="rect">
            <a:avLst/>
          </a:prstGeom>
          <a:noFill/>
          <a:ln w="38100">
            <a:solidFill>
              <a:schemeClr val="tx1"/>
            </a:solidFill>
            <a:miter lim="800000"/>
            <a:headEnd/>
            <a:tailEnd/>
          </a:ln>
        </p:spPr>
      </p:pic>
      <p:pic>
        <p:nvPicPr>
          <p:cNvPr id="9" name="Content Placeholder 6">
            <a:extLst>
              <a:ext uri="{FF2B5EF4-FFF2-40B4-BE49-F238E27FC236}">
                <a16:creationId xmlns:a16="http://schemas.microsoft.com/office/drawing/2014/main" id="{AFA0696F-F1D7-874A-930A-878905AC5507}"/>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174114" y="1219200"/>
            <a:ext cx="2690281" cy="4036647"/>
          </a:xfrm>
          <a:prstGeom prst="rect">
            <a:avLst/>
          </a:prstGeom>
          <a:noFill/>
          <a:ln w="38100">
            <a:solidFill>
              <a:schemeClr val="tx1"/>
            </a:solidFill>
            <a:miter lim="800000"/>
            <a:headEnd/>
            <a:tailEnd/>
          </a:ln>
        </p:spPr>
      </p:pic>
      <p:pic>
        <p:nvPicPr>
          <p:cNvPr id="10" name="Picture 9">
            <a:extLst>
              <a:ext uri="{FF2B5EF4-FFF2-40B4-BE49-F238E27FC236}">
                <a16:creationId xmlns:a16="http://schemas.microsoft.com/office/drawing/2014/main" id="{050C8C9F-D7F0-7F41-BF22-9E6CD3CC803C}"/>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5121689" y="1919853"/>
            <a:ext cx="4025497" cy="2683665"/>
          </a:xfrm>
          <a:prstGeom prst="rect">
            <a:avLst/>
          </a:prstGeom>
          <a:noFill/>
          <a:ln w="38100">
            <a:solidFill>
              <a:schemeClr val="tx1"/>
            </a:solidFill>
            <a:miter lim="800000"/>
            <a:headEnd/>
            <a:tailEnd/>
          </a:ln>
        </p:spPr>
      </p:pic>
      <p:sp>
        <p:nvSpPr>
          <p:cNvPr id="12" name="TextBox 11">
            <a:extLst>
              <a:ext uri="{FF2B5EF4-FFF2-40B4-BE49-F238E27FC236}">
                <a16:creationId xmlns:a16="http://schemas.microsoft.com/office/drawing/2014/main" id="{BD93D853-EE4E-4149-9983-7CD12161905D}"/>
              </a:ext>
            </a:extLst>
          </p:cNvPr>
          <p:cNvSpPr txBox="1"/>
          <p:nvPr/>
        </p:nvSpPr>
        <p:spPr>
          <a:xfrm>
            <a:off x="854969" y="5413061"/>
            <a:ext cx="2090637" cy="923330"/>
          </a:xfrm>
          <a:prstGeom prst="rect">
            <a:avLst/>
          </a:prstGeom>
          <a:noFill/>
        </p:spPr>
        <p:txBody>
          <a:bodyPr wrap="none" rtlCol="0">
            <a:spAutoFit/>
          </a:bodyPr>
          <a:lstStyle/>
          <a:p>
            <a:r>
              <a:rPr lang="en-US" dirty="0"/>
              <a:t>    Block Valves</a:t>
            </a:r>
          </a:p>
          <a:p>
            <a:endParaRPr lang="en-US" dirty="0"/>
          </a:p>
          <a:p>
            <a:r>
              <a:rPr lang="en-US" dirty="0"/>
              <a:t>Electronics Interface</a:t>
            </a:r>
          </a:p>
        </p:txBody>
      </p:sp>
      <p:sp>
        <p:nvSpPr>
          <p:cNvPr id="13" name="TextBox 12">
            <a:extLst>
              <a:ext uri="{FF2B5EF4-FFF2-40B4-BE49-F238E27FC236}">
                <a16:creationId xmlns:a16="http://schemas.microsoft.com/office/drawing/2014/main" id="{DE70E195-A18D-5F45-9720-5B6703FC2F97}"/>
              </a:ext>
            </a:extLst>
          </p:cNvPr>
          <p:cNvSpPr txBox="1"/>
          <p:nvPr/>
        </p:nvSpPr>
        <p:spPr>
          <a:xfrm>
            <a:off x="5818453" y="5414362"/>
            <a:ext cx="1487644" cy="923330"/>
          </a:xfrm>
          <a:prstGeom prst="rect">
            <a:avLst/>
          </a:prstGeom>
          <a:noFill/>
        </p:spPr>
        <p:txBody>
          <a:bodyPr wrap="square" rtlCol="0">
            <a:spAutoFit/>
          </a:bodyPr>
          <a:lstStyle/>
          <a:p>
            <a:r>
              <a:rPr lang="en-US" dirty="0"/>
              <a:t>Oil Reservoir   With </a:t>
            </a:r>
          </a:p>
          <a:p>
            <a:r>
              <a:rPr lang="en-US" dirty="0"/>
              <a:t>Level Gauge </a:t>
            </a:r>
          </a:p>
        </p:txBody>
      </p:sp>
      <p:sp>
        <p:nvSpPr>
          <p:cNvPr id="14" name="TextBox 13">
            <a:extLst>
              <a:ext uri="{FF2B5EF4-FFF2-40B4-BE49-F238E27FC236}">
                <a16:creationId xmlns:a16="http://schemas.microsoft.com/office/drawing/2014/main" id="{B337E347-6282-5C40-93E3-71E8E66E3994}"/>
              </a:ext>
            </a:extLst>
          </p:cNvPr>
          <p:cNvSpPr txBox="1"/>
          <p:nvPr/>
        </p:nvSpPr>
        <p:spPr>
          <a:xfrm>
            <a:off x="3582558" y="5463540"/>
            <a:ext cx="1949765" cy="646331"/>
          </a:xfrm>
          <a:prstGeom prst="rect">
            <a:avLst/>
          </a:prstGeom>
          <a:noFill/>
        </p:spPr>
        <p:txBody>
          <a:bodyPr wrap="none" rtlCol="0">
            <a:spAutoFit/>
          </a:bodyPr>
          <a:lstStyle/>
          <a:p>
            <a:r>
              <a:rPr lang="en-US" dirty="0"/>
              <a:t>R134a Compressor</a:t>
            </a:r>
          </a:p>
          <a:p>
            <a:r>
              <a:rPr lang="en-US" dirty="0"/>
              <a:t>With Water Jacket</a:t>
            </a:r>
          </a:p>
        </p:txBody>
      </p:sp>
      <p:cxnSp>
        <p:nvCxnSpPr>
          <p:cNvPr id="16" name="Straight Arrow Connector 15">
            <a:extLst>
              <a:ext uri="{FF2B5EF4-FFF2-40B4-BE49-F238E27FC236}">
                <a16:creationId xmlns:a16="http://schemas.microsoft.com/office/drawing/2014/main" id="{EFA93938-C6C8-264D-9243-FE0691EB661E}"/>
              </a:ext>
            </a:extLst>
          </p:cNvPr>
          <p:cNvCxnSpPr>
            <a:cxnSpLocks/>
          </p:cNvCxnSpPr>
          <p:nvPr/>
        </p:nvCxnSpPr>
        <p:spPr>
          <a:xfrm flipH="1" flipV="1">
            <a:off x="990600" y="2057400"/>
            <a:ext cx="636952" cy="335566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2AAA25D-04E6-FE40-8B11-9E1ADBDC90C7}"/>
              </a:ext>
            </a:extLst>
          </p:cNvPr>
          <p:cNvCxnSpPr>
            <a:cxnSpLocks/>
          </p:cNvCxnSpPr>
          <p:nvPr/>
        </p:nvCxnSpPr>
        <p:spPr>
          <a:xfrm flipH="1" flipV="1">
            <a:off x="353757" y="2770712"/>
            <a:ext cx="636843" cy="317288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A51605C-0344-894C-A26B-133B683FE795}"/>
              </a:ext>
            </a:extLst>
          </p:cNvPr>
          <p:cNvCxnSpPr>
            <a:cxnSpLocks/>
          </p:cNvCxnSpPr>
          <p:nvPr/>
        </p:nvCxnSpPr>
        <p:spPr>
          <a:xfrm flipV="1">
            <a:off x="1627443" y="3048000"/>
            <a:ext cx="2125242" cy="2396953"/>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BEDBC69-8510-324A-96F1-A08EEF0C0DCD}"/>
              </a:ext>
            </a:extLst>
          </p:cNvPr>
          <p:cNvCxnSpPr>
            <a:cxnSpLocks/>
          </p:cNvCxnSpPr>
          <p:nvPr/>
        </p:nvCxnSpPr>
        <p:spPr>
          <a:xfrm flipV="1">
            <a:off x="4635281" y="4495800"/>
            <a:ext cx="317719" cy="95844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FB4586E-757D-274A-9784-D31099B42B01}"/>
              </a:ext>
            </a:extLst>
          </p:cNvPr>
          <p:cNvCxnSpPr>
            <a:cxnSpLocks/>
          </p:cNvCxnSpPr>
          <p:nvPr/>
        </p:nvCxnSpPr>
        <p:spPr>
          <a:xfrm flipV="1">
            <a:off x="6552928" y="4016577"/>
            <a:ext cx="74066" cy="139648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A26F10D-7719-5446-ADF1-CF9D0C4ADF3D}"/>
              </a:ext>
            </a:extLst>
          </p:cNvPr>
          <p:cNvSpPr txBox="1"/>
          <p:nvPr/>
        </p:nvSpPr>
        <p:spPr>
          <a:xfrm>
            <a:off x="7361897" y="5434366"/>
            <a:ext cx="1511952" cy="646331"/>
          </a:xfrm>
          <a:prstGeom prst="rect">
            <a:avLst/>
          </a:prstGeom>
          <a:noFill/>
        </p:spPr>
        <p:txBody>
          <a:bodyPr wrap="none" rtlCol="0">
            <a:spAutoFit/>
          </a:bodyPr>
          <a:lstStyle/>
          <a:p>
            <a:r>
              <a:rPr lang="en-US" dirty="0"/>
              <a:t>Oil and Phase </a:t>
            </a:r>
          </a:p>
          <a:p>
            <a:r>
              <a:rPr lang="en-US" dirty="0"/>
              <a:t>Separators</a:t>
            </a:r>
          </a:p>
        </p:txBody>
      </p:sp>
      <p:cxnSp>
        <p:nvCxnSpPr>
          <p:cNvPr id="31" name="Straight Arrow Connector 30">
            <a:extLst>
              <a:ext uri="{FF2B5EF4-FFF2-40B4-BE49-F238E27FC236}">
                <a16:creationId xmlns:a16="http://schemas.microsoft.com/office/drawing/2014/main" id="{E73C50ED-1B88-C445-8BA7-AB1B0D502064}"/>
              </a:ext>
            </a:extLst>
          </p:cNvPr>
          <p:cNvCxnSpPr>
            <a:cxnSpLocks/>
          </p:cNvCxnSpPr>
          <p:nvPr/>
        </p:nvCxnSpPr>
        <p:spPr>
          <a:xfrm flipV="1">
            <a:off x="6552928" y="4357157"/>
            <a:ext cx="476520" cy="105590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89AB335-8538-CE40-B6C1-B6AD0FC8E153}"/>
              </a:ext>
            </a:extLst>
          </p:cNvPr>
          <p:cNvCxnSpPr>
            <a:cxnSpLocks/>
          </p:cNvCxnSpPr>
          <p:nvPr/>
        </p:nvCxnSpPr>
        <p:spPr>
          <a:xfrm flipV="1">
            <a:off x="7789771" y="3429000"/>
            <a:ext cx="202825" cy="2034540"/>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83086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42875"/>
            <a:ext cx="5653087" cy="557213"/>
          </a:xfrm>
        </p:spPr>
        <p:txBody>
          <a:bodyPr/>
          <a:lstStyle/>
          <a:p>
            <a:r>
              <a:rPr lang="en-US" dirty="0"/>
              <a:t>Compressor Control Box</a:t>
            </a:r>
          </a:p>
        </p:txBody>
      </p:sp>
      <p:sp>
        <p:nvSpPr>
          <p:cNvPr id="6" name="Content Placeholder 2">
            <a:extLst>
              <a:ext uri="{FF2B5EF4-FFF2-40B4-BE49-F238E27FC236}">
                <a16:creationId xmlns:a16="http://schemas.microsoft.com/office/drawing/2014/main" id="{2747DADC-52BC-714F-B88B-8C2332842B40}"/>
              </a:ext>
            </a:extLst>
          </p:cNvPr>
          <p:cNvSpPr txBox="1">
            <a:spLocks/>
          </p:cNvSpPr>
          <p:nvPr/>
        </p:nvSpPr>
        <p:spPr bwMode="auto">
          <a:xfrm>
            <a:off x="304800" y="838200"/>
            <a:ext cx="8229601"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The compressor control, monitoring and protection system for each compressor is handled by its Compressor Control box.</a:t>
            </a:r>
          </a:p>
          <a:p>
            <a:r>
              <a:rPr lang="en-US" b="1" dirty="0"/>
              <a:t>One box is paired with each compressor chassis (cold and </a:t>
            </a:r>
            <a:r>
              <a:rPr lang="en-US" b="1" dirty="0" err="1"/>
              <a:t>cryo</a:t>
            </a:r>
            <a:r>
              <a:rPr lang="en-US" b="1" dirty="0"/>
              <a:t>) in the Compressor Cabinet and communicates via ethernet connection to a single HCU and to CCS.</a:t>
            </a:r>
          </a:p>
          <a:p>
            <a:r>
              <a:rPr lang="en-US" b="1" dirty="0"/>
              <a:t>Prototypes for </a:t>
            </a:r>
            <a:r>
              <a:rPr lang="en-US" b="1" dirty="0" err="1"/>
              <a:t>Cryo</a:t>
            </a:r>
            <a:r>
              <a:rPr lang="en-US" b="1" dirty="0"/>
              <a:t> and Cold systems have been completed and tested and we are currently starting to fabricate the 12 production units for delivery by Aug./Sept. 2018</a:t>
            </a:r>
          </a:p>
        </p:txBody>
      </p:sp>
      <p:pic>
        <p:nvPicPr>
          <p:cNvPr id="8" name="Picture 7">
            <a:extLst>
              <a:ext uri="{FF2B5EF4-FFF2-40B4-BE49-F238E27FC236}">
                <a16:creationId xmlns:a16="http://schemas.microsoft.com/office/drawing/2014/main" id="{001F1160-0CB3-4442-9258-3BF27A9758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61999" y="3200400"/>
            <a:ext cx="5029200" cy="3263405"/>
          </a:xfrm>
          <a:prstGeom prst="rect">
            <a:avLst/>
          </a:prstGeom>
          <a:noFill/>
          <a:ln w="38100">
            <a:solidFill>
              <a:schemeClr val="tx1"/>
            </a:solidFill>
            <a:miter lim="800000"/>
            <a:headEnd/>
            <a:tailEnd/>
          </a:ln>
        </p:spPr>
      </p:pic>
      <p:sp>
        <p:nvSpPr>
          <p:cNvPr id="2" name="TextBox 1">
            <a:extLst>
              <a:ext uri="{FF2B5EF4-FFF2-40B4-BE49-F238E27FC236}">
                <a16:creationId xmlns:a16="http://schemas.microsoft.com/office/drawing/2014/main" id="{47DC150A-2074-1343-B7FC-0D99EB6F6122}"/>
              </a:ext>
            </a:extLst>
          </p:cNvPr>
          <p:cNvSpPr txBox="1"/>
          <p:nvPr/>
        </p:nvSpPr>
        <p:spPr>
          <a:xfrm>
            <a:off x="6362700" y="3097336"/>
            <a:ext cx="2362201" cy="2862322"/>
          </a:xfrm>
          <a:prstGeom prst="rect">
            <a:avLst/>
          </a:prstGeom>
          <a:noFill/>
        </p:spPr>
        <p:txBody>
          <a:bodyPr wrap="square" rtlCol="0">
            <a:spAutoFit/>
          </a:bodyPr>
          <a:lstStyle/>
          <a:p>
            <a:r>
              <a:rPr lang="en-US" b="1" dirty="0">
                <a:solidFill>
                  <a:srgbClr val="FF0000"/>
                </a:solidFill>
              </a:rPr>
              <a:t>Off the shelf components in a DIN rail architecture.</a:t>
            </a:r>
          </a:p>
          <a:p>
            <a:endParaRPr lang="en-US" b="1" dirty="0">
              <a:solidFill>
                <a:srgbClr val="FF0000"/>
              </a:solidFill>
            </a:endParaRPr>
          </a:p>
          <a:p>
            <a:r>
              <a:rPr lang="en-US" b="1" dirty="0">
                <a:solidFill>
                  <a:srgbClr val="FF0000"/>
                </a:solidFill>
              </a:rPr>
              <a:t>Reads Thermocouples, Pressure, Voltage and Current Transducers inside the Compressor chassis and the Compressor Cabinet </a:t>
            </a:r>
          </a:p>
        </p:txBody>
      </p:sp>
      <p:cxnSp>
        <p:nvCxnSpPr>
          <p:cNvPr id="5" name="Straight Arrow Connector 4">
            <a:extLst>
              <a:ext uri="{FF2B5EF4-FFF2-40B4-BE49-F238E27FC236}">
                <a16:creationId xmlns:a16="http://schemas.microsoft.com/office/drawing/2014/main" id="{0F9535CB-A771-8040-90ED-DFB1BA4C6E4C}"/>
              </a:ext>
            </a:extLst>
          </p:cNvPr>
          <p:cNvCxnSpPr>
            <a:cxnSpLocks/>
          </p:cNvCxnSpPr>
          <p:nvPr/>
        </p:nvCxnSpPr>
        <p:spPr>
          <a:xfrm flipH="1">
            <a:off x="3962401" y="3657600"/>
            <a:ext cx="2400299" cy="726132"/>
          </a:xfrm>
          <a:prstGeom prst="straightConnector1">
            <a:avLst/>
          </a:prstGeom>
          <a:ln w="38100"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32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C6671-F2BF-D944-A18B-7E4D1AAC55AF}"/>
              </a:ext>
            </a:extLst>
          </p:cNvPr>
          <p:cNvSpPr>
            <a:spLocks noGrp="1"/>
          </p:cNvSpPr>
          <p:nvPr>
            <p:ph type="body" idx="1"/>
          </p:nvPr>
        </p:nvSpPr>
        <p:spPr/>
        <p:txBody>
          <a:bodyPr/>
          <a:lstStyle/>
          <a:p>
            <a:r>
              <a:rPr lang="en-US" dirty="0"/>
              <a:t>Additional 4 compressor cabinets with 8 compressors and 8 control units constructed</a:t>
            </a:r>
          </a:p>
          <a:p>
            <a:r>
              <a:rPr lang="en-US" dirty="0"/>
              <a:t>“Identical” to I&amp;T Compressor system</a:t>
            </a:r>
          </a:p>
          <a:p>
            <a:pPr lvl="1"/>
            <a:r>
              <a:rPr lang="en-US" dirty="0"/>
              <a:t>Slightly more robust cryo compressor used</a:t>
            </a:r>
          </a:p>
          <a:p>
            <a:pPr lvl="1"/>
            <a:r>
              <a:rPr lang="en-US" dirty="0"/>
              <a:t>Filter dryer system left uninstalled from cryo circuits for shipping</a:t>
            </a:r>
          </a:p>
          <a:p>
            <a:r>
              <a:rPr lang="en-US" dirty="0"/>
              <a:t>Cold/Cryo cabinets pass basic “spin test” July 2/22</a:t>
            </a:r>
          </a:p>
          <a:p>
            <a:pPr lvl="1"/>
            <a:r>
              <a:rPr lang="en-US" dirty="0"/>
              <a:t>Wiring verified</a:t>
            </a:r>
          </a:p>
          <a:p>
            <a:pPr lvl="1"/>
            <a:r>
              <a:rPr lang="en-US" dirty="0"/>
              <a:t>Valve &amp; controller function verified</a:t>
            </a:r>
          </a:p>
          <a:p>
            <a:pPr lvl="1"/>
            <a:r>
              <a:rPr lang="en-US" dirty="0"/>
              <a:t>CCS Functions &amp; run compressors dry for ~2 minutes</a:t>
            </a:r>
          </a:p>
          <a:p>
            <a:r>
              <a:rPr lang="en-US" dirty="0"/>
              <a:t>Cold &amp; Cryo cabinet acceptance &amp; shipping review August 5</a:t>
            </a:r>
          </a:p>
          <a:p>
            <a:pPr lvl="1"/>
            <a:r>
              <a:rPr lang="en-US" dirty="0"/>
              <a:t>I&amp;T Units “Accepted” by I&amp;T subsystem</a:t>
            </a:r>
          </a:p>
          <a:p>
            <a:pPr lvl="1"/>
            <a:r>
              <a:rPr lang="en-US" dirty="0"/>
              <a:t>TMA Units “Accepted” by Commissioning Team</a:t>
            </a:r>
          </a:p>
          <a:p>
            <a:r>
              <a:rPr lang="en-US" dirty="0"/>
              <a:t>Post construction mechanical “stiffening” prior to shipping</a:t>
            </a:r>
          </a:p>
        </p:txBody>
      </p:sp>
      <p:sp>
        <p:nvSpPr>
          <p:cNvPr id="3" name="Title 2">
            <a:extLst>
              <a:ext uri="{FF2B5EF4-FFF2-40B4-BE49-F238E27FC236}">
                <a16:creationId xmlns:a16="http://schemas.microsoft.com/office/drawing/2014/main" id="{3D35DBC5-CA7B-F749-A4A1-83E1F5AE5D0E}"/>
              </a:ext>
            </a:extLst>
          </p:cNvPr>
          <p:cNvSpPr>
            <a:spLocks noGrp="1"/>
          </p:cNvSpPr>
          <p:nvPr>
            <p:ph type="title"/>
          </p:nvPr>
        </p:nvSpPr>
        <p:spPr>
          <a:xfrm>
            <a:off x="923525" y="152400"/>
            <a:ext cx="6528850" cy="557213"/>
          </a:xfrm>
        </p:spPr>
        <p:txBody>
          <a:bodyPr/>
          <a:lstStyle/>
          <a:p>
            <a:r>
              <a:rPr lang="en-US" dirty="0"/>
              <a:t>TMA “Chile” Compressor System</a:t>
            </a:r>
          </a:p>
        </p:txBody>
      </p:sp>
    </p:spTree>
    <p:extLst>
      <p:ext uri="{BB962C8B-B14F-4D97-AF65-F5344CB8AC3E}">
        <p14:creationId xmlns:p14="http://schemas.microsoft.com/office/powerpoint/2010/main" val="18106199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1676400" y="142875"/>
            <a:ext cx="5653087" cy="557213"/>
          </a:xfrm>
        </p:spPr>
        <p:txBody>
          <a:bodyPr/>
          <a:lstStyle/>
          <a:p>
            <a:r>
              <a:rPr lang="en-US" dirty="0"/>
              <a:t>Status of Cold-Compressor Chassis Design/Procurement Strategy</a:t>
            </a:r>
          </a:p>
        </p:txBody>
      </p:sp>
      <p:sp>
        <p:nvSpPr>
          <p:cNvPr id="7" name="Content Placeholder 2"/>
          <p:cNvSpPr txBox="1">
            <a:spLocks/>
          </p:cNvSpPr>
          <p:nvPr/>
        </p:nvSpPr>
        <p:spPr bwMode="auto">
          <a:xfrm>
            <a:off x="228600" y="914400"/>
            <a:ext cx="87630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buFont typeface="Lucida Grande"/>
              <a:buChar char="-"/>
            </a:pPr>
            <a:r>
              <a:rPr lang="en-US" sz="2000" b="1" dirty="0"/>
              <a:t>The Cold - Compressor chassis is a custom-design by vendor [Trenton Refrigeration] that specializes in building refrigeration products for the refrigeration industry.</a:t>
            </a:r>
            <a:endParaRPr lang="en-US" sz="1800" b="1" dirty="0">
              <a:sym typeface="Wingdings"/>
            </a:endParaRPr>
          </a:p>
          <a:p>
            <a:pPr lvl="1">
              <a:lnSpc>
                <a:spcPct val="80000"/>
              </a:lnSpc>
            </a:pPr>
            <a:r>
              <a:rPr lang="en-US" sz="2000" dirty="0">
                <a:solidFill>
                  <a:schemeClr val="tx1"/>
                </a:solidFill>
                <a:sym typeface="Wingdings"/>
              </a:rPr>
              <a:t>All components are off-the-shelf with delivery lead time ~30 days</a:t>
            </a:r>
          </a:p>
          <a:p>
            <a:pPr lvl="1">
              <a:lnSpc>
                <a:spcPct val="80000"/>
              </a:lnSpc>
            </a:pPr>
            <a:r>
              <a:rPr lang="en-US" sz="2000" dirty="0">
                <a:solidFill>
                  <a:schemeClr val="tx1"/>
                </a:solidFill>
                <a:sym typeface="Wingdings"/>
              </a:rPr>
              <a:t>Two units for I&amp;T have been delivered and inspected at SLAC</a:t>
            </a:r>
          </a:p>
          <a:p>
            <a:pPr lvl="2">
              <a:lnSpc>
                <a:spcPct val="80000"/>
              </a:lnSpc>
            </a:pPr>
            <a:r>
              <a:rPr lang="en-US" sz="1800" dirty="0">
                <a:sym typeface="Wingdings"/>
              </a:rPr>
              <a:t>A minor manufacturing error with the flow direction through the Oil Separator was found during incoming inspection and corrected.</a:t>
            </a:r>
          </a:p>
          <a:p>
            <a:pPr lvl="1">
              <a:lnSpc>
                <a:spcPct val="80000"/>
              </a:lnSpc>
            </a:pPr>
            <a:r>
              <a:rPr lang="en-US" sz="2000" dirty="0">
                <a:sym typeface="Wingdings"/>
              </a:rPr>
              <a:t>2 additional units for TMA will be ordered in August following I&amp;T tests</a:t>
            </a:r>
          </a:p>
          <a:p>
            <a:pPr marL="1371600" lvl="3" indent="0">
              <a:lnSpc>
                <a:spcPct val="80000"/>
              </a:lnSpc>
              <a:buNone/>
            </a:pPr>
            <a:endParaRPr lang="en-US" sz="1500" dirty="0">
              <a:sym typeface="Wingdings"/>
            </a:endParaRPr>
          </a:p>
          <a:p>
            <a:pPr marL="457200" lvl="1" indent="0">
              <a:lnSpc>
                <a:spcPct val="80000"/>
              </a:lnSpc>
              <a:buNone/>
            </a:pPr>
            <a:endParaRPr lang="en-US" sz="1800" dirty="0">
              <a:sym typeface="Wingdings"/>
            </a:endParaRPr>
          </a:p>
        </p:txBody>
      </p:sp>
      <p:pic>
        <p:nvPicPr>
          <p:cNvPr id="8" name="Picture 7">
            <a:extLst>
              <a:ext uri="{FF2B5EF4-FFF2-40B4-BE49-F238E27FC236}">
                <a16:creationId xmlns:a16="http://schemas.microsoft.com/office/drawing/2014/main" id="{DAD06CAE-2982-4E4B-8217-082F1BF8B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400" y="3298162"/>
            <a:ext cx="5520267" cy="3105150"/>
          </a:xfrm>
          <a:prstGeom prst="rect">
            <a:avLst/>
          </a:prstGeom>
          <a:noFill/>
          <a:ln w="38100">
            <a:solidFill>
              <a:schemeClr val="tx1"/>
            </a:solidFill>
            <a:miter lim="800000"/>
            <a:headEnd/>
            <a:tailEnd/>
          </a:ln>
        </p:spPr>
      </p:pic>
      <p:pic>
        <p:nvPicPr>
          <p:cNvPr id="10" name="Picture 9">
            <a:extLst>
              <a:ext uri="{FF2B5EF4-FFF2-40B4-BE49-F238E27FC236}">
                <a16:creationId xmlns:a16="http://schemas.microsoft.com/office/drawing/2014/main" id="{725FA449-8A07-E546-8BDC-8EF54811D3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71259" y="3258753"/>
            <a:ext cx="1853424" cy="3111105"/>
          </a:xfrm>
          <a:prstGeom prst="rect">
            <a:avLst/>
          </a:prstGeom>
          <a:noFill/>
          <a:ln w="38100">
            <a:solidFill>
              <a:schemeClr val="tx1"/>
            </a:solidFill>
            <a:miter lim="800000"/>
            <a:headEnd/>
            <a:tailEnd/>
          </a:ln>
        </p:spPr>
      </p:pic>
      <p:cxnSp>
        <p:nvCxnSpPr>
          <p:cNvPr id="12" name="Straight Arrow Connector 11">
            <a:extLst>
              <a:ext uri="{FF2B5EF4-FFF2-40B4-BE49-F238E27FC236}">
                <a16:creationId xmlns:a16="http://schemas.microsoft.com/office/drawing/2014/main" id="{0614A97E-5500-6E4C-B2D2-EA132C5261E7}"/>
              </a:ext>
            </a:extLst>
          </p:cNvPr>
          <p:cNvCxnSpPr>
            <a:cxnSpLocks/>
          </p:cNvCxnSpPr>
          <p:nvPr/>
        </p:nvCxnSpPr>
        <p:spPr>
          <a:xfrm flipH="1">
            <a:off x="8534400" y="2746523"/>
            <a:ext cx="152400" cy="40508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A7B490F-6993-A641-AB0D-76DB1E959795}"/>
              </a:ext>
            </a:extLst>
          </p:cNvPr>
          <p:cNvCxnSpPr/>
          <p:nvPr/>
        </p:nvCxnSpPr>
        <p:spPr>
          <a:xfrm>
            <a:off x="8305800" y="2590800"/>
            <a:ext cx="381000" cy="155723"/>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E50678F-3272-BB4E-9B5F-CE52961C4D01}"/>
              </a:ext>
            </a:extLst>
          </p:cNvPr>
          <p:cNvCxnSpPr>
            <a:cxnSpLocks/>
          </p:cNvCxnSpPr>
          <p:nvPr/>
        </p:nvCxnSpPr>
        <p:spPr>
          <a:xfrm>
            <a:off x="512030" y="4450728"/>
            <a:ext cx="630970" cy="12127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3EF82B5-E276-A046-A3EE-750B4E17A48C}"/>
              </a:ext>
            </a:extLst>
          </p:cNvPr>
          <p:cNvCxnSpPr>
            <a:cxnSpLocks/>
          </p:cNvCxnSpPr>
          <p:nvPr/>
        </p:nvCxnSpPr>
        <p:spPr>
          <a:xfrm flipH="1">
            <a:off x="512031" y="2286000"/>
            <a:ext cx="249969" cy="2164728"/>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0942066"/>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42875"/>
            <a:ext cx="6110287" cy="557213"/>
          </a:xfrm>
        </p:spPr>
        <p:txBody>
          <a:bodyPr/>
          <a:lstStyle/>
          <a:p>
            <a:r>
              <a:rPr lang="en-US" dirty="0"/>
              <a:t>Status of Environmentally Controlled Compressor Cabinets</a:t>
            </a:r>
          </a:p>
        </p:txBody>
      </p:sp>
      <p:sp>
        <p:nvSpPr>
          <p:cNvPr id="7" name="Content Placeholder 47"/>
          <p:cNvSpPr txBox="1">
            <a:spLocks/>
          </p:cNvSpPr>
          <p:nvPr/>
        </p:nvSpPr>
        <p:spPr bwMode="auto">
          <a:xfrm>
            <a:off x="152400" y="914400"/>
            <a:ext cx="47244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b="1" dirty="0"/>
              <a:t>Original compressor location</a:t>
            </a:r>
          </a:p>
          <a:p>
            <a:pPr marL="0" indent="0">
              <a:buFont typeface="Lucida Grande"/>
              <a:buNone/>
            </a:pPr>
            <a:r>
              <a:rPr lang="en-US" sz="2600" b="1" dirty="0"/>
              <a:t>       was in a remote Utility Room </a:t>
            </a:r>
          </a:p>
          <a:p>
            <a:pPr marL="0" indent="0">
              <a:buFont typeface="Lucida Grande"/>
              <a:buNone/>
            </a:pPr>
            <a:endParaRPr lang="en-US" b="1" dirty="0"/>
          </a:p>
          <a:p>
            <a:r>
              <a:rPr lang="en-US" b="1" dirty="0"/>
              <a:t>Compressors were moved onto </a:t>
            </a:r>
          </a:p>
          <a:p>
            <a:pPr marL="0" indent="0">
              <a:buFont typeface="Lucida Grande"/>
              <a:buNone/>
            </a:pPr>
            <a:r>
              <a:rPr lang="en-US" b="1" dirty="0"/>
              <a:t>       Telescope Mount Assembly</a:t>
            </a:r>
          </a:p>
          <a:p>
            <a:pPr marL="0" indent="0">
              <a:buFont typeface="Lucida Grande"/>
              <a:buNone/>
            </a:pPr>
            <a:r>
              <a:rPr lang="en-US" b="1" dirty="0"/>
              <a:t>       under the mirror cell</a:t>
            </a:r>
          </a:p>
          <a:p>
            <a:pPr marL="0" indent="0">
              <a:buFont typeface="Lucida Grande"/>
              <a:buNone/>
            </a:pPr>
            <a:endParaRPr lang="en-US" b="1" dirty="0"/>
          </a:p>
          <a:p>
            <a:r>
              <a:rPr lang="en-US" b="1" dirty="0"/>
              <a:t>Cabinets needed to meet Dome environmental requirements – match Dome temperature</a:t>
            </a:r>
          </a:p>
          <a:p>
            <a:endParaRPr lang="en-US" b="1" dirty="0"/>
          </a:p>
          <a:p>
            <a:r>
              <a:rPr lang="en-US" b="1" dirty="0"/>
              <a:t>Compressor Cabinets rotate</a:t>
            </a:r>
          </a:p>
          <a:p>
            <a:pPr marL="0" indent="0">
              <a:buFont typeface="Lucida Grande"/>
              <a:buNone/>
            </a:pPr>
            <a:r>
              <a:rPr lang="en-US" b="1" dirty="0"/>
              <a:t>       with Telescope to avoid  </a:t>
            </a:r>
          </a:p>
          <a:p>
            <a:pPr marL="0" indent="0">
              <a:buFont typeface="Lucida Grande"/>
              <a:buNone/>
            </a:pPr>
            <a:r>
              <a:rPr lang="en-US" b="1" dirty="0"/>
              <a:t>       azimuth  drape and long </a:t>
            </a:r>
          </a:p>
          <a:p>
            <a:pPr marL="0" indent="0">
              <a:buFont typeface="Lucida Grande"/>
              <a:buNone/>
            </a:pPr>
            <a:r>
              <a:rPr lang="en-US" b="1" dirty="0"/>
              <a:t>       refrigerant lines.</a:t>
            </a:r>
          </a:p>
          <a:p>
            <a:endParaRPr lang="en-US" b="1" dirty="0"/>
          </a:p>
          <a:p>
            <a:r>
              <a:rPr lang="en-US" b="1" dirty="0"/>
              <a:t>Cabinets for Maintenance Facility                                                 located just below it, in a dedicated room.</a:t>
            </a:r>
          </a:p>
          <a:p>
            <a:endParaRPr lang="en-US" b="1" dirty="0"/>
          </a:p>
          <a:p>
            <a:r>
              <a:rPr lang="en-US" b="1" dirty="0"/>
              <a:t>One common Cabinet design</a:t>
            </a:r>
          </a:p>
          <a:p>
            <a:pPr marL="0" indent="0">
              <a:buFont typeface="Lucida Grande"/>
              <a:buNone/>
            </a:pPr>
            <a:r>
              <a:rPr lang="en-US" b="1" dirty="0"/>
              <a:t>       for On-Telescope as well as testing</a:t>
            </a:r>
          </a:p>
          <a:p>
            <a:pPr marL="0" indent="0">
              <a:buFont typeface="Lucida Grande"/>
              <a:buNone/>
            </a:pPr>
            <a:r>
              <a:rPr lang="en-US" b="1" dirty="0"/>
              <a:t>       in SLAC I&amp;T and later in Maintenance Facility.</a:t>
            </a:r>
          </a:p>
          <a:p>
            <a:pPr marL="0" indent="0">
              <a:buFont typeface="Lucida Grande"/>
              <a:buNone/>
            </a:pPr>
            <a:endParaRPr lang="en-US" dirty="0"/>
          </a:p>
          <a:p>
            <a:pPr marL="0" indent="0">
              <a:buFont typeface="Lucida Grande"/>
              <a:buNone/>
            </a:pPr>
            <a:endParaRPr lang="en-US" dirty="0"/>
          </a:p>
          <a:p>
            <a:pPr marL="0" indent="0">
              <a:buFont typeface="Lucida Grande"/>
              <a:buNone/>
            </a:pPr>
            <a:endParaRPr lang="en-US" dirty="0"/>
          </a:p>
        </p:txBody>
      </p:sp>
      <p:pic>
        <p:nvPicPr>
          <p:cNvPr id="2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31359" y="914401"/>
            <a:ext cx="3925996" cy="2743200"/>
          </a:xfrm>
          <a:prstGeom prst="rect">
            <a:avLst/>
          </a:prstGeom>
          <a:noFill/>
          <a:ln w="9525">
            <a:noFill/>
            <a:miter lim="800000"/>
            <a:headEnd/>
            <a:tailEnd/>
          </a:ln>
        </p:spPr>
      </p:pic>
      <p:pic>
        <p:nvPicPr>
          <p:cNvPr id="2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3962400"/>
            <a:ext cx="3581400" cy="242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3276600" y="3429000"/>
            <a:ext cx="1904999" cy="1200329"/>
          </a:xfrm>
          <a:prstGeom prst="rect">
            <a:avLst/>
          </a:prstGeom>
          <a:noFill/>
        </p:spPr>
        <p:txBody>
          <a:bodyPr wrap="square" rtlCol="0">
            <a:spAutoFit/>
          </a:bodyPr>
          <a:lstStyle/>
          <a:p>
            <a:r>
              <a:rPr lang="en-US" dirty="0">
                <a:solidFill>
                  <a:srgbClr val="FF0000"/>
                </a:solidFill>
              </a:rPr>
              <a:t>Cabinets  supported</a:t>
            </a:r>
          </a:p>
          <a:p>
            <a:r>
              <a:rPr lang="en-US" dirty="0">
                <a:solidFill>
                  <a:srgbClr val="FF0000"/>
                </a:solidFill>
              </a:rPr>
              <a:t>from TMA truss  &amp;  deck joist </a:t>
            </a:r>
            <a:r>
              <a:rPr lang="en-US" dirty="0">
                <a:solidFill>
                  <a:srgbClr val="FF0000"/>
                </a:solidFill>
                <a:latin typeface="Engravers MT" panose="02090707080505020304" pitchFamily="18" charset="0"/>
              </a:rPr>
              <a:t>I</a:t>
            </a:r>
            <a:r>
              <a:rPr lang="en-US" dirty="0">
                <a:solidFill>
                  <a:srgbClr val="FF0000"/>
                </a:solidFill>
              </a:rPr>
              <a:t> beams</a:t>
            </a:r>
          </a:p>
        </p:txBody>
      </p:sp>
      <p:cxnSp>
        <p:nvCxnSpPr>
          <p:cNvPr id="5" name="Straight Arrow Connector 4"/>
          <p:cNvCxnSpPr/>
          <p:nvPr/>
        </p:nvCxnSpPr>
        <p:spPr>
          <a:xfrm flipV="1">
            <a:off x="4267200" y="2743200"/>
            <a:ext cx="762000" cy="8382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419600" y="4648200"/>
            <a:ext cx="1524000" cy="6858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67653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Cryo</a:t>
            </a:r>
            <a:r>
              <a:rPr lang="en-US" dirty="0"/>
              <a:t> Compressor Cabinet Layout</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668" y="1107329"/>
            <a:ext cx="8839200" cy="5229860"/>
          </a:xfrm>
        </p:spPr>
      </p:pic>
      <p:sp>
        <p:nvSpPr>
          <p:cNvPr id="3" name="TextBox 2"/>
          <p:cNvSpPr txBox="1"/>
          <p:nvPr/>
        </p:nvSpPr>
        <p:spPr>
          <a:xfrm>
            <a:off x="397565" y="906448"/>
            <a:ext cx="1398140" cy="523220"/>
          </a:xfrm>
          <a:prstGeom prst="rect">
            <a:avLst/>
          </a:prstGeom>
          <a:noFill/>
        </p:spPr>
        <p:txBody>
          <a:bodyPr wrap="none" rtlCol="0">
            <a:spAutoFit/>
          </a:bodyPr>
          <a:lstStyle/>
          <a:p>
            <a:r>
              <a:rPr lang="en-US" sz="1400" dirty="0"/>
              <a:t>Refrigerant line</a:t>
            </a:r>
          </a:p>
          <a:p>
            <a:pPr algn="ctr"/>
            <a:r>
              <a:rPr lang="en-US" sz="1400" dirty="0"/>
              <a:t>Block valves</a:t>
            </a:r>
          </a:p>
        </p:txBody>
      </p:sp>
      <p:cxnSp>
        <p:nvCxnSpPr>
          <p:cNvPr id="6" name="Straight Connector 5"/>
          <p:cNvCxnSpPr/>
          <p:nvPr/>
        </p:nvCxnSpPr>
        <p:spPr>
          <a:xfrm>
            <a:off x="1795705" y="1168058"/>
            <a:ext cx="1444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40118" y="1168058"/>
            <a:ext cx="341906" cy="11986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30664" y="906448"/>
            <a:ext cx="1418978" cy="523220"/>
          </a:xfrm>
          <a:prstGeom prst="rect">
            <a:avLst/>
          </a:prstGeom>
          <a:noFill/>
        </p:spPr>
        <p:txBody>
          <a:bodyPr wrap="none" rtlCol="0">
            <a:spAutoFit/>
          </a:bodyPr>
          <a:lstStyle/>
          <a:p>
            <a:r>
              <a:rPr lang="en-US" sz="1400" dirty="0"/>
              <a:t>Cabinet cooling</a:t>
            </a:r>
          </a:p>
          <a:p>
            <a:r>
              <a:rPr lang="en-US" sz="1400" dirty="0"/>
              <a:t>Fan/radiators</a:t>
            </a:r>
          </a:p>
        </p:txBody>
      </p:sp>
      <p:cxnSp>
        <p:nvCxnSpPr>
          <p:cNvPr id="15" name="Straight Connector 14"/>
          <p:cNvCxnSpPr/>
          <p:nvPr/>
        </p:nvCxnSpPr>
        <p:spPr>
          <a:xfrm>
            <a:off x="4249642" y="1168058"/>
            <a:ext cx="1394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89120" y="1168058"/>
            <a:ext cx="373711" cy="7959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62831" y="929518"/>
            <a:ext cx="1588897" cy="523220"/>
          </a:xfrm>
          <a:prstGeom prst="rect">
            <a:avLst/>
          </a:prstGeom>
          <a:noFill/>
        </p:spPr>
        <p:txBody>
          <a:bodyPr wrap="none" rtlCol="0">
            <a:spAutoFit/>
          </a:bodyPr>
          <a:lstStyle/>
          <a:p>
            <a:r>
              <a:rPr lang="en-US" sz="1400" dirty="0"/>
              <a:t>Electrical controls</a:t>
            </a:r>
          </a:p>
          <a:p>
            <a:pPr algn="ctr"/>
            <a:r>
              <a:rPr lang="en-US" sz="1400" dirty="0"/>
              <a:t>box</a:t>
            </a:r>
          </a:p>
        </p:txBody>
      </p:sp>
      <p:cxnSp>
        <p:nvCxnSpPr>
          <p:cNvPr id="22" name="Straight Connector 21"/>
          <p:cNvCxnSpPr>
            <a:stCxn id="20" idx="3"/>
          </p:cNvCxnSpPr>
          <p:nvPr/>
        </p:nvCxnSpPr>
        <p:spPr>
          <a:xfrm>
            <a:off x="6351728" y="1191128"/>
            <a:ext cx="1994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51192" y="1191128"/>
            <a:ext cx="457200" cy="13294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711398" y="6183299"/>
            <a:ext cx="1806905" cy="307777"/>
          </a:xfrm>
          <a:prstGeom prst="rect">
            <a:avLst/>
          </a:prstGeom>
          <a:noFill/>
        </p:spPr>
        <p:txBody>
          <a:bodyPr wrap="none" rtlCol="0">
            <a:spAutoFit/>
          </a:bodyPr>
          <a:lstStyle/>
          <a:p>
            <a:r>
              <a:rPr lang="en-US" sz="1400" dirty="0"/>
              <a:t>Compressor chassis</a:t>
            </a:r>
          </a:p>
        </p:txBody>
      </p:sp>
      <p:cxnSp>
        <p:nvCxnSpPr>
          <p:cNvPr id="35" name="Straight Arrow Connector 34"/>
          <p:cNvCxnSpPr/>
          <p:nvPr/>
        </p:nvCxnSpPr>
        <p:spPr>
          <a:xfrm flipH="1" flipV="1">
            <a:off x="2282024" y="5621572"/>
            <a:ext cx="214688" cy="7156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9736" y="2366674"/>
            <a:ext cx="1128835" cy="307777"/>
          </a:xfrm>
          <a:prstGeom prst="rect">
            <a:avLst/>
          </a:prstGeom>
          <a:noFill/>
        </p:spPr>
        <p:txBody>
          <a:bodyPr wrap="none" rtlCol="0">
            <a:spAutoFit/>
          </a:bodyPr>
          <a:lstStyle/>
          <a:p>
            <a:r>
              <a:rPr lang="en-US" sz="1400" dirty="0"/>
              <a:t>Filter/dryers</a:t>
            </a:r>
          </a:p>
        </p:txBody>
      </p:sp>
      <p:cxnSp>
        <p:nvCxnSpPr>
          <p:cNvPr id="42" name="Straight Connector 41"/>
          <p:cNvCxnSpPr/>
          <p:nvPr/>
        </p:nvCxnSpPr>
        <p:spPr>
          <a:xfrm flipV="1">
            <a:off x="1378571" y="2520562"/>
            <a:ext cx="156031"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534602" y="2520563"/>
            <a:ext cx="405516" cy="457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560358" y="3471904"/>
            <a:ext cx="1617751" cy="307777"/>
          </a:xfrm>
          <a:prstGeom prst="rect">
            <a:avLst/>
          </a:prstGeom>
          <a:noFill/>
        </p:spPr>
        <p:txBody>
          <a:bodyPr wrap="none" rtlCol="0">
            <a:spAutoFit/>
          </a:bodyPr>
          <a:lstStyle/>
          <a:p>
            <a:r>
              <a:rPr lang="en-US" sz="1400" dirty="0"/>
              <a:t>Suction reservoirs</a:t>
            </a:r>
          </a:p>
        </p:txBody>
      </p:sp>
      <p:cxnSp>
        <p:nvCxnSpPr>
          <p:cNvPr id="52" name="Straight Connector 51"/>
          <p:cNvCxnSpPr/>
          <p:nvPr/>
        </p:nvCxnSpPr>
        <p:spPr>
          <a:xfrm flipH="1">
            <a:off x="7386762" y="3625792"/>
            <a:ext cx="1735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6351728" y="3625792"/>
            <a:ext cx="1035034" cy="310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748836" y="4536598"/>
            <a:ext cx="1341714" cy="307777"/>
          </a:xfrm>
          <a:prstGeom prst="rect">
            <a:avLst/>
          </a:prstGeom>
          <a:noFill/>
        </p:spPr>
        <p:txBody>
          <a:bodyPr wrap="none" rtlCol="0">
            <a:spAutoFit/>
          </a:bodyPr>
          <a:lstStyle/>
          <a:p>
            <a:r>
              <a:rPr lang="en-US" sz="1400" dirty="0"/>
              <a:t>Ethernet Switch</a:t>
            </a:r>
          </a:p>
        </p:txBody>
      </p:sp>
      <p:cxnSp>
        <p:nvCxnSpPr>
          <p:cNvPr id="59" name="Straight Connector 58"/>
          <p:cNvCxnSpPr/>
          <p:nvPr/>
        </p:nvCxnSpPr>
        <p:spPr>
          <a:xfrm flipH="1">
            <a:off x="7473560" y="4690487"/>
            <a:ext cx="2752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7323151" y="4261899"/>
            <a:ext cx="150409" cy="4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496712" y="6337188"/>
            <a:ext cx="2146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7121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Compressor Cabinet </a:t>
            </a:r>
            <a:r>
              <a:rPr lang="en-US" dirty="0"/>
              <a:t>Assembly</a:t>
            </a:r>
          </a:p>
        </p:txBody>
      </p:sp>
      <p:pic>
        <p:nvPicPr>
          <p:cNvPr id="10242"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610070" y="2013342"/>
            <a:ext cx="1132948" cy="91106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Grp="1" noChangeAspect="1" noChangeArrowheads="1"/>
          </p:cNvPicPr>
          <p:nvPr>
            <p:ph idx="10"/>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1469905" y="740650"/>
            <a:ext cx="1473641" cy="111374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Grp="1" noChangeAspect="1" noChangeArrowheads="1"/>
          </p:cNvPicPr>
          <p:nvPr>
            <p:ph idx="1"/>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400000">
            <a:off x="56224" y="1103861"/>
            <a:ext cx="1350554" cy="122896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Content Placeholder 3"/>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bwMode="auto">
          <a:xfrm>
            <a:off x="3112610" y="817459"/>
            <a:ext cx="3533260" cy="6012517"/>
          </a:xfrm>
          <a:prstGeom prst="rect">
            <a:avLst/>
          </a:prstGeom>
          <a:noFill/>
          <a:ln w="9525">
            <a:noFill/>
            <a:miter lim="800000"/>
            <a:headEnd/>
            <a:tailEnd/>
          </a:ln>
        </p:spPr>
      </p:pic>
      <p:cxnSp>
        <p:nvCxnSpPr>
          <p:cNvPr id="10" name="Straight Arrow Connector 9"/>
          <p:cNvCxnSpPr>
            <a:stCxn id="10243" idx="3"/>
          </p:cNvCxnSpPr>
          <p:nvPr/>
        </p:nvCxnSpPr>
        <p:spPr>
          <a:xfrm>
            <a:off x="2943546" y="1297523"/>
            <a:ext cx="1590049" cy="1324972"/>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0246" idx="1"/>
          </p:cNvCxnSpPr>
          <p:nvPr/>
        </p:nvCxnSpPr>
        <p:spPr>
          <a:xfrm flipH="1" flipV="1">
            <a:off x="5570530" y="4005075"/>
            <a:ext cx="1190555" cy="499089"/>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27" name="Content Placeholder 6">
            <a:extLst>
              <a:ext uri="{FF2B5EF4-FFF2-40B4-BE49-F238E27FC236}">
                <a16:creationId xmlns:a16="http://schemas.microsoft.com/office/drawing/2014/main" id="{AFA0696F-F1D7-874A-930A-878905AC5507}"/>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616285" y="3049723"/>
            <a:ext cx="2233469" cy="3351221"/>
          </a:xfrm>
          <a:prstGeom prst="rect">
            <a:avLst/>
          </a:prstGeom>
          <a:noFill/>
          <a:ln w="38100">
            <a:solidFill>
              <a:schemeClr val="tx1"/>
            </a:solidFill>
            <a:miter lim="800000"/>
            <a:headEnd/>
            <a:tailEnd/>
          </a:ln>
        </p:spPr>
      </p:pic>
      <p:cxnSp>
        <p:nvCxnSpPr>
          <p:cNvPr id="32" name="Straight Arrow Connector 31"/>
          <p:cNvCxnSpPr/>
          <p:nvPr/>
        </p:nvCxnSpPr>
        <p:spPr>
          <a:xfrm>
            <a:off x="2743018" y="2622495"/>
            <a:ext cx="2251437" cy="960125"/>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395782" y="1724880"/>
            <a:ext cx="3291433" cy="1512095"/>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7" idx="3"/>
          </p:cNvCxnSpPr>
          <p:nvPr/>
        </p:nvCxnSpPr>
        <p:spPr>
          <a:xfrm>
            <a:off x="2849754" y="4725334"/>
            <a:ext cx="1415006" cy="0"/>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10246" name="Picture 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61085" y="3582620"/>
            <a:ext cx="2185988" cy="184308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05486" y="1962017"/>
            <a:ext cx="833735" cy="78966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675652" y="817459"/>
            <a:ext cx="1354393" cy="100998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8" name="Straight Arrow Connector 17"/>
          <p:cNvCxnSpPr>
            <a:stCxn id="9218" idx="1"/>
          </p:cNvCxnSpPr>
          <p:nvPr/>
        </p:nvCxnSpPr>
        <p:spPr>
          <a:xfrm flipH="1" flipV="1">
            <a:off x="5954580" y="1960009"/>
            <a:ext cx="950906" cy="396838"/>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219" idx="1"/>
          </p:cNvCxnSpPr>
          <p:nvPr/>
        </p:nvCxnSpPr>
        <p:spPr>
          <a:xfrm flipH="1">
            <a:off x="5954580" y="1322451"/>
            <a:ext cx="1721072" cy="381932"/>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4040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bwMode="auto">
          <a:xfrm>
            <a:off x="1066800" y="0"/>
            <a:ext cx="7035800" cy="7601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a:t>Compressor Cabinet Structure</a:t>
            </a:r>
          </a:p>
        </p:txBody>
      </p:sp>
      <p:sp>
        <p:nvSpPr>
          <p:cNvPr id="21" name="Content Placeholder 2"/>
          <p:cNvSpPr txBox="1">
            <a:spLocks/>
          </p:cNvSpPr>
          <p:nvPr/>
        </p:nvSpPr>
        <p:spPr bwMode="auto">
          <a:xfrm>
            <a:off x="117020" y="827710"/>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Cabinet frame – 3”x ¼ </a:t>
            </a:r>
            <a:r>
              <a:rPr lang="en-US" sz="1800" b="1" dirty="0" err="1"/>
              <a:t>alu</a:t>
            </a:r>
            <a:r>
              <a:rPr lang="en-US" sz="1800" b="1" dirty="0"/>
              <a:t>. welded angle</a:t>
            </a:r>
          </a:p>
          <a:p>
            <a:pPr marL="0" indent="0">
              <a:buFont typeface="Lucida Grande"/>
              <a:buNone/>
            </a:pPr>
            <a:r>
              <a:rPr lang="en-US" sz="1800" b="1" dirty="0"/>
              <a:t>       Cabinet panels – 1” foam core </a:t>
            </a:r>
          </a:p>
          <a:p>
            <a:pPr marL="0" indent="0">
              <a:buFont typeface="Lucida Grande"/>
              <a:buNone/>
            </a:pPr>
            <a:r>
              <a:rPr lang="en-US" sz="1800" b="1" dirty="0"/>
              <a:t>       sandwich, 1 mm </a:t>
            </a:r>
            <a:r>
              <a:rPr lang="en-US" sz="1800" b="1" dirty="0" err="1"/>
              <a:t>alu</a:t>
            </a:r>
            <a:r>
              <a:rPr lang="en-US" sz="1800" b="1" dirty="0"/>
              <a:t>. Facings</a:t>
            </a:r>
          </a:p>
          <a:p>
            <a:pPr marL="0" indent="0">
              <a:buFont typeface="Lucida Grande"/>
              <a:buNone/>
            </a:pPr>
            <a:r>
              <a:rPr lang="en-US" sz="1800" b="1" dirty="0"/>
              <a:t>       screwed and glued</a:t>
            </a:r>
          </a:p>
          <a:p>
            <a:endParaRPr lang="en-US" sz="1800" b="1" dirty="0"/>
          </a:p>
          <a:p>
            <a:r>
              <a:rPr lang="en-US" sz="1800" b="1" dirty="0"/>
              <a:t>Removable Front carries no loads</a:t>
            </a:r>
          </a:p>
          <a:p>
            <a:pPr marL="0" indent="0">
              <a:buFont typeface="Lucida Grande"/>
              <a:buNone/>
            </a:pPr>
            <a:endParaRPr lang="en-US" sz="1800" b="1" dirty="0"/>
          </a:p>
          <a:p>
            <a:r>
              <a:rPr lang="en-US" sz="1800" b="1" dirty="0"/>
              <a:t>3 compressor chassis (100 </a:t>
            </a:r>
            <a:r>
              <a:rPr lang="en-US" sz="1800" b="1" dirty="0" err="1"/>
              <a:t>lbs</a:t>
            </a:r>
            <a:r>
              <a:rPr lang="en-US" sz="1800" b="1" dirty="0"/>
              <a:t> ea.)</a:t>
            </a:r>
          </a:p>
          <a:p>
            <a:pPr marL="0" indent="0">
              <a:buFont typeface="Lucida Grande"/>
              <a:buNone/>
            </a:pPr>
            <a:r>
              <a:rPr lang="en-US" sz="1800" b="1" dirty="0"/>
              <a:t>      rest on front ledge</a:t>
            </a:r>
          </a:p>
          <a:p>
            <a:pPr marL="0" indent="0">
              <a:buFont typeface="Lucida Grande"/>
              <a:buNone/>
            </a:pPr>
            <a:endParaRPr lang="en-US" sz="1800" b="1" dirty="0"/>
          </a:p>
          <a:p>
            <a:r>
              <a:rPr lang="en-US" sz="1800" b="1" dirty="0"/>
              <a:t>Main structural loads carried by </a:t>
            </a:r>
          </a:p>
          <a:p>
            <a:pPr marL="0" indent="0">
              <a:buFont typeface="Lucida Grande"/>
              <a:buNone/>
            </a:pPr>
            <a:r>
              <a:rPr lang="en-US" sz="1800" b="1" dirty="0"/>
              <a:t>      front upper and lower </a:t>
            </a:r>
          </a:p>
          <a:p>
            <a:pPr marL="0" indent="0">
              <a:buFont typeface="Lucida Grande"/>
              <a:buNone/>
            </a:pPr>
            <a:r>
              <a:rPr lang="en-US" sz="1800" b="1" dirty="0"/>
              <a:t>      box beams</a:t>
            </a:r>
          </a:p>
          <a:p>
            <a:endParaRPr lang="en-US" sz="1800" b="1" dirty="0"/>
          </a:p>
          <a:p>
            <a:r>
              <a:rPr lang="en-US" sz="1800" b="1" dirty="0"/>
              <a:t>¼ </a:t>
            </a:r>
            <a:r>
              <a:rPr lang="en-US" sz="1800" b="1" dirty="0" err="1"/>
              <a:t>alu</a:t>
            </a:r>
            <a:r>
              <a:rPr lang="en-US" sz="1800" b="1" dirty="0"/>
              <a:t> plate reinforced panel mounts</a:t>
            </a:r>
          </a:p>
        </p:txBody>
      </p:sp>
      <p:cxnSp>
        <p:nvCxnSpPr>
          <p:cNvPr id="23" name="Straight Connector 22"/>
          <p:cNvCxnSpPr/>
          <p:nvPr/>
        </p:nvCxnSpPr>
        <p:spPr>
          <a:xfrm flipH="1">
            <a:off x="2704769" y="3817950"/>
            <a:ext cx="190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142630" y="2926017"/>
            <a:ext cx="3180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4" idx="1"/>
          </p:cNvCxnSpPr>
          <p:nvPr/>
        </p:nvCxnSpPr>
        <p:spPr>
          <a:xfrm>
            <a:off x="5764696" y="6293914"/>
            <a:ext cx="310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18380" y="932122"/>
            <a:ext cx="4745036" cy="530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2895600" y="3810000"/>
            <a:ext cx="2433100" cy="11370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074796" y="6124637"/>
            <a:ext cx="1736373" cy="338554"/>
          </a:xfrm>
          <a:prstGeom prst="rect">
            <a:avLst/>
          </a:prstGeom>
          <a:solidFill>
            <a:schemeClr val="bg1"/>
          </a:solidFill>
        </p:spPr>
        <p:txBody>
          <a:bodyPr wrap="none" rtlCol="0">
            <a:spAutoFit/>
          </a:bodyPr>
          <a:lstStyle/>
          <a:p>
            <a:r>
              <a:rPr lang="en-US" sz="1600" b="1" dirty="0"/>
              <a:t>lower box beam</a:t>
            </a:r>
          </a:p>
        </p:txBody>
      </p:sp>
      <p:sp>
        <p:nvSpPr>
          <p:cNvPr id="26" name="TextBox 25"/>
          <p:cNvSpPr txBox="1"/>
          <p:nvPr/>
        </p:nvSpPr>
        <p:spPr>
          <a:xfrm>
            <a:off x="5685183" y="1020067"/>
            <a:ext cx="1768433" cy="338554"/>
          </a:xfrm>
          <a:prstGeom prst="rect">
            <a:avLst/>
          </a:prstGeom>
          <a:noFill/>
        </p:spPr>
        <p:txBody>
          <a:bodyPr wrap="none" rtlCol="0">
            <a:spAutoFit/>
          </a:bodyPr>
          <a:lstStyle/>
          <a:p>
            <a:r>
              <a:rPr lang="en-US" sz="1600" b="1" dirty="0"/>
              <a:t>upper box beam</a:t>
            </a:r>
          </a:p>
        </p:txBody>
      </p:sp>
      <p:cxnSp>
        <p:nvCxnSpPr>
          <p:cNvPr id="28" name="Straight Arrow Connector 27"/>
          <p:cNvCxnSpPr/>
          <p:nvPr/>
        </p:nvCxnSpPr>
        <p:spPr>
          <a:xfrm flipH="1">
            <a:off x="5120639" y="1189343"/>
            <a:ext cx="349858" cy="8802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460682" y="2926017"/>
            <a:ext cx="556588" cy="2465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6" idx="1"/>
          </p:cNvCxnSpPr>
          <p:nvPr/>
        </p:nvCxnSpPr>
        <p:spPr>
          <a:xfrm flipH="1">
            <a:off x="5470497" y="1189344"/>
            <a:ext cx="2146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295568" y="5883965"/>
            <a:ext cx="469128" cy="4099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4712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bwMode="auto">
          <a:xfrm>
            <a:off x="152399" y="990600"/>
            <a:ext cx="6934201"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600" b="1" dirty="0"/>
              <a:t>Layout of each type of cabinet is complete.</a:t>
            </a:r>
            <a:endParaRPr lang="en-US" sz="900" b="1" dirty="0"/>
          </a:p>
          <a:p>
            <a:pPr>
              <a:lnSpc>
                <a:spcPct val="120000"/>
              </a:lnSpc>
            </a:pPr>
            <a:r>
              <a:rPr lang="en-US" sz="2600" b="1" dirty="0"/>
              <a:t>Structural &amp; thermal analysis complete</a:t>
            </a:r>
          </a:p>
          <a:p>
            <a:pPr lvl="1">
              <a:lnSpc>
                <a:spcPct val="120000"/>
              </a:lnSpc>
            </a:pPr>
            <a:r>
              <a:rPr lang="en-US" sz="2300" dirty="0">
                <a:solidFill>
                  <a:schemeClr val="tx1"/>
                </a:solidFill>
              </a:rPr>
              <a:t>Still needs final seismic analysis for the TMA units</a:t>
            </a:r>
          </a:p>
          <a:p>
            <a:pPr>
              <a:lnSpc>
                <a:spcPct val="120000"/>
              </a:lnSpc>
            </a:pPr>
            <a:r>
              <a:rPr lang="en-US" sz="2600" b="1" dirty="0"/>
              <a:t>Detailed CAD models &amp; drawings complete</a:t>
            </a:r>
          </a:p>
          <a:p>
            <a:pPr lvl="1">
              <a:lnSpc>
                <a:spcPct val="120000"/>
              </a:lnSpc>
            </a:pPr>
            <a:r>
              <a:rPr lang="en-US" sz="2300" dirty="0">
                <a:solidFill>
                  <a:schemeClr val="tx1"/>
                </a:solidFill>
              </a:rPr>
              <a:t>Provided the compressor chassis mount, and the                                                                      location of valves &amp; access,  so procurement and                                                                     fabrication of compressor chassis could start.  </a:t>
            </a:r>
          </a:p>
          <a:p>
            <a:pPr lvl="1">
              <a:lnSpc>
                <a:spcPct val="120000"/>
              </a:lnSpc>
            </a:pPr>
            <a:r>
              <a:rPr lang="en-US" sz="2300" dirty="0">
                <a:solidFill>
                  <a:schemeClr val="tx1"/>
                </a:solidFill>
              </a:rPr>
              <a:t>Also provides detailed interface to the IR2 Clean Room and to the TMA plumbing and electrical / communications interconnects</a:t>
            </a:r>
          </a:p>
          <a:p>
            <a:pPr>
              <a:lnSpc>
                <a:spcPct val="120000"/>
              </a:lnSpc>
            </a:pPr>
            <a:r>
              <a:rPr lang="en-US" sz="2600" b="1" dirty="0"/>
              <a:t>The cabinet panels have been procured and sent out for machining of cutouts.</a:t>
            </a:r>
          </a:p>
          <a:p>
            <a:pPr>
              <a:lnSpc>
                <a:spcPct val="120000"/>
              </a:lnSpc>
            </a:pPr>
            <a:r>
              <a:rPr lang="en-US" sz="2600" b="1" dirty="0"/>
              <a:t>All internal elements that will populate the cabinets are being procured or are in – house now.                                                              </a:t>
            </a:r>
            <a:endParaRPr lang="en-US" sz="2500" dirty="0">
              <a:solidFill>
                <a:schemeClr val="tx1"/>
              </a:solidFill>
            </a:endParaRPr>
          </a:p>
          <a:p>
            <a:pPr>
              <a:lnSpc>
                <a:spcPct val="120000"/>
              </a:lnSpc>
            </a:pPr>
            <a:r>
              <a:rPr lang="en-US" sz="2600" b="1" dirty="0"/>
              <a:t>Cabinet structural assembly and integration and testing will be done at SLAC in Building 33</a:t>
            </a:r>
          </a:p>
        </p:txBody>
      </p:sp>
      <p:sp>
        <p:nvSpPr>
          <p:cNvPr id="15" name="Title 1"/>
          <p:cNvSpPr>
            <a:spLocks noGrp="1"/>
          </p:cNvSpPr>
          <p:nvPr>
            <p:ph type="title"/>
          </p:nvPr>
        </p:nvSpPr>
        <p:spPr>
          <a:xfrm>
            <a:off x="1143000" y="152400"/>
            <a:ext cx="6172200" cy="557213"/>
          </a:xfrm>
        </p:spPr>
        <p:txBody>
          <a:bodyPr/>
          <a:lstStyle/>
          <a:p>
            <a:r>
              <a:rPr lang="en-US" dirty="0"/>
              <a:t>Status of Design/Procurement Strategy of Compressor Cabinets</a:t>
            </a:r>
          </a:p>
        </p:txBody>
      </p:sp>
      <p:pic>
        <p:nvPicPr>
          <p:cNvPr id="5"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6705600" y="3505200"/>
            <a:ext cx="2335105" cy="1963369"/>
          </a:xfrm>
          <a:prstGeom prst="rect">
            <a:avLst/>
          </a:prstGeom>
        </p:spPr>
      </p:pic>
      <p:pic>
        <p:nvPicPr>
          <p:cNvPr id="6" name="Picture 5">
            <a:extLst>
              <a:ext uri="{FF2B5EF4-FFF2-40B4-BE49-F238E27FC236}">
                <a16:creationId xmlns:a16="http://schemas.microsoft.com/office/drawing/2014/main" id="{FFAEBA36-492E-F04F-889A-371833B213B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6019800" y="838200"/>
            <a:ext cx="3020905" cy="2213639"/>
          </a:xfrm>
          <a:prstGeom prst="rect">
            <a:avLst/>
          </a:prstGeom>
        </p:spPr>
      </p:pic>
    </p:spTree>
    <p:extLst>
      <p:ext uri="{BB962C8B-B14F-4D97-AF65-F5344CB8AC3E}">
        <p14:creationId xmlns:p14="http://schemas.microsoft.com/office/powerpoint/2010/main" val="39423580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Status – Utility Trunk</a:t>
            </a:r>
          </a:p>
        </p:txBody>
      </p:sp>
    </p:spTree>
    <p:extLst>
      <p:ext uri="{BB962C8B-B14F-4D97-AF65-F5344CB8AC3E}">
        <p14:creationId xmlns:p14="http://schemas.microsoft.com/office/powerpoint/2010/main" val="22602367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callen\AppData\Local\Microsoft\Windows\Temporary Internet Files\Content.Outlook\XXPC9SI9\moLCA10133-A_Full_05-01-17 (3).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96779" l="1014" r="99759"/>
                    </a14:imgEffect>
                    <a14:imgEffect>
                      <a14:sharpenSoften amount="60000"/>
                    </a14:imgEffect>
                    <a14:imgEffect>
                      <a14:saturation sat="200000"/>
                    </a14:imgEffect>
                    <a14:imgEffect>
                      <a14:brightnessContrast contrast="15000"/>
                    </a14:imgEffect>
                  </a14:imgLayer>
                </a14:imgProps>
              </a:ext>
              <a:ext uri="{28A0092B-C50C-407E-A947-70E740481C1C}">
                <a14:useLocalDpi xmlns:a14="http://schemas.microsoft.com/office/drawing/2010/main"/>
              </a:ext>
            </a:extLst>
          </a:blip>
          <a:srcRect/>
          <a:stretch/>
        </p:blipFill>
        <p:spPr bwMode="auto">
          <a:xfrm>
            <a:off x="232235" y="1009485"/>
            <a:ext cx="8602720" cy="54164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142875"/>
            <a:ext cx="5653087" cy="557213"/>
          </a:xfrm>
        </p:spPr>
        <p:txBody>
          <a:bodyPr/>
          <a:lstStyle/>
          <a:p>
            <a:r>
              <a:rPr lang="en-US" dirty="0"/>
              <a:t>Camera at Top End of Telescope</a:t>
            </a:r>
          </a:p>
        </p:txBody>
      </p:sp>
      <p:sp>
        <p:nvSpPr>
          <p:cNvPr id="17" name="TextBox 16"/>
          <p:cNvSpPr txBox="1">
            <a:spLocks noChangeArrowheads="1"/>
          </p:cNvSpPr>
          <p:nvPr/>
        </p:nvSpPr>
        <p:spPr bwMode="auto">
          <a:xfrm>
            <a:off x="4495800" y="762000"/>
            <a:ext cx="1308337" cy="1077218"/>
          </a:xfrm>
          <a:prstGeom prst="rect">
            <a:avLst/>
          </a:prstGeom>
          <a:noFill/>
          <a:ln w="9525">
            <a:noFill/>
            <a:miter lim="800000"/>
            <a:headEnd/>
            <a:tailEnd/>
          </a:ln>
        </p:spPr>
        <p:txBody>
          <a:bodyPr wrap="square" lIns="45720" rIns="45720" anchor="ctr">
            <a:spAutoFit/>
          </a:bodyPr>
          <a:lstStyle/>
          <a:p>
            <a:r>
              <a:rPr lang="en-US" sz="1600" b="1" dirty="0"/>
              <a:t>Camera Refrigeration</a:t>
            </a:r>
          </a:p>
          <a:p>
            <a:r>
              <a:rPr lang="en-US" sz="1600" b="1" dirty="0"/>
              <a:t>Lines</a:t>
            </a:r>
          </a:p>
          <a:p>
            <a:r>
              <a:rPr lang="en-US" sz="1600" b="1" dirty="0">
                <a:solidFill>
                  <a:srgbClr val="000099"/>
                </a:solidFill>
              </a:rPr>
              <a:t>(camera)</a:t>
            </a:r>
            <a:endParaRPr lang="en-US" sz="1600" dirty="0">
              <a:solidFill>
                <a:srgbClr val="000099"/>
              </a:solidFill>
            </a:endParaRPr>
          </a:p>
        </p:txBody>
      </p:sp>
      <p:sp>
        <p:nvSpPr>
          <p:cNvPr id="18" name="TextBox 17"/>
          <p:cNvSpPr txBox="1">
            <a:spLocks noChangeArrowheads="1"/>
          </p:cNvSpPr>
          <p:nvPr/>
        </p:nvSpPr>
        <p:spPr bwMode="auto">
          <a:xfrm>
            <a:off x="7780640" y="4754434"/>
            <a:ext cx="1328938" cy="830997"/>
          </a:xfrm>
          <a:prstGeom prst="rect">
            <a:avLst/>
          </a:prstGeom>
          <a:noFill/>
          <a:ln w="9525">
            <a:noFill/>
            <a:miter lim="800000"/>
            <a:headEnd/>
            <a:tailEnd/>
          </a:ln>
        </p:spPr>
        <p:txBody>
          <a:bodyPr wrap="square" lIns="45720" rIns="45720" anchor="ctr">
            <a:spAutoFit/>
          </a:bodyPr>
          <a:lstStyle/>
          <a:p>
            <a:r>
              <a:rPr lang="en-US" sz="1600" b="1" dirty="0"/>
              <a:t>Camera Cable Wrap</a:t>
            </a:r>
          </a:p>
          <a:p>
            <a:r>
              <a:rPr lang="en-US" sz="1600" b="1" dirty="0">
                <a:solidFill>
                  <a:srgbClr val="000099"/>
                </a:solidFill>
              </a:rPr>
              <a:t>(Tel)</a:t>
            </a:r>
            <a:endParaRPr lang="en-US" sz="1600" dirty="0">
              <a:solidFill>
                <a:srgbClr val="000099"/>
              </a:solidFill>
            </a:endParaRPr>
          </a:p>
        </p:txBody>
      </p:sp>
      <p:sp>
        <p:nvSpPr>
          <p:cNvPr id="19" name="TextBox 18"/>
          <p:cNvSpPr txBox="1">
            <a:spLocks noChangeArrowheads="1"/>
          </p:cNvSpPr>
          <p:nvPr/>
        </p:nvSpPr>
        <p:spPr bwMode="auto">
          <a:xfrm>
            <a:off x="4901274" y="5131881"/>
            <a:ext cx="1371600" cy="830997"/>
          </a:xfrm>
          <a:prstGeom prst="rect">
            <a:avLst/>
          </a:prstGeom>
          <a:noFill/>
          <a:ln w="9525">
            <a:noFill/>
            <a:miter lim="800000"/>
            <a:headEnd/>
            <a:tailEnd/>
          </a:ln>
        </p:spPr>
        <p:txBody>
          <a:bodyPr wrap="square" lIns="45720" rIns="45720" anchor="ctr">
            <a:spAutoFit/>
          </a:bodyPr>
          <a:lstStyle/>
          <a:p>
            <a:r>
              <a:rPr lang="en-US" sz="1600" b="1" dirty="0"/>
              <a:t>Bulkhead Plate Interface</a:t>
            </a:r>
          </a:p>
          <a:p>
            <a:r>
              <a:rPr lang="en-US" sz="1600" b="1" dirty="0">
                <a:solidFill>
                  <a:srgbClr val="000099"/>
                </a:solidFill>
              </a:rPr>
              <a:t>(Tel)</a:t>
            </a:r>
            <a:endParaRPr lang="en-US" sz="1600" dirty="0">
              <a:solidFill>
                <a:srgbClr val="000099"/>
              </a:solidFill>
            </a:endParaRPr>
          </a:p>
        </p:txBody>
      </p:sp>
      <p:sp>
        <p:nvSpPr>
          <p:cNvPr id="20" name="TextBox 19"/>
          <p:cNvSpPr txBox="1">
            <a:spLocks noChangeArrowheads="1"/>
          </p:cNvSpPr>
          <p:nvPr/>
        </p:nvSpPr>
        <p:spPr bwMode="auto">
          <a:xfrm>
            <a:off x="6535197" y="4916437"/>
            <a:ext cx="1237203" cy="1077218"/>
          </a:xfrm>
          <a:prstGeom prst="rect">
            <a:avLst/>
          </a:prstGeom>
          <a:noFill/>
          <a:ln w="9525">
            <a:noFill/>
            <a:miter lim="800000"/>
            <a:headEnd/>
            <a:tailEnd/>
          </a:ln>
        </p:spPr>
        <p:txBody>
          <a:bodyPr wrap="square" lIns="45720" rIns="45720" anchor="ctr">
            <a:spAutoFit/>
          </a:bodyPr>
          <a:lstStyle/>
          <a:p>
            <a:r>
              <a:rPr lang="en-US" sz="1600" b="1" dirty="0"/>
              <a:t>Camera  Refrigeration Lines</a:t>
            </a:r>
          </a:p>
          <a:p>
            <a:r>
              <a:rPr lang="en-US" sz="1600" b="1" dirty="0">
                <a:solidFill>
                  <a:srgbClr val="000099"/>
                </a:solidFill>
              </a:rPr>
              <a:t>(Tel)</a:t>
            </a:r>
            <a:endParaRPr lang="en-US" sz="1600" dirty="0">
              <a:solidFill>
                <a:srgbClr val="000099"/>
              </a:solidFill>
            </a:endParaRPr>
          </a:p>
        </p:txBody>
      </p:sp>
      <p:sp>
        <p:nvSpPr>
          <p:cNvPr id="21" name="TextBox 20"/>
          <p:cNvSpPr txBox="1">
            <a:spLocks noChangeArrowheads="1"/>
          </p:cNvSpPr>
          <p:nvPr/>
        </p:nvSpPr>
        <p:spPr bwMode="auto">
          <a:xfrm>
            <a:off x="988432" y="1899408"/>
            <a:ext cx="844910" cy="369332"/>
          </a:xfrm>
          <a:prstGeom prst="rect">
            <a:avLst/>
          </a:prstGeom>
          <a:noFill/>
          <a:ln w="9525">
            <a:noFill/>
            <a:miter lim="800000"/>
            <a:headEnd/>
            <a:tailEnd/>
          </a:ln>
        </p:spPr>
        <p:txBody>
          <a:bodyPr wrap="square" lIns="45720" rIns="45720" anchor="ctr">
            <a:spAutoFit/>
          </a:bodyPr>
          <a:lstStyle/>
          <a:p>
            <a:r>
              <a:rPr lang="en-US" b="1" dirty="0"/>
              <a:t>Camera</a:t>
            </a:r>
          </a:p>
        </p:txBody>
      </p:sp>
      <p:sp>
        <p:nvSpPr>
          <p:cNvPr id="22" name="TextBox 21"/>
          <p:cNvSpPr txBox="1">
            <a:spLocks noChangeArrowheads="1"/>
          </p:cNvSpPr>
          <p:nvPr/>
        </p:nvSpPr>
        <p:spPr bwMode="auto">
          <a:xfrm>
            <a:off x="2819400" y="1190480"/>
            <a:ext cx="1600199" cy="646331"/>
          </a:xfrm>
          <a:prstGeom prst="rect">
            <a:avLst/>
          </a:prstGeom>
          <a:noFill/>
          <a:ln w="9525">
            <a:noFill/>
            <a:miter lim="800000"/>
            <a:headEnd/>
            <a:tailEnd/>
          </a:ln>
        </p:spPr>
        <p:txBody>
          <a:bodyPr wrap="square" lIns="45720" rIns="45720" anchor="ctr">
            <a:spAutoFit/>
          </a:bodyPr>
          <a:lstStyle/>
          <a:p>
            <a:r>
              <a:rPr lang="en-US" b="1" dirty="0"/>
              <a:t>Utility Trunk</a:t>
            </a:r>
          </a:p>
          <a:p>
            <a:r>
              <a:rPr lang="en-US" b="1" dirty="0"/>
              <a:t>(camera)</a:t>
            </a:r>
          </a:p>
        </p:txBody>
      </p:sp>
      <p:cxnSp>
        <p:nvCxnSpPr>
          <p:cNvPr id="23" name="Straight Connector 22"/>
          <p:cNvCxnSpPr/>
          <p:nvPr/>
        </p:nvCxnSpPr>
        <p:spPr>
          <a:xfrm>
            <a:off x="3803900" y="1772218"/>
            <a:ext cx="768100" cy="107704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10887" y="2222573"/>
            <a:ext cx="741598" cy="107634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334000" y="1752600"/>
            <a:ext cx="375512" cy="106192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991517" y="3006545"/>
            <a:ext cx="99110" cy="203300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090620" y="3656979"/>
            <a:ext cx="227990" cy="123559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587074" y="3352190"/>
            <a:ext cx="685800" cy="1833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7341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152400"/>
            <a:ext cx="5867400" cy="557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a:t>Top End Utilities – Telescope interface</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1525" y="667237"/>
            <a:ext cx="4361194" cy="6164550"/>
          </a:xfrm>
          <a:prstGeom prst="rect">
            <a:avLst/>
          </a:prstGeom>
        </p:spPr>
      </p:pic>
      <p:sp>
        <p:nvSpPr>
          <p:cNvPr id="8" name="TextBox 20"/>
          <p:cNvSpPr txBox="1">
            <a:spLocks noChangeArrowheads="1"/>
          </p:cNvSpPr>
          <p:nvPr/>
        </p:nvSpPr>
        <p:spPr bwMode="auto">
          <a:xfrm>
            <a:off x="2209801" y="6364855"/>
            <a:ext cx="1400248"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 Utilities</a:t>
            </a:r>
          </a:p>
        </p:txBody>
      </p:sp>
      <p:cxnSp>
        <p:nvCxnSpPr>
          <p:cNvPr id="9" name="Straight Connector 8"/>
          <p:cNvCxnSpPr/>
          <p:nvPr/>
        </p:nvCxnSpPr>
        <p:spPr>
          <a:xfrm>
            <a:off x="4009952" y="2252005"/>
            <a:ext cx="0" cy="1295400"/>
          </a:xfrm>
          <a:prstGeom prst="line">
            <a:avLst/>
          </a:prstGeom>
          <a:ln w="19050">
            <a:solidFill>
              <a:srgbClr val="FF66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400000">
            <a:off x="6028990" y="4023526"/>
            <a:ext cx="2718935" cy="198708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20"/>
          <p:cNvSpPr txBox="1">
            <a:spLocks noChangeArrowheads="1"/>
          </p:cNvSpPr>
          <p:nvPr/>
        </p:nvSpPr>
        <p:spPr bwMode="auto">
          <a:xfrm>
            <a:off x="6629400" y="6398849"/>
            <a:ext cx="19050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Actual Bulkhead Plate</a:t>
            </a:r>
          </a:p>
        </p:txBody>
      </p:sp>
      <p:sp>
        <p:nvSpPr>
          <p:cNvPr id="13" name="TextBox 12"/>
          <p:cNvSpPr txBox="1">
            <a:spLocks noChangeArrowheads="1"/>
          </p:cNvSpPr>
          <p:nvPr/>
        </p:nvSpPr>
        <p:spPr bwMode="auto">
          <a:xfrm>
            <a:off x="5105401" y="1642405"/>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14" name="TextBox 20"/>
          <p:cNvSpPr txBox="1">
            <a:spLocks noChangeArrowheads="1"/>
          </p:cNvSpPr>
          <p:nvPr/>
        </p:nvSpPr>
        <p:spPr bwMode="auto">
          <a:xfrm>
            <a:off x="76200" y="1642405"/>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cxnSp>
        <p:nvCxnSpPr>
          <p:cNvPr id="15" name="Straight Arrow Connector 14"/>
          <p:cNvCxnSpPr/>
          <p:nvPr/>
        </p:nvCxnSpPr>
        <p:spPr>
          <a:xfrm>
            <a:off x="5339205" y="5017066"/>
            <a:ext cx="32584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337772" y="4671323"/>
            <a:ext cx="2865" cy="3457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5437518" y="4983072"/>
            <a:ext cx="609600" cy="276999"/>
          </a:xfrm>
          <a:prstGeom prst="rect">
            <a:avLst/>
          </a:prstGeom>
          <a:noFill/>
          <a:ln w="9525">
            <a:noFill/>
            <a:miter lim="800000"/>
            <a:headEnd/>
            <a:tailEnd/>
          </a:ln>
        </p:spPr>
        <p:txBody>
          <a:bodyPr wrap="square" lIns="45720" rIns="45720" anchor="ctr">
            <a:spAutoFit/>
          </a:bodyPr>
          <a:lstStyle/>
          <a:p>
            <a:r>
              <a:rPr lang="en-US" sz="1200" b="1" dirty="0"/>
              <a:t>Z</a:t>
            </a:r>
          </a:p>
        </p:txBody>
      </p:sp>
      <p:sp>
        <p:nvSpPr>
          <p:cNvPr id="18" name="TextBox 20"/>
          <p:cNvSpPr txBox="1">
            <a:spLocks noChangeArrowheads="1"/>
          </p:cNvSpPr>
          <p:nvPr/>
        </p:nvSpPr>
        <p:spPr bwMode="auto">
          <a:xfrm>
            <a:off x="5132718" y="4706072"/>
            <a:ext cx="369408" cy="276999"/>
          </a:xfrm>
          <a:prstGeom prst="rect">
            <a:avLst/>
          </a:prstGeom>
          <a:noFill/>
          <a:ln w="9525">
            <a:noFill/>
            <a:miter lim="800000"/>
            <a:headEnd/>
            <a:tailEnd/>
          </a:ln>
        </p:spPr>
        <p:txBody>
          <a:bodyPr wrap="square" lIns="45720" rIns="45720" anchor="ctr">
            <a:spAutoFit/>
          </a:bodyPr>
          <a:lstStyle/>
          <a:p>
            <a:r>
              <a:rPr lang="en-US" sz="1200" b="1" dirty="0"/>
              <a:t>Y</a:t>
            </a:r>
          </a:p>
        </p:txBody>
      </p:sp>
      <p:cxnSp>
        <p:nvCxnSpPr>
          <p:cNvPr id="19" name="Straight Arrow Connector 18"/>
          <p:cNvCxnSpPr/>
          <p:nvPr/>
        </p:nvCxnSpPr>
        <p:spPr>
          <a:xfrm>
            <a:off x="1324048" y="3448098"/>
            <a:ext cx="23335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1831782" y="3171099"/>
            <a:ext cx="1295400" cy="276999"/>
          </a:xfrm>
          <a:prstGeom prst="rect">
            <a:avLst/>
          </a:prstGeom>
          <a:noFill/>
          <a:ln w="9525">
            <a:noFill/>
            <a:miter lim="800000"/>
            <a:headEnd/>
            <a:tailEnd/>
          </a:ln>
        </p:spPr>
        <p:txBody>
          <a:bodyPr wrap="square" lIns="45720" rIns="45720" anchor="ctr">
            <a:spAutoFit/>
          </a:bodyPr>
          <a:lstStyle/>
          <a:p>
            <a:pPr algn="r"/>
            <a:r>
              <a:rPr lang="en-US" sz="1200" b="1" dirty="0"/>
              <a:t>~842mm (~33in)</a:t>
            </a:r>
          </a:p>
        </p:txBody>
      </p:sp>
      <p:cxnSp>
        <p:nvCxnSpPr>
          <p:cNvPr id="21" name="Straight Connector 20"/>
          <p:cNvCxnSpPr/>
          <p:nvPr/>
        </p:nvCxnSpPr>
        <p:spPr>
          <a:xfrm flipV="1">
            <a:off x="3657600" y="3471205"/>
            <a:ext cx="0" cy="9144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324048" y="3448098"/>
            <a:ext cx="0" cy="32790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029848" y="899128"/>
            <a:ext cx="2352152" cy="22719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TextBox 20"/>
          <p:cNvSpPr txBox="1">
            <a:spLocks noChangeArrowheads="1"/>
          </p:cNvSpPr>
          <p:nvPr/>
        </p:nvSpPr>
        <p:spPr bwMode="auto">
          <a:xfrm>
            <a:off x="6008745" y="3124200"/>
            <a:ext cx="2678055"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TMA Team Testing Limit Switches with Mock Wobble Plate</a:t>
            </a:r>
          </a:p>
        </p:txBody>
      </p:sp>
      <p:sp>
        <p:nvSpPr>
          <p:cNvPr id="25" name="TextBox 20"/>
          <p:cNvSpPr txBox="1">
            <a:spLocks noChangeArrowheads="1"/>
          </p:cNvSpPr>
          <p:nvPr/>
        </p:nvSpPr>
        <p:spPr bwMode="auto">
          <a:xfrm>
            <a:off x="3857552" y="996796"/>
            <a:ext cx="8382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TMA</a:t>
            </a:r>
          </a:p>
        </p:txBody>
      </p:sp>
      <p:sp>
        <p:nvSpPr>
          <p:cNvPr id="26" name="TextBox 20"/>
          <p:cNvSpPr txBox="1">
            <a:spLocks noChangeArrowheads="1"/>
          </p:cNvSpPr>
          <p:nvPr/>
        </p:nvSpPr>
        <p:spPr bwMode="auto">
          <a:xfrm>
            <a:off x="3019352" y="990600"/>
            <a:ext cx="6096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SLAC</a:t>
            </a:r>
          </a:p>
        </p:txBody>
      </p:sp>
      <p:cxnSp>
        <p:nvCxnSpPr>
          <p:cNvPr id="27" name="Straight Connector 26"/>
          <p:cNvCxnSpPr/>
          <p:nvPr/>
        </p:nvCxnSpPr>
        <p:spPr>
          <a:xfrm flipV="1">
            <a:off x="3705152" y="1267600"/>
            <a:ext cx="0" cy="16903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0"/>
          <p:cNvSpPr txBox="1">
            <a:spLocks noChangeArrowheads="1"/>
          </p:cNvSpPr>
          <p:nvPr/>
        </p:nvSpPr>
        <p:spPr bwMode="auto">
          <a:xfrm>
            <a:off x="4230171" y="2661886"/>
            <a:ext cx="1512147"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Camera Cable Wrap</a:t>
            </a:r>
          </a:p>
        </p:txBody>
      </p:sp>
      <p:sp>
        <p:nvSpPr>
          <p:cNvPr id="29" name="TextBox 20"/>
          <p:cNvSpPr txBox="1">
            <a:spLocks noChangeArrowheads="1"/>
          </p:cNvSpPr>
          <p:nvPr/>
        </p:nvSpPr>
        <p:spPr bwMode="auto">
          <a:xfrm>
            <a:off x="2981252" y="2424500"/>
            <a:ext cx="6858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Utilities</a:t>
            </a:r>
          </a:p>
        </p:txBody>
      </p:sp>
      <p:cxnSp>
        <p:nvCxnSpPr>
          <p:cNvPr id="30" name="Straight Arrow Connector 29"/>
          <p:cNvCxnSpPr/>
          <p:nvPr/>
        </p:nvCxnSpPr>
        <p:spPr>
          <a:xfrm flipH="1">
            <a:off x="3019352" y="2701499"/>
            <a:ext cx="571500"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451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End</a:t>
            </a:r>
          </a:p>
        </p:txBody>
      </p:sp>
      <p:sp>
        <p:nvSpPr>
          <p:cNvPr id="26" name="Slide Number Placeholder 4"/>
          <p:cNvSpPr>
            <a:spLocks noGrp="1"/>
          </p:cNvSpPr>
          <p:nvPr>
            <p:ph type="sldNum" sz="quarter" idx="4294967295"/>
          </p:nvPr>
        </p:nvSpPr>
        <p:spPr>
          <a:xfrm>
            <a:off x="8382000" y="6629400"/>
            <a:ext cx="609600" cy="152400"/>
          </a:xfrm>
          <a:prstGeom prst="rect">
            <a:avLst/>
          </a:prstGeom>
        </p:spPr>
        <p:txBody>
          <a:bodyPr/>
          <a:lstStyle/>
          <a:p>
            <a:pPr>
              <a:defRPr/>
            </a:pPr>
            <a:fld id="{35B5A472-1BCE-49A3-8D32-42242BD463DF}" type="slidenum">
              <a:rPr lang="en-US" smtClean="0"/>
              <a:pPr>
                <a:defRPr/>
              </a:pPr>
              <a:t>119</a:t>
            </a:fld>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838201"/>
            <a:ext cx="444024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20"/>
          <p:cNvSpPr txBox="1">
            <a:spLocks noChangeArrowheads="1"/>
          </p:cNvSpPr>
          <p:nvPr/>
        </p:nvSpPr>
        <p:spPr bwMode="auto">
          <a:xfrm>
            <a:off x="2040943" y="6510955"/>
            <a:ext cx="18288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Rod Ends (Ball Joint)</a:t>
            </a:r>
          </a:p>
        </p:txBody>
      </p:sp>
      <p:pic>
        <p:nvPicPr>
          <p:cNvPr id="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3533" y="1032806"/>
            <a:ext cx="3468126" cy="3349905"/>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a:spLocks noChangeArrowheads="1"/>
          </p:cNvSpPr>
          <p:nvPr/>
        </p:nvSpPr>
        <p:spPr bwMode="auto">
          <a:xfrm>
            <a:off x="5656985" y="4498033"/>
            <a:ext cx="2620558"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TMA Team Testing Limit Switches with Mock Wobble Plate</a:t>
            </a:r>
          </a:p>
        </p:txBody>
      </p:sp>
      <p:sp>
        <p:nvSpPr>
          <p:cNvPr id="23" name="TextBox 22"/>
          <p:cNvSpPr txBox="1">
            <a:spLocks noChangeArrowheads="1"/>
          </p:cNvSpPr>
          <p:nvPr/>
        </p:nvSpPr>
        <p:spPr bwMode="auto">
          <a:xfrm>
            <a:off x="139805" y="2431585"/>
            <a:ext cx="1821484"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Wobble Plate</a:t>
            </a:r>
          </a:p>
          <a:p>
            <a:endParaRPr lang="en-US" sz="1200" b="1" dirty="0">
              <a:solidFill>
                <a:srgbClr val="000099"/>
              </a:solidFill>
            </a:endParaRPr>
          </a:p>
        </p:txBody>
      </p:sp>
      <p:sp>
        <p:nvSpPr>
          <p:cNvPr id="24" name="TextBox 23"/>
          <p:cNvSpPr txBox="1">
            <a:spLocks noChangeArrowheads="1"/>
          </p:cNvSpPr>
          <p:nvPr/>
        </p:nvSpPr>
        <p:spPr bwMode="auto">
          <a:xfrm>
            <a:off x="615538" y="4036368"/>
            <a:ext cx="1287475" cy="461665"/>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Universal Joint</a:t>
            </a:r>
          </a:p>
          <a:p>
            <a:pPr algn="r"/>
            <a:endParaRPr lang="en-US" sz="1200" b="1" dirty="0">
              <a:solidFill>
                <a:srgbClr val="000099"/>
              </a:solidFill>
            </a:endParaRPr>
          </a:p>
        </p:txBody>
      </p:sp>
      <p:cxnSp>
        <p:nvCxnSpPr>
          <p:cNvPr id="27" name="Straight Arrow Connector 26"/>
          <p:cNvCxnSpPr/>
          <p:nvPr/>
        </p:nvCxnSpPr>
        <p:spPr>
          <a:xfrm flipV="1">
            <a:off x="1219200" y="3572828"/>
            <a:ext cx="0" cy="465772"/>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a:spLocks noChangeArrowheads="1"/>
          </p:cNvSpPr>
          <p:nvPr/>
        </p:nvSpPr>
        <p:spPr bwMode="auto">
          <a:xfrm>
            <a:off x="3810000" y="3111163"/>
            <a:ext cx="1238099"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Bulkhead Plate</a:t>
            </a:r>
          </a:p>
          <a:p>
            <a:endParaRPr lang="en-US" sz="1200" b="1" dirty="0">
              <a:solidFill>
                <a:srgbClr val="000099"/>
              </a:solidFill>
            </a:endParaRPr>
          </a:p>
        </p:txBody>
      </p:sp>
      <p:cxnSp>
        <p:nvCxnSpPr>
          <p:cNvPr id="34" name="Straight Arrow Connector 33"/>
          <p:cNvCxnSpPr/>
          <p:nvPr/>
        </p:nvCxnSpPr>
        <p:spPr>
          <a:xfrm flipV="1">
            <a:off x="4340657" y="2842374"/>
            <a:ext cx="0" cy="271345"/>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2096365" y="1364728"/>
            <a:ext cx="787142" cy="646331"/>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Limit Switch</a:t>
            </a:r>
          </a:p>
          <a:p>
            <a:endParaRPr lang="en-US" sz="1200" b="1" dirty="0">
              <a:solidFill>
                <a:srgbClr val="000099"/>
              </a:solidFill>
            </a:endParaRPr>
          </a:p>
        </p:txBody>
      </p:sp>
      <p:cxnSp>
        <p:nvCxnSpPr>
          <p:cNvPr id="36" name="Straight Arrow Connector 35"/>
          <p:cNvCxnSpPr/>
          <p:nvPr/>
        </p:nvCxnSpPr>
        <p:spPr>
          <a:xfrm>
            <a:off x="2574343" y="1673350"/>
            <a:ext cx="381000" cy="1"/>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a:spLocks noChangeArrowheads="1"/>
          </p:cNvSpPr>
          <p:nvPr/>
        </p:nvSpPr>
        <p:spPr bwMode="auto">
          <a:xfrm>
            <a:off x="5183533" y="5679958"/>
            <a:ext cx="3933645" cy="830997"/>
          </a:xfrm>
          <a:prstGeom prst="rect">
            <a:avLst/>
          </a:prstGeom>
          <a:noFill/>
          <a:ln w="9525">
            <a:noFill/>
            <a:miter lim="800000"/>
            <a:headEnd/>
            <a:tailEnd/>
          </a:ln>
        </p:spPr>
        <p:txBody>
          <a:bodyPr wrap="square" lIns="45720" rIns="45720" anchor="ctr">
            <a:spAutoFit/>
          </a:bodyPr>
          <a:lstStyle/>
          <a:p>
            <a:pPr algn="ctr"/>
            <a:r>
              <a:rPr lang="en-US" sz="1200" b="1" u="sng" dirty="0">
                <a:solidFill>
                  <a:srgbClr val="000099"/>
                </a:solidFill>
              </a:rPr>
              <a:t>Motion From Hexapod/Rotator</a:t>
            </a:r>
          </a:p>
          <a:p>
            <a:pPr marL="171450" indent="-171450">
              <a:buFont typeface="Arial" panose="020B0604020202020204" pitchFamily="34" charset="0"/>
              <a:buChar char="•"/>
            </a:pPr>
            <a:r>
              <a:rPr lang="en-US" sz="1200" b="1" dirty="0">
                <a:solidFill>
                  <a:srgbClr val="000099"/>
                </a:solidFill>
              </a:rPr>
              <a:t>Bulk Head PL: +/- 15mm in Z</a:t>
            </a:r>
          </a:p>
          <a:p>
            <a:pPr marL="171450" indent="-171450">
              <a:buFont typeface="Arial" panose="020B0604020202020204" pitchFamily="34" charset="0"/>
              <a:buChar char="•"/>
            </a:pPr>
            <a:r>
              <a:rPr lang="en-US" sz="1200" b="1" dirty="0">
                <a:solidFill>
                  <a:srgbClr val="000099"/>
                </a:solidFill>
              </a:rPr>
              <a:t>Wobble PL: +/- 100mm in Radial Motion</a:t>
            </a:r>
          </a:p>
          <a:p>
            <a:pPr marL="171450" indent="-171450">
              <a:buFont typeface="Arial" panose="020B0604020202020204" pitchFamily="34" charset="0"/>
              <a:buChar char="•"/>
            </a:pPr>
            <a:r>
              <a:rPr lang="en-US" sz="1200" b="1" dirty="0">
                <a:solidFill>
                  <a:srgbClr val="000099"/>
                </a:solidFill>
              </a:rPr>
              <a:t>Twist Between Wobble &amp; Bulkhead +/- 5 Degrees</a:t>
            </a:r>
          </a:p>
        </p:txBody>
      </p:sp>
      <p:sp>
        <p:nvSpPr>
          <p:cNvPr id="40" name="TextBox 39"/>
          <p:cNvSpPr txBox="1">
            <a:spLocks noChangeArrowheads="1"/>
          </p:cNvSpPr>
          <p:nvPr/>
        </p:nvSpPr>
        <p:spPr bwMode="auto">
          <a:xfrm>
            <a:off x="2128875" y="3477667"/>
            <a:ext cx="1533450" cy="646331"/>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Rod Turn Buckle</a:t>
            </a:r>
          </a:p>
          <a:p>
            <a:pPr algn="ctr"/>
            <a:r>
              <a:rPr lang="en-US" sz="1200" b="1" dirty="0">
                <a:solidFill>
                  <a:srgbClr val="000099"/>
                </a:solidFill>
              </a:rPr>
              <a:t>(Hex Feature)</a:t>
            </a:r>
          </a:p>
          <a:p>
            <a:endParaRPr lang="en-US" sz="1200" b="1" dirty="0">
              <a:solidFill>
                <a:srgbClr val="000099"/>
              </a:solidFill>
            </a:endParaRPr>
          </a:p>
        </p:txBody>
      </p:sp>
      <p:cxnSp>
        <p:nvCxnSpPr>
          <p:cNvPr id="41" name="Straight Arrow Connector 40"/>
          <p:cNvCxnSpPr/>
          <p:nvPr/>
        </p:nvCxnSpPr>
        <p:spPr>
          <a:xfrm flipV="1">
            <a:off x="2895600" y="3113719"/>
            <a:ext cx="0" cy="363948"/>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3697" y="4820576"/>
            <a:ext cx="2090819" cy="1605515"/>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47" name="Elbow Connector 46"/>
          <p:cNvCxnSpPr/>
          <p:nvPr/>
        </p:nvCxnSpPr>
        <p:spPr>
          <a:xfrm>
            <a:off x="594654" y="2743199"/>
            <a:ext cx="461375" cy="234845"/>
          </a:xfrm>
          <a:prstGeom prst="bentConnector3">
            <a:avLst>
              <a:gd name="adj1" fmla="val 849"/>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608432" y="5411120"/>
            <a:ext cx="834999"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a:spLocks noChangeArrowheads="1"/>
          </p:cNvSpPr>
          <p:nvPr/>
        </p:nvSpPr>
        <p:spPr bwMode="auto">
          <a:xfrm>
            <a:off x="269141" y="5251966"/>
            <a:ext cx="1287475" cy="276999"/>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Clevis Bracket</a:t>
            </a:r>
          </a:p>
        </p:txBody>
      </p:sp>
      <p:sp>
        <p:nvSpPr>
          <p:cNvPr id="58" name="TextBox 57"/>
          <p:cNvSpPr txBox="1">
            <a:spLocks noChangeArrowheads="1"/>
          </p:cNvSpPr>
          <p:nvPr/>
        </p:nvSpPr>
        <p:spPr bwMode="auto">
          <a:xfrm>
            <a:off x="3971025" y="5251966"/>
            <a:ext cx="1287475" cy="276999"/>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M14 Lock Nut</a:t>
            </a:r>
          </a:p>
        </p:txBody>
      </p:sp>
      <p:cxnSp>
        <p:nvCxnSpPr>
          <p:cNvPr id="59" name="Straight Arrow Connector 58"/>
          <p:cNvCxnSpPr/>
          <p:nvPr/>
        </p:nvCxnSpPr>
        <p:spPr>
          <a:xfrm flipH="1">
            <a:off x="3662325" y="5390465"/>
            <a:ext cx="509796"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a:spLocks noChangeArrowheads="1"/>
          </p:cNvSpPr>
          <p:nvPr/>
        </p:nvSpPr>
        <p:spPr bwMode="auto">
          <a:xfrm>
            <a:off x="2266089" y="4151879"/>
            <a:ext cx="1603044"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Rod Ends</a:t>
            </a:r>
          </a:p>
          <a:p>
            <a:pPr algn="ctr"/>
            <a:r>
              <a:rPr lang="en-US" sz="1200" b="1" dirty="0">
                <a:solidFill>
                  <a:srgbClr val="000099"/>
                </a:solidFill>
              </a:rPr>
              <a:t>(Maintenance Free)</a:t>
            </a:r>
          </a:p>
        </p:txBody>
      </p:sp>
      <p:cxnSp>
        <p:nvCxnSpPr>
          <p:cNvPr id="68" name="Straight Arrow Connector 67"/>
          <p:cNvCxnSpPr/>
          <p:nvPr/>
        </p:nvCxnSpPr>
        <p:spPr>
          <a:xfrm>
            <a:off x="3011324" y="4600087"/>
            <a:ext cx="0" cy="767823"/>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89373" y="318195"/>
            <a:ext cx="1939502" cy="1794587"/>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18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Status of Work in Progress</a:t>
            </a:r>
          </a:p>
        </p:txBody>
      </p:sp>
    </p:spTree>
    <p:extLst>
      <p:ext uri="{BB962C8B-B14F-4D97-AF65-F5344CB8AC3E}">
        <p14:creationId xmlns:p14="http://schemas.microsoft.com/office/powerpoint/2010/main" val="1636983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End Utilities</a:t>
            </a:r>
          </a:p>
        </p:txBody>
      </p:sp>
      <p:sp>
        <p:nvSpPr>
          <p:cNvPr id="26" name="Slide Number Placeholder 4"/>
          <p:cNvSpPr>
            <a:spLocks noGrp="1"/>
          </p:cNvSpPr>
          <p:nvPr>
            <p:ph type="sldNum" sz="quarter" idx="4294967295"/>
          </p:nvPr>
        </p:nvSpPr>
        <p:spPr>
          <a:xfrm>
            <a:off x="8382000" y="6629400"/>
            <a:ext cx="609600" cy="152400"/>
          </a:xfrm>
          <a:prstGeom prst="rect">
            <a:avLst/>
          </a:prstGeom>
        </p:spPr>
        <p:txBody>
          <a:bodyPr/>
          <a:lstStyle/>
          <a:p>
            <a:pPr>
              <a:defRPr/>
            </a:pPr>
            <a:fld id="{35B5A472-1BCE-49A3-8D32-42242BD463DF}" type="slidenum">
              <a:rPr lang="en-US" smtClean="0"/>
              <a:pPr>
                <a:defRPr/>
              </a:pPr>
              <a:t>120</a:t>
            </a:fld>
            <a:endParaRPr lang="en-US"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07468" y="685800"/>
            <a:ext cx="6253024" cy="329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a:spLocks noChangeArrowheads="1"/>
          </p:cNvSpPr>
          <p:nvPr/>
        </p:nvSpPr>
        <p:spPr bwMode="auto">
          <a:xfrm>
            <a:off x="301925" y="3356670"/>
            <a:ext cx="2849090" cy="276999"/>
          </a:xfrm>
          <a:prstGeom prst="rect">
            <a:avLst/>
          </a:prstGeom>
          <a:noFill/>
          <a:ln w="9525">
            <a:noFill/>
            <a:miter lim="800000"/>
            <a:headEnd/>
            <a:tailEnd/>
          </a:ln>
        </p:spPr>
        <p:txBody>
          <a:bodyPr wrap="square" lIns="45720" rIns="45720" anchor="ctr">
            <a:spAutoFit/>
          </a:bodyPr>
          <a:lstStyle/>
          <a:p>
            <a:r>
              <a:rPr lang="en-US" sz="1200" b="1" dirty="0">
                <a:solidFill>
                  <a:srgbClr val="C00000"/>
                </a:solidFill>
              </a:rPr>
              <a:t>Validated Design with functional mock-up.</a:t>
            </a:r>
          </a:p>
        </p:txBody>
      </p:sp>
      <p:cxnSp>
        <p:nvCxnSpPr>
          <p:cNvPr id="32" name="Straight Connector 31"/>
          <p:cNvCxnSpPr/>
          <p:nvPr/>
        </p:nvCxnSpPr>
        <p:spPr>
          <a:xfrm>
            <a:off x="4103344" y="2590800"/>
            <a:ext cx="1230656" cy="1808740"/>
          </a:xfrm>
          <a:prstGeom prst="line">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a:spLocks noChangeArrowheads="1"/>
          </p:cNvSpPr>
          <p:nvPr/>
        </p:nvSpPr>
        <p:spPr bwMode="auto">
          <a:xfrm>
            <a:off x="4267200" y="1043072"/>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37" name="TextBox 20"/>
          <p:cNvSpPr txBox="1">
            <a:spLocks noChangeArrowheads="1"/>
          </p:cNvSpPr>
          <p:nvPr/>
        </p:nvSpPr>
        <p:spPr bwMode="auto">
          <a:xfrm>
            <a:off x="533400" y="1043072"/>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4606" y="4502000"/>
            <a:ext cx="3187656" cy="2012886"/>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8" name="TextBox 20"/>
          <p:cNvSpPr txBox="1">
            <a:spLocks noChangeArrowheads="1"/>
          </p:cNvSpPr>
          <p:nvPr/>
        </p:nvSpPr>
        <p:spPr bwMode="auto">
          <a:xfrm>
            <a:off x="5334000" y="6581001"/>
            <a:ext cx="1400248"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 Utilities</a:t>
            </a:r>
          </a:p>
        </p:txBody>
      </p:sp>
      <p:sp>
        <p:nvSpPr>
          <p:cNvPr id="40" name="TextBox 20"/>
          <p:cNvSpPr txBox="1">
            <a:spLocks noChangeArrowheads="1"/>
          </p:cNvSpPr>
          <p:nvPr/>
        </p:nvSpPr>
        <p:spPr bwMode="auto">
          <a:xfrm>
            <a:off x="7745580" y="4552187"/>
            <a:ext cx="1371600" cy="276999"/>
          </a:xfrm>
          <a:prstGeom prst="rect">
            <a:avLst/>
          </a:prstGeom>
          <a:noFill/>
          <a:ln w="9525">
            <a:noFill/>
            <a:miter lim="800000"/>
            <a:headEnd/>
            <a:tailEnd/>
          </a:ln>
        </p:spPr>
        <p:txBody>
          <a:bodyPr wrap="square" lIns="45720" rIns="45720" anchor="ctr">
            <a:spAutoFit/>
          </a:bodyPr>
          <a:lstStyle/>
          <a:p>
            <a:r>
              <a:rPr lang="en-US" sz="1200" b="1" dirty="0" err="1">
                <a:solidFill>
                  <a:srgbClr val="000099"/>
                </a:solidFill>
              </a:rPr>
              <a:t>Dynalene</a:t>
            </a:r>
            <a:r>
              <a:rPr lang="en-US" sz="1200" b="1" dirty="0">
                <a:solidFill>
                  <a:srgbClr val="000099"/>
                </a:solidFill>
              </a:rPr>
              <a:t> (Red)</a:t>
            </a:r>
          </a:p>
        </p:txBody>
      </p:sp>
      <p:sp>
        <p:nvSpPr>
          <p:cNvPr id="42" name="TextBox 20"/>
          <p:cNvSpPr txBox="1">
            <a:spLocks noChangeArrowheads="1"/>
          </p:cNvSpPr>
          <p:nvPr/>
        </p:nvSpPr>
        <p:spPr bwMode="auto">
          <a:xfrm>
            <a:off x="7755943" y="5836595"/>
            <a:ext cx="1676400"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Fiber Optics</a:t>
            </a:r>
          </a:p>
          <a:p>
            <a:r>
              <a:rPr lang="en-US" sz="1200" b="1" dirty="0">
                <a:solidFill>
                  <a:srgbClr val="000099"/>
                </a:solidFill>
              </a:rPr>
              <a:t>(Black)</a:t>
            </a:r>
          </a:p>
        </p:txBody>
      </p:sp>
      <p:cxnSp>
        <p:nvCxnSpPr>
          <p:cNvPr id="46" name="Straight Arrow Connector 45"/>
          <p:cNvCxnSpPr/>
          <p:nvPr/>
        </p:nvCxnSpPr>
        <p:spPr>
          <a:xfrm flipH="1">
            <a:off x="6533686" y="6051234"/>
            <a:ext cx="1162514"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20"/>
          <p:cNvSpPr txBox="1">
            <a:spLocks noChangeArrowheads="1"/>
          </p:cNvSpPr>
          <p:nvPr/>
        </p:nvSpPr>
        <p:spPr bwMode="auto">
          <a:xfrm>
            <a:off x="6258763" y="4126624"/>
            <a:ext cx="1981202"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Compressed Air (Blue)</a:t>
            </a:r>
          </a:p>
        </p:txBody>
      </p:sp>
      <p:cxnSp>
        <p:nvCxnSpPr>
          <p:cNvPr id="48" name="Elbow Connector 47"/>
          <p:cNvCxnSpPr/>
          <p:nvPr/>
        </p:nvCxnSpPr>
        <p:spPr>
          <a:xfrm rot="5400000">
            <a:off x="5832998" y="4309889"/>
            <a:ext cx="470531" cy="381000"/>
          </a:xfrm>
          <a:prstGeom prst="bentConnector3">
            <a:avLst>
              <a:gd name="adj1" fmla="val -1304"/>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0"/>
          <p:cNvSpPr txBox="1">
            <a:spLocks noChangeArrowheads="1"/>
          </p:cNvSpPr>
          <p:nvPr/>
        </p:nvSpPr>
        <p:spPr bwMode="auto">
          <a:xfrm>
            <a:off x="7755943" y="5106185"/>
            <a:ext cx="1219200" cy="276999"/>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Power (Black)</a:t>
            </a:r>
          </a:p>
        </p:txBody>
      </p:sp>
      <p:cxnSp>
        <p:nvCxnSpPr>
          <p:cNvPr id="50" name="Straight Arrow Connector 49"/>
          <p:cNvCxnSpPr/>
          <p:nvPr/>
        </p:nvCxnSpPr>
        <p:spPr>
          <a:xfrm flipH="1">
            <a:off x="7538926" y="5244685"/>
            <a:ext cx="304805"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5400000">
            <a:off x="7463041" y="4694561"/>
            <a:ext cx="294724" cy="294134"/>
          </a:xfrm>
          <a:prstGeom prst="bentConnector3">
            <a:avLst>
              <a:gd name="adj1" fmla="val -212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429000" y="1447800"/>
            <a:ext cx="1295400" cy="1066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Users\acallen\Desktop\LSST\UT\IMG_337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235" y="3750782"/>
            <a:ext cx="3614407" cy="271080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8228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320" y="1066800"/>
            <a:ext cx="4792279" cy="293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76400" y="142875"/>
            <a:ext cx="5653087" cy="557213"/>
          </a:xfrm>
        </p:spPr>
        <p:txBody>
          <a:bodyPr/>
          <a:lstStyle/>
          <a:p>
            <a:r>
              <a:rPr lang="en-US" dirty="0"/>
              <a:t>Auxiliary Electronics</a:t>
            </a:r>
          </a:p>
        </p:txBody>
      </p:sp>
      <p:cxnSp>
        <p:nvCxnSpPr>
          <p:cNvPr id="8" name="Straight Arrow Connector 7"/>
          <p:cNvCxnSpPr/>
          <p:nvPr/>
        </p:nvCxnSpPr>
        <p:spPr>
          <a:xfrm>
            <a:off x="1332762" y="3817828"/>
            <a:ext cx="156283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20"/>
          <p:cNvSpPr txBox="1">
            <a:spLocks noChangeArrowheads="1"/>
          </p:cNvSpPr>
          <p:nvPr/>
        </p:nvSpPr>
        <p:spPr bwMode="auto">
          <a:xfrm>
            <a:off x="1232614" y="3844323"/>
            <a:ext cx="1524000" cy="276999"/>
          </a:xfrm>
          <a:prstGeom prst="rect">
            <a:avLst/>
          </a:prstGeom>
          <a:noFill/>
          <a:ln w="9525">
            <a:noFill/>
            <a:miter lim="800000"/>
            <a:headEnd/>
            <a:tailEnd/>
          </a:ln>
        </p:spPr>
        <p:txBody>
          <a:bodyPr wrap="square" lIns="45720" rIns="45720" anchor="ctr">
            <a:spAutoFit/>
          </a:bodyPr>
          <a:lstStyle/>
          <a:p>
            <a:pPr algn="r"/>
            <a:r>
              <a:rPr lang="en-US" sz="1200" b="1" dirty="0"/>
              <a:t>624mm (~24.5inch)</a:t>
            </a:r>
          </a:p>
        </p:txBody>
      </p:sp>
      <p:sp>
        <p:nvSpPr>
          <p:cNvPr id="12" name="TextBox 20"/>
          <p:cNvSpPr txBox="1">
            <a:spLocks noChangeArrowheads="1"/>
          </p:cNvSpPr>
          <p:nvPr/>
        </p:nvSpPr>
        <p:spPr bwMode="auto">
          <a:xfrm>
            <a:off x="800100" y="884365"/>
            <a:ext cx="2895600"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Auxiliary Electronics </a:t>
            </a:r>
          </a:p>
          <a:p>
            <a:pPr algn="ctr"/>
            <a:r>
              <a:rPr lang="en-US" sz="1200" b="1" dirty="0">
                <a:solidFill>
                  <a:srgbClr val="000099"/>
                </a:solidFill>
              </a:rPr>
              <a:t>(Integrated)</a:t>
            </a:r>
          </a:p>
        </p:txBody>
      </p:sp>
      <p:sp>
        <p:nvSpPr>
          <p:cNvPr id="18" name="TextBox 6"/>
          <p:cNvSpPr txBox="1">
            <a:spLocks noChangeArrowheads="1"/>
          </p:cNvSpPr>
          <p:nvPr/>
        </p:nvSpPr>
        <p:spPr bwMode="auto">
          <a:xfrm>
            <a:off x="514622" y="4495800"/>
            <a:ext cx="3371578" cy="1600438"/>
          </a:xfrm>
          <a:prstGeom prst="rect">
            <a:avLst/>
          </a:prstGeom>
          <a:solidFill>
            <a:schemeClr val="bg1"/>
          </a:solidFill>
          <a:ln w="9525">
            <a:noFill/>
            <a:miter lim="800000"/>
            <a:headEnd/>
            <a:tailEnd/>
          </a:ln>
        </p:spPr>
        <p:txBody>
          <a:bodyPr wrap="square">
            <a:spAutoFit/>
          </a:bodyPr>
          <a:lstStyle/>
          <a:p>
            <a:r>
              <a:rPr lang="en-US" b="1" dirty="0">
                <a:solidFill>
                  <a:schemeClr val="tx2"/>
                </a:solidFill>
              </a:rPr>
              <a:t>Auxiliary Electronics</a:t>
            </a:r>
          </a:p>
          <a:p>
            <a:pPr marL="285750" indent="-285750">
              <a:buFont typeface="Arial" panose="020B0604020202020204" pitchFamily="34" charset="0"/>
              <a:buChar char="•"/>
            </a:pPr>
            <a:r>
              <a:rPr lang="en-US" sz="1600" b="1" dirty="0">
                <a:solidFill>
                  <a:schemeClr val="tx2"/>
                </a:solidFill>
              </a:rPr>
              <a:t>Auxiliary Electronics will be mounted to Quadrant Boxes prior to Integration.</a:t>
            </a:r>
          </a:p>
          <a:p>
            <a:pPr marL="285750" indent="-285750">
              <a:buFont typeface="Arial" panose="020B0604020202020204" pitchFamily="34" charset="0"/>
              <a:buChar char="•"/>
            </a:pPr>
            <a:r>
              <a:rPr lang="en-US" sz="1600" b="1" dirty="0">
                <a:solidFill>
                  <a:schemeClr val="tx2"/>
                </a:solidFill>
              </a:rPr>
              <a:t>Quadrant Boxes can be loaded individually or as a single unit. </a:t>
            </a:r>
          </a:p>
        </p:txBody>
      </p:sp>
      <p:sp>
        <p:nvSpPr>
          <p:cNvPr id="20" name="TextBox 20"/>
          <p:cNvSpPr txBox="1">
            <a:spLocks noChangeArrowheads="1"/>
          </p:cNvSpPr>
          <p:nvPr/>
        </p:nvSpPr>
        <p:spPr bwMode="auto">
          <a:xfrm>
            <a:off x="5558355" y="6238156"/>
            <a:ext cx="3276600" cy="276999"/>
          </a:xfrm>
          <a:prstGeom prst="rect">
            <a:avLst/>
          </a:prstGeom>
          <a:noFill/>
          <a:ln w="9525">
            <a:noFill/>
            <a:miter lim="800000"/>
            <a:headEnd/>
            <a:tailEnd/>
          </a:ln>
        </p:spPr>
        <p:txBody>
          <a:bodyPr wrap="square" lIns="45720" rIns="45720" anchor="ctr">
            <a:spAutoFit/>
          </a:bodyPr>
          <a:lstStyle>
            <a:defPPr>
              <a:defRPr lang="en-US"/>
            </a:defPPr>
            <a:lvl1pPr>
              <a:defRPr sz="1200" b="1">
                <a:solidFill>
                  <a:srgbClr val="000099"/>
                </a:solidFill>
              </a:defRPr>
            </a:lvl1pPr>
          </a:lstStyle>
          <a:p>
            <a:r>
              <a:rPr lang="en-US" dirty="0"/>
              <a:t>Quadrant Box and Auxiliary Electronics Assembly</a:t>
            </a:r>
          </a:p>
        </p:txBody>
      </p:sp>
      <p:pic>
        <p:nvPicPr>
          <p:cNvPr id="13" name="Picture 2" descr="V:\MDCad\Design\LSST\Quadrant Box\Quad Box Current Pics\Wedge 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97912" y="3744132"/>
            <a:ext cx="2748256" cy="2494024"/>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6658" y="997805"/>
            <a:ext cx="2624247" cy="258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20"/>
          <p:cNvSpPr txBox="1">
            <a:spLocks noChangeArrowheads="1"/>
          </p:cNvSpPr>
          <p:nvPr/>
        </p:nvSpPr>
        <p:spPr bwMode="auto">
          <a:xfrm>
            <a:off x="5301695" y="835964"/>
            <a:ext cx="1541081"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Auxiliary Electronics (Prior to Integration)</a:t>
            </a:r>
          </a:p>
        </p:txBody>
      </p:sp>
    </p:spTree>
    <p:extLst>
      <p:ext uri="{BB962C8B-B14F-4D97-AF65-F5344CB8AC3E}">
        <p14:creationId xmlns:p14="http://schemas.microsoft.com/office/powerpoint/2010/main" val="13532792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Quadrant Box Mechanical Structure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3219" y="971080"/>
            <a:ext cx="5568725" cy="5428268"/>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79646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Auxiliary Electronics Quadrant Box</a:t>
            </a:r>
          </a:p>
        </p:txBody>
      </p:sp>
      <p:graphicFrame>
        <p:nvGraphicFramePr>
          <p:cNvPr id="4" name="Object 3"/>
          <p:cNvGraphicFramePr>
            <a:graphicFrameLocks noChangeAspect="1"/>
          </p:cNvGraphicFramePr>
          <p:nvPr>
            <p:extLst>
              <p:ext uri="{D42A27DB-BD31-4B8C-83A1-F6EECF244321}">
                <p14:modId xmlns:p14="http://schemas.microsoft.com/office/powerpoint/2010/main" val="3481908180"/>
              </p:ext>
            </p:extLst>
          </p:nvPr>
        </p:nvGraphicFramePr>
        <p:xfrm>
          <a:off x="4592" y="1163105"/>
          <a:ext cx="9082487" cy="5107864"/>
        </p:xfrm>
        <a:graphic>
          <a:graphicData uri="http://schemas.openxmlformats.org/presentationml/2006/ole">
            <mc:AlternateContent xmlns:mc="http://schemas.openxmlformats.org/markup-compatibility/2006">
              <mc:Choice xmlns:v="urn:schemas-microsoft-com:vml" Requires="v">
                <p:oleObj spid="_x0000_s8422" name="Presentation" r:id="rId3" imgW="6106523" imgH="3434942" progId="PowerPoint.Show.12">
                  <p:embed/>
                </p:oleObj>
              </mc:Choice>
              <mc:Fallback>
                <p:oleObj name="Presentation" r:id="rId3" imgW="6106523" imgH="3434942" progId="PowerPoint.Show.12">
                  <p:embed/>
                  <p:pic>
                    <p:nvPicPr>
                      <p:cNvPr id="0" name=""/>
                      <p:cNvPicPr/>
                      <p:nvPr/>
                    </p:nvPicPr>
                    <p:blipFill>
                      <a:blip r:embed="rId4"/>
                      <a:stretch>
                        <a:fillRect/>
                      </a:stretch>
                    </p:blipFill>
                    <p:spPr>
                      <a:xfrm>
                        <a:off x="4592" y="1163105"/>
                        <a:ext cx="9082487" cy="5107864"/>
                      </a:xfrm>
                      <a:prstGeom prst="rect">
                        <a:avLst/>
                      </a:prstGeom>
                    </p:spPr>
                  </p:pic>
                </p:oleObj>
              </mc:Fallback>
            </mc:AlternateContent>
          </a:graphicData>
        </a:graphic>
      </p:graphicFrame>
    </p:spTree>
    <p:extLst>
      <p:ext uri="{BB962C8B-B14F-4D97-AF65-F5344CB8AC3E}">
        <p14:creationId xmlns:p14="http://schemas.microsoft.com/office/powerpoint/2010/main" val="4329867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Quadrants 1 – 4</a:t>
            </a:r>
          </a:p>
        </p:txBody>
      </p:sp>
      <p:pic>
        <p:nvPicPr>
          <p:cNvPr id="10244" name="Picture 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614570" y="3771114"/>
            <a:ext cx="3033995" cy="2762095"/>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5" name="Picture 5"/>
          <p:cNvPicPr>
            <a:picLocks noGrp="1" noChangeAspect="1" noChangeArrowheads="1"/>
          </p:cNvPicPr>
          <p:nvPr>
            <p:ph idx="10"/>
          </p:nvPr>
        </p:nvPicPr>
        <p:blipFill>
          <a:blip r:embed="rId3" cstate="screen">
            <a:extLst>
              <a:ext uri="{28A0092B-C50C-407E-A947-70E740481C1C}">
                <a14:useLocalDpi xmlns:a14="http://schemas.microsoft.com/office/drawing/2010/main"/>
              </a:ext>
            </a:extLst>
          </a:blip>
          <a:srcRect/>
          <a:stretch>
            <a:fillRect/>
          </a:stretch>
        </p:blipFill>
        <p:spPr bwMode="auto">
          <a:xfrm>
            <a:off x="4614570" y="941266"/>
            <a:ext cx="3068235" cy="2679759"/>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85" y="923085"/>
            <a:ext cx="3790625" cy="301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2360" y="3832045"/>
            <a:ext cx="3149210" cy="2701164"/>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59896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Auxiliary Electronics Quadrant Box Assembly</a:t>
            </a:r>
          </a:p>
        </p:txBody>
      </p:sp>
      <p:pic>
        <p:nvPicPr>
          <p:cNvPr id="2051" name="Picture 3" descr="V:\MDCad\Design\LSST\Quadrant Box\Quad Box Current Pics\Wedge 3.JPG"/>
          <p:cNvPicPr>
            <a:picLocks noGrp="1" noChangeAspect="1" noChangeArrowheads="1"/>
          </p:cNvPicPr>
          <p:nvPr>
            <p:ph idx="10"/>
          </p:nvPr>
        </p:nvPicPr>
        <p:blipFill rotWithShape="1">
          <a:blip r:embed="rId2" cstate="screen">
            <a:extLst>
              <a:ext uri="{28A0092B-C50C-407E-A947-70E740481C1C}">
                <a14:useLocalDpi xmlns:a14="http://schemas.microsoft.com/office/drawing/2010/main"/>
              </a:ext>
            </a:extLst>
          </a:blip>
          <a:srcRect/>
          <a:stretch/>
        </p:blipFill>
        <p:spPr bwMode="auto">
          <a:xfrm rot="5400000">
            <a:off x="6082994" y="842664"/>
            <a:ext cx="2688744" cy="2945573"/>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descr="V:\MDCad\Design\LSST\Quadrant Box\Quad Box Current Pics\IMG_20180601_09592141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6964" y="971080"/>
            <a:ext cx="2657893" cy="2597491"/>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V:\MDCad\Design\LSST\Quadrant Box\Quad Box Current Pics\IMG_20180601_095637183_BURST000_COVER.jpg"/>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186964" y="3813050"/>
            <a:ext cx="2659310" cy="24377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04389" y="786414"/>
            <a:ext cx="1420985" cy="369332"/>
          </a:xfrm>
          <a:prstGeom prst="rect">
            <a:avLst/>
          </a:prstGeom>
          <a:noFill/>
        </p:spPr>
        <p:txBody>
          <a:bodyPr wrap="square" rtlCol="0">
            <a:spAutoFit/>
          </a:bodyPr>
          <a:lstStyle/>
          <a:p>
            <a:r>
              <a:rPr lang="en-US" dirty="0">
                <a:solidFill>
                  <a:srgbClr val="FF0000"/>
                </a:solidFill>
              </a:rPr>
              <a:t>Wedges 1- 4</a:t>
            </a:r>
          </a:p>
        </p:txBody>
      </p:sp>
      <p:pic>
        <p:nvPicPr>
          <p:cNvPr id="1126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598" y="1164802"/>
            <a:ext cx="2317121" cy="1800225"/>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39365" y="3827807"/>
            <a:ext cx="3067872" cy="2456491"/>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76598" y="3083355"/>
            <a:ext cx="2317122" cy="1495709"/>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9"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76597" y="4696365"/>
            <a:ext cx="2317121" cy="1741615"/>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240942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160" y="279415"/>
            <a:ext cx="5867400" cy="557213"/>
          </a:xfrm>
        </p:spPr>
        <p:txBody>
          <a:bodyPr/>
          <a:lstStyle/>
          <a:p>
            <a:r>
              <a:rPr lang="en-US" dirty="0"/>
              <a:t>Auxiliary Electronics Access Through Hexapod/Rotator</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2360" y="894270"/>
            <a:ext cx="6857203" cy="5624297"/>
          </a:xfrm>
          <a:prstGeom prst="rect">
            <a:avLst/>
          </a:prstGeom>
        </p:spPr>
      </p:pic>
      <p:sp>
        <p:nvSpPr>
          <p:cNvPr id="13" name="TextBox 12"/>
          <p:cNvSpPr txBox="1">
            <a:spLocks noChangeArrowheads="1"/>
          </p:cNvSpPr>
          <p:nvPr/>
        </p:nvSpPr>
        <p:spPr bwMode="auto">
          <a:xfrm>
            <a:off x="146284" y="5582341"/>
            <a:ext cx="5091989" cy="1200329"/>
          </a:xfrm>
          <a:prstGeom prst="rect">
            <a:avLst/>
          </a:prstGeom>
          <a:noFill/>
          <a:ln w="9525">
            <a:noFill/>
            <a:miter lim="800000"/>
            <a:headEnd/>
            <a:tailEnd/>
          </a:ln>
        </p:spPr>
        <p:txBody>
          <a:bodyPr wrap="square">
            <a:spAutoFit/>
          </a:bodyPr>
          <a:lstStyle/>
          <a:p>
            <a:r>
              <a:rPr lang="en-US" sz="1200" b="1" dirty="0">
                <a:solidFill>
                  <a:srgbClr val="000099"/>
                </a:solidFill>
              </a:rPr>
              <a:t>Hexapod/Rotator </a:t>
            </a:r>
          </a:p>
          <a:p>
            <a:pPr marL="285750" indent="-285750">
              <a:buFont typeface="Arial" panose="020B0604020202020204" pitchFamily="34" charset="0"/>
              <a:buChar char="•"/>
            </a:pPr>
            <a:r>
              <a:rPr lang="en-US" sz="1200" b="1" dirty="0">
                <a:solidFill>
                  <a:srgbClr val="000099"/>
                </a:solidFill>
              </a:rPr>
              <a:t>Rotates the Camera a maximum of +/-90 degrees.</a:t>
            </a:r>
          </a:p>
          <a:p>
            <a:pPr marL="285750" indent="-285750">
              <a:buFont typeface="Arial" panose="020B0604020202020204" pitchFamily="34" charset="0"/>
              <a:buChar char="•"/>
            </a:pPr>
            <a:r>
              <a:rPr lang="en-US" sz="1200" b="1" dirty="0">
                <a:solidFill>
                  <a:srgbClr val="000099"/>
                </a:solidFill>
              </a:rPr>
              <a:t>Access is only in 15 degree increments.</a:t>
            </a:r>
          </a:p>
          <a:p>
            <a:pPr marL="285750" indent="-285750">
              <a:buFont typeface="Arial" panose="020B0604020202020204" pitchFamily="34" charset="0"/>
              <a:buChar char="•"/>
            </a:pPr>
            <a:r>
              <a:rPr lang="en-US" sz="1200" b="1" dirty="0">
                <a:solidFill>
                  <a:srgbClr val="000099"/>
                </a:solidFill>
              </a:rPr>
              <a:t>Limited mass allowed on the service platforms. (Max 100kg)</a:t>
            </a:r>
          </a:p>
          <a:p>
            <a:pPr marL="285750" indent="-285750">
              <a:buFont typeface="Arial" panose="020B0604020202020204" pitchFamily="34" charset="0"/>
              <a:buChar char="•"/>
            </a:pPr>
            <a:endParaRPr lang="en-US" sz="1200" b="1" dirty="0">
              <a:solidFill>
                <a:srgbClr val="000099"/>
              </a:solidFill>
            </a:endParaRPr>
          </a:p>
          <a:p>
            <a:pPr marL="285750" indent="-285750">
              <a:buFont typeface="Arial" panose="020B0604020202020204" pitchFamily="34" charset="0"/>
              <a:buChar char="•"/>
            </a:pPr>
            <a:endParaRPr lang="en-US" sz="1200" b="1" dirty="0">
              <a:solidFill>
                <a:srgbClr val="000099"/>
              </a:solidFill>
            </a:endParaRPr>
          </a:p>
        </p:txBody>
      </p:sp>
      <p:sp>
        <p:nvSpPr>
          <p:cNvPr id="6" name="TextBox 5"/>
          <p:cNvSpPr txBox="1">
            <a:spLocks noChangeArrowheads="1"/>
          </p:cNvSpPr>
          <p:nvPr/>
        </p:nvSpPr>
        <p:spPr bwMode="auto">
          <a:xfrm>
            <a:off x="5535760" y="6518567"/>
            <a:ext cx="1781422" cy="276999"/>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Accessible Area</a:t>
            </a:r>
          </a:p>
        </p:txBody>
      </p:sp>
      <p:sp>
        <p:nvSpPr>
          <p:cNvPr id="7" name="TextBox 20"/>
          <p:cNvSpPr txBox="1">
            <a:spLocks noChangeArrowheads="1"/>
          </p:cNvSpPr>
          <p:nvPr/>
        </p:nvSpPr>
        <p:spPr bwMode="auto">
          <a:xfrm>
            <a:off x="3554560" y="979115"/>
            <a:ext cx="1066799"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Hexapod</a:t>
            </a:r>
          </a:p>
        </p:txBody>
      </p:sp>
      <p:cxnSp>
        <p:nvCxnSpPr>
          <p:cNvPr id="8" name="Straight Arrow Connector 7"/>
          <p:cNvCxnSpPr/>
          <p:nvPr/>
        </p:nvCxnSpPr>
        <p:spPr>
          <a:xfrm flipH="1">
            <a:off x="3158932" y="1117615"/>
            <a:ext cx="395628"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20"/>
          <p:cNvSpPr txBox="1">
            <a:spLocks noChangeArrowheads="1"/>
          </p:cNvSpPr>
          <p:nvPr/>
        </p:nvSpPr>
        <p:spPr bwMode="auto">
          <a:xfrm>
            <a:off x="541307" y="979114"/>
            <a:ext cx="990599"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Rotator</a:t>
            </a:r>
          </a:p>
        </p:txBody>
      </p:sp>
      <p:cxnSp>
        <p:nvCxnSpPr>
          <p:cNvPr id="11" name="Straight Arrow Connector 10"/>
          <p:cNvCxnSpPr/>
          <p:nvPr/>
        </p:nvCxnSpPr>
        <p:spPr>
          <a:xfrm>
            <a:off x="1192360" y="1140170"/>
            <a:ext cx="442572"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20"/>
          <p:cNvSpPr txBox="1">
            <a:spLocks noChangeArrowheads="1"/>
          </p:cNvSpPr>
          <p:nvPr/>
        </p:nvSpPr>
        <p:spPr bwMode="auto">
          <a:xfrm>
            <a:off x="3478360" y="3597142"/>
            <a:ext cx="1066799"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Utility Trunk</a:t>
            </a:r>
          </a:p>
        </p:txBody>
      </p:sp>
      <p:cxnSp>
        <p:nvCxnSpPr>
          <p:cNvPr id="15" name="Straight Arrow Connector 14"/>
          <p:cNvCxnSpPr/>
          <p:nvPr/>
        </p:nvCxnSpPr>
        <p:spPr>
          <a:xfrm flipV="1">
            <a:off x="3935560" y="3288653"/>
            <a:ext cx="0" cy="310182"/>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5402644" y="2250861"/>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17" name="TextBox 20"/>
          <p:cNvSpPr txBox="1">
            <a:spLocks noChangeArrowheads="1"/>
          </p:cNvSpPr>
          <p:nvPr/>
        </p:nvSpPr>
        <p:spPr bwMode="auto">
          <a:xfrm>
            <a:off x="782404" y="2260615"/>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cxnSp>
        <p:nvCxnSpPr>
          <p:cNvPr id="18" name="Straight Connector 17"/>
          <p:cNvCxnSpPr/>
          <p:nvPr/>
        </p:nvCxnSpPr>
        <p:spPr>
          <a:xfrm>
            <a:off x="3104673" y="1651015"/>
            <a:ext cx="2133600" cy="1792729"/>
          </a:xfrm>
          <a:prstGeom prst="line">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935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Trunk Air Cooling System: </a:t>
            </a:r>
            <a:r>
              <a:rPr lang="en-US" b="0" dirty="0"/>
              <a:t>Overview</a:t>
            </a:r>
            <a:endParaRPr lang="en-US" dirty="0"/>
          </a:p>
        </p:txBody>
      </p:sp>
      <p:pic>
        <p:nvPicPr>
          <p:cNvPr id="7" name="Content Placeholder 6"/>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0" y="1366838"/>
            <a:ext cx="8258175" cy="5086350"/>
          </a:xfrm>
        </p:spPr>
      </p:pic>
      <p:sp>
        <p:nvSpPr>
          <p:cNvPr id="5" name="Slide Number Placeholder 4"/>
          <p:cNvSpPr>
            <a:spLocks noGrp="1"/>
          </p:cNvSpPr>
          <p:nvPr>
            <p:ph type="sldNum" sz="quarter" idx="4294967295"/>
          </p:nvPr>
        </p:nvSpPr>
        <p:spPr>
          <a:xfrm>
            <a:off x="8534400" y="6629400"/>
            <a:ext cx="609600" cy="152400"/>
          </a:xfrm>
          <a:prstGeom prst="rect">
            <a:avLst/>
          </a:prstGeom>
        </p:spPr>
        <p:txBody>
          <a:bodyPr/>
          <a:lstStyle/>
          <a:p>
            <a:pPr>
              <a:defRPr/>
            </a:pPr>
            <a:fld id="{35B5A472-1BCE-49A3-8D32-42242BD463DF}" type="slidenum">
              <a:rPr lang="en-US" smtClean="0"/>
              <a:pPr>
                <a:defRPr/>
              </a:pPr>
              <a:t>127</a:t>
            </a:fld>
            <a:endParaRPr lang="en-US"/>
          </a:p>
        </p:txBody>
      </p:sp>
      <p:sp>
        <p:nvSpPr>
          <p:cNvPr id="11" name="Left Arrow 10"/>
          <p:cNvSpPr/>
          <p:nvPr/>
        </p:nvSpPr>
        <p:spPr>
          <a:xfrm>
            <a:off x="6140612" y="4433361"/>
            <a:ext cx="543621" cy="462466"/>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3142785" y="4527116"/>
            <a:ext cx="1219200" cy="327414"/>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2826835" y="2690425"/>
            <a:ext cx="1295400" cy="0"/>
          </a:xfrm>
          <a:prstGeom prst="straightConnector1">
            <a:avLst/>
          </a:prstGeom>
          <a:ln w="76200">
            <a:solidFill>
              <a:srgbClr val="4BFFF6"/>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26835" y="3472868"/>
            <a:ext cx="1535151" cy="0"/>
          </a:xfrm>
          <a:prstGeom prst="straightConnector1">
            <a:avLst/>
          </a:prstGeom>
          <a:ln w="76200">
            <a:solidFill>
              <a:srgbClr val="4BFFF6"/>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Bent Arrow 14"/>
          <p:cNvSpPr/>
          <p:nvPr/>
        </p:nvSpPr>
        <p:spPr>
          <a:xfrm rot="5400000" flipH="1" flipV="1">
            <a:off x="1444944" y="4076243"/>
            <a:ext cx="802693" cy="738282"/>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Arrow Connector 16"/>
          <p:cNvCxnSpPr/>
          <p:nvPr/>
        </p:nvCxnSpPr>
        <p:spPr>
          <a:xfrm>
            <a:off x="2469996" y="3909624"/>
            <a:ext cx="1535151" cy="0"/>
          </a:xfrm>
          <a:prstGeom prst="straightConnector1">
            <a:avLst/>
          </a:prstGeom>
          <a:ln w="76200">
            <a:solidFill>
              <a:srgbClr val="4BFFF6"/>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50580" y="2233225"/>
            <a:ext cx="1535151" cy="0"/>
          </a:xfrm>
          <a:prstGeom prst="straightConnector1">
            <a:avLst/>
          </a:prstGeom>
          <a:ln w="76200">
            <a:solidFill>
              <a:srgbClr val="4BFFF6"/>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Left Arrow 18"/>
          <p:cNvSpPr/>
          <p:nvPr/>
        </p:nvSpPr>
        <p:spPr>
          <a:xfrm rot="5400000">
            <a:off x="1307247" y="3227193"/>
            <a:ext cx="685800" cy="327414"/>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 Arrow 19"/>
          <p:cNvSpPr/>
          <p:nvPr/>
        </p:nvSpPr>
        <p:spPr>
          <a:xfrm rot="10800000" flipH="1" flipV="1">
            <a:off x="1538922" y="2104542"/>
            <a:ext cx="750211" cy="585882"/>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16200000" flipH="1" flipV="1">
            <a:off x="6787694" y="2206030"/>
            <a:ext cx="750211" cy="1219199"/>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flipH="1" flipV="1">
            <a:off x="6953110" y="3627532"/>
            <a:ext cx="750211" cy="1219199"/>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Left Arrow 22"/>
          <p:cNvSpPr/>
          <p:nvPr/>
        </p:nvSpPr>
        <p:spPr>
          <a:xfrm rot="10800000">
            <a:off x="5263376" y="2280016"/>
            <a:ext cx="543621" cy="462466"/>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bwMode="auto">
          <a:xfrm>
            <a:off x="161714" y="894270"/>
            <a:ext cx="8372686"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2250" algn="l" rtl="0" eaLnBrk="0" fontAlgn="base" hangingPunct="0">
              <a:spcBef>
                <a:spcPct val="20000"/>
              </a:spcBef>
              <a:spcAft>
                <a:spcPct val="0"/>
              </a:spcAft>
              <a:buChar char="–"/>
              <a:defRPr sz="1400" b="1">
                <a:solidFill>
                  <a:srgbClr val="000099"/>
                </a:solidFill>
                <a:latin typeface="+mn-lt"/>
              </a:defRPr>
            </a:lvl2pPr>
            <a:lvl3pPr marL="685800" indent="-222250" algn="l" rtl="0" eaLnBrk="0" fontAlgn="base" hangingPunct="0">
              <a:spcBef>
                <a:spcPct val="20000"/>
              </a:spcBef>
              <a:spcAft>
                <a:spcPct val="0"/>
              </a:spcAft>
              <a:buChar char="•"/>
              <a:defRPr sz="1200">
                <a:solidFill>
                  <a:srgbClr val="CC0000"/>
                </a:solidFill>
                <a:latin typeface="+mn-lt"/>
              </a:defRPr>
            </a:lvl3pPr>
            <a:lvl4pPr marL="914400" indent="-225425"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38238"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sz="1600" kern="0" dirty="0"/>
              <a:t>Forced air will recirculate throughout Utility Trunk in manner shown, providing cooling to all components in the air stream</a:t>
            </a:r>
          </a:p>
        </p:txBody>
      </p:sp>
    </p:spTree>
    <p:extLst>
      <p:ext uri="{BB962C8B-B14F-4D97-AF65-F5344CB8AC3E}">
        <p14:creationId xmlns:p14="http://schemas.microsoft.com/office/powerpoint/2010/main" val="1146897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Trunk Air Cooling System: </a:t>
            </a:r>
            <a:r>
              <a:rPr lang="en-US" b="0" dirty="0"/>
              <a:t>Air Flow Concept Walkthrough</a:t>
            </a:r>
          </a:p>
        </p:txBody>
      </p:sp>
      <p:pic>
        <p:nvPicPr>
          <p:cNvPr id="6" name="Content Placeholder 5"/>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49375" y="1895475"/>
            <a:ext cx="8839200" cy="4495800"/>
          </a:xfrm>
        </p:spPr>
      </p:pic>
      <p:sp>
        <p:nvSpPr>
          <p:cNvPr id="5" name="Slide Number Placeholder 4"/>
          <p:cNvSpPr>
            <a:spLocks noGrp="1"/>
          </p:cNvSpPr>
          <p:nvPr>
            <p:ph type="sldNum" sz="quarter" idx="4294967295"/>
          </p:nvPr>
        </p:nvSpPr>
        <p:spPr>
          <a:xfrm>
            <a:off x="8534400" y="6629400"/>
            <a:ext cx="609600" cy="152400"/>
          </a:xfrm>
          <a:prstGeom prst="rect">
            <a:avLst/>
          </a:prstGeom>
        </p:spPr>
        <p:txBody>
          <a:bodyPr/>
          <a:lstStyle/>
          <a:p>
            <a:pPr>
              <a:defRPr/>
            </a:pPr>
            <a:fld id="{35B5A472-1BCE-49A3-8D32-42242BD463DF}" type="slidenum">
              <a:rPr lang="en-US" smtClean="0"/>
              <a:pPr>
                <a:defRPr/>
              </a:pPr>
              <a:t>128</a:t>
            </a:fld>
            <a:endParaRPr lang="en-US"/>
          </a:p>
        </p:txBody>
      </p:sp>
      <p:sp>
        <p:nvSpPr>
          <p:cNvPr id="8" name="Left Arrow 7"/>
          <p:cNvSpPr/>
          <p:nvPr/>
        </p:nvSpPr>
        <p:spPr>
          <a:xfrm rot="21087213">
            <a:off x="4763094" y="3989157"/>
            <a:ext cx="1219200" cy="637342"/>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21087213">
            <a:off x="3309294" y="4269643"/>
            <a:ext cx="1219200" cy="637342"/>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 Arrow 9"/>
          <p:cNvSpPr/>
          <p:nvPr/>
        </p:nvSpPr>
        <p:spPr>
          <a:xfrm rot="16200000">
            <a:off x="716545" y="3435540"/>
            <a:ext cx="838200" cy="950082"/>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4451566" flipH="1">
            <a:off x="1209340" y="5265002"/>
            <a:ext cx="802693" cy="950082"/>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Left Arrow 11"/>
          <p:cNvSpPr/>
          <p:nvPr/>
        </p:nvSpPr>
        <p:spPr>
          <a:xfrm rot="21087213">
            <a:off x="1481971" y="4630143"/>
            <a:ext cx="1219200" cy="370691"/>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Callout 2 12"/>
          <p:cNvSpPr/>
          <p:nvPr/>
        </p:nvSpPr>
        <p:spPr>
          <a:xfrm>
            <a:off x="6991515" y="2237969"/>
            <a:ext cx="1163443" cy="618309"/>
          </a:xfrm>
          <a:prstGeom prst="borderCallout2">
            <a:avLst>
              <a:gd name="adj1" fmla="val 114990"/>
              <a:gd name="adj2" fmla="val 38955"/>
              <a:gd name="adj3" fmla="val 160952"/>
              <a:gd name="adj4" fmla="val 38889"/>
              <a:gd name="adj5" fmla="val 229452"/>
              <a:gd name="adj6" fmla="val 1407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Fans stacked in series for redundancy</a:t>
            </a:r>
          </a:p>
        </p:txBody>
      </p:sp>
      <p:sp>
        <p:nvSpPr>
          <p:cNvPr id="14" name="Content Placeholder 2"/>
          <p:cNvSpPr txBox="1">
            <a:spLocks/>
          </p:cNvSpPr>
          <p:nvPr/>
        </p:nvSpPr>
        <p:spPr bwMode="auto">
          <a:xfrm>
            <a:off x="152400" y="932675"/>
            <a:ext cx="8839200" cy="9985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2250" algn="l" rtl="0" eaLnBrk="0" fontAlgn="base" hangingPunct="0">
              <a:spcBef>
                <a:spcPct val="20000"/>
              </a:spcBef>
              <a:spcAft>
                <a:spcPct val="0"/>
              </a:spcAft>
              <a:buChar char="–"/>
              <a:defRPr sz="1400" b="1">
                <a:solidFill>
                  <a:srgbClr val="000099"/>
                </a:solidFill>
                <a:latin typeface="+mn-lt"/>
              </a:defRPr>
            </a:lvl2pPr>
            <a:lvl3pPr marL="685800" indent="-222250" algn="l" rtl="0" eaLnBrk="0" fontAlgn="base" hangingPunct="0">
              <a:spcBef>
                <a:spcPct val="20000"/>
              </a:spcBef>
              <a:spcAft>
                <a:spcPct val="0"/>
              </a:spcAft>
              <a:buChar char="•"/>
              <a:defRPr sz="1200">
                <a:solidFill>
                  <a:srgbClr val="CC0000"/>
                </a:solidFill>
                <a:latin typeface="+mn-lt"/>
              </a:defRPr>
            </a:lvl3pPr>
            <a:lvl4pPr marL="914400" indent="-225425"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38238"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kern="0" dirty="0"/>
              <a:t>Fan and heat exchanger assembly are directly mounted to </a:t>
            </a:r>
            <a:r>
              <a:rPr lang="en-US" kern="0" dirty="0" err="1"/>
              <a:t>midplate</a:t>
            </a:r>
            <a:endParaRPr lang="en-US" kern="0" dirty="0"/>
          </a:p>
          <a:p>
            <a:pPr lvl="1"/>
            <a:r>
              <a:rPr lang="en-US" kern="0" dirty="0"/>
              <a:t>Two fans are stacked in series to allow for redundancy, since fans are not accessible</a:t>
            </a:r>
          </a:p>
          <a:p>
            <a:pPr lvl="1"/>
            <a:r>
              <a:rPr lang="en-US" kern="0" dirty="0"/>
              <a:t>Only one fan operates at any one time</a:t>
            </a:r>
          </a:p>
          <a:p>
            <a:r>
              <a:rPr lang="en-US" kern="0" dirty="0"/>
              <a:t>Air passes and cools Wedge 3 components, through </a:t>
            </a:r>
            <a:r>
              <a:rPr lang="en-US" kern="0" dirty="0" err="1"/>
              <a:t>deckplate</a:t>
            </a:r>
            <a:r>
              <a:rPr lang="en-US" kern="0" dirty="0"/>
              <a:t> opening, and into Cryostat area</a:t>
            </a:r>
          </a:p>
        </p:txBody>
      </p:sp>
      <p:sp>
        <p:nvSpPr>
          <p:cNvPr id="15" name="Line Callout 2 14"/>
          <p:cNvSpPr/>
          <p:nvPr/>
        </p:nvSpPr>
        <p:spPr>
          <a:xfrm>
            <a:off x="5675370" y="2541527"/>
            <a:ext cx="959005" cy="464050"/>
          </a:xfrm>
          <a:prstGeom prst="borderCallout2">
            <a:avLst>
              <a:gd name="adj1" fmla="val 114990"/>
              <a:gd name="adj2" fmla="val 38955"/>
              <a:gd name="adj3" fmla="val 160952"/>
              <a:gd name="adj4" fmla="val 38889"/>
              <a:gd name="adj5" fmla="val 190977"/>
              <a:gd name="adj6" fmla="val 66472"/>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Heat Exchanger</a:t>
            </a:r>
          </a:p>
        </p:txBody>
      </p:sp>
    </p:spTree>
    <p:extLst>
      <p:ext uri="{BB962C8B-B14F-4D97-AF65-F5344CB8AC3E}">
        <p14:creationId xmlns:p14="http://schemas.microsoft.com/office/powerpoint/2010/main" val="24013303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5" y="1802740"/>
            <a:ext cx="9144000" cy="4649698"/>
          </a:xfrm>
          <a:prstGeom prst="rect">
            <a:avLst/>
          </a:prstGeom>
        </p:spPr>
      </p:pic>
      <p:sp>
        <p:nvSpPr>
          <p:cNvPr id="2" name="Title 1"/>
          <p:cNvSpPr>
            <a:spLocks noGrp="1"/>
          </p:cNvSpPr>
          <p:nvPr>
            <p:ph type="title"/>
          </p:nvPr>
        </p:nvSpPr>
        <p:spPr/>
        <p:txBody>
          <a:bodyPr/>
          <a:lstStyle/>
          <a:p>
            <a:r>
              <a:rPr lang="en-US" dirty="0"/>
              <a:t>Utility Trunk Air Cooling System: </a:t>
            </a:r>
            <a:r>
              <a:rPr lang="en-US" b="0" dirty="0"/>
              <a:t>Air Flow Concept Walkthrough</a:t>
            </a:r>
            <a:endParaRPr lang="en-US" dirty="0"/>
          </a:p>
        </p:txBody>
      </p:sp>
      <p:sp>
        <p:nvSpPr>
          <p:cNvPr id="5" name="Slide Number Placeholder 4"/>
          <p:cNvSpPr>
            <a:spLocks noGrp="1"/>
          </p:cNvSpPr>
          <p:nvPr>
            <p:ph type="sldNum" sz="quarter" idx="4294967295"/>
          </p:nvPr>
        </p:nvSpPr>
        <p:spPr>
          <a:xfrm>
            <a:off x="8534400" y="6629400"/>
            <a:ext cx="609600" cy="152400"/>
          </a:xfrm>
          <a:prstGeom prst="rect">
            <a:avLst/>
          </a:prstGeom>
        </p:spPr>
        <p:txBody>
          <a:bodyPr/>
          <a:lstStyle/>
          <a:p>
            <a:pPr>
              <a:defRPr/>
            </a:pPr>
            <a:fld id="{35B5A472-1BCE-49A3-8D32-42242BD463DF}" type="slidenum">
              <a:rPr lang="en-US" smtClean="0"/>
              <a:pPr>
                <a:defRPr/>
              </a:pPr>
              <a:t>129</a:t>
            </a:fld>
            <a:endParaRPr lang="en-US"/>
          </a:p>
        </p:txBody>
      </p:sp>
      <p:sp>
        <p:nvSpPr>
          <p:cNvPr id="7" name="Left Arrow 6"/>
          <p:cNvSpPr/>
          <p:nvPr/>
        </p:nvSpPr>
        <p:spPr>
          <a:xfrm>
            <a:off x="4879240" y="2715802"/>
            <a:ext cx="1978698" cy="324960"/>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4941931" y="5281745"/>
            <a:ext cx="1978698" cy="324960"/>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3035451" y="5148560"/>
            <a:ext cx="1121262" cy="324960"/>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 Arrow 10"/>
          <p:cNvSpPr/>
          <p:nvPr/>
        </p:nvSpPr>
        <p:spPr>
          <a:xfrm rot="5400000" flipH="1" flipV="1">
            <a:off x="1925551" y="4879354"/>
            <a:ext cx="649364" cy="730350"/>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0800000" flipH="1" flipV="1">
            <a:off x="1884442" y="3631029"/>
            <a:ext cx="649364" cy="730348"/>
          </a:xfrm>
          <a:prstGeom prst="ben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U-Turn Arrow 12"/>
          <p:cNvSpPr/>
          <p:nvPr/>
        </p:nvSpPr>
        <p:spPr>
          <a:xfrm rot="5400000" flipV="1">
            <a:off x="2215791" y="2382358"/>
            <a:ext cx="563042" cy="1245136"/>
          </a:xfrm>
          <a:prstGeom prst="uturnArrow">
            <a:avLst>
              <a:gd name="adj1" fmla="val 25000"/>
              <a:gd name="adj2" fmla="val 23537"/>
              <a:gd name="adj3" fmla="val 25000"/>
              <a:gd name="adj4" fmla="val 43750"/>
              <a:gd name="adj5" fmla="val 41363"/>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Left Arrow 13"/>
          <p:cNvSpPr/>
          <p:nvPr/>
        </p:nvSpPr>
        <p:spPr>
          <a:xfrm>
            <a:off x="4879240" y="3965109"/>
            <a:ext cx="1978698" cy="324960"/>
          </a:xfrm>
          <a:prstGeom prst="leftArrow">
            <a:avLst/>
          </a:prstGeom>
          <a:solidFill>
            <a:srgbClr val="4BFFF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bwMode="auto">
          <a:xfrm>
            <a:off x="38100" y="996273"/>
            <a:ext cx="8839200" cy="1009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2250" algn="l" rtl="0" eaLnBrk="0" fontAlgn="base" hangingPunct="0">
              <a:spcBef>
                <a:spcPct val="20000"/>
              </a:spcBef>
              <a:spcAft>
                <a:spcPct val="0"/>
              </a:spcAft>
              <a:buChar char="–"/>
              <a:defRPr sz="1400" b="1">
                <a:solidFill>
                  <a:srgbClr val="000099"/>
                </a:solidFill>
                <a:latin typeface="+mn-lt"/>
              </a:defRPr>
            </a:lvl2pPr>
            <a:lvl3pPr marL="685800" indent="-222250" algn="l" rtl="0" eaLnBrk="0" fontAlgn="base" hangingPunct="0">
              <a:spcBef>
                <a:spcPct val="20000"/>
              </a:spcBef>
              <a:spcAft>
                <a:spcPct val="0"/>
              </a:spcAft>
              <a:buChar char="•"/>
              <a:defRPr sz="1200">
                <a:solidFill>
                  <a:srgbClr val="CC0000"/>
                </a:solidFill>
                <a:latin typeface="+mn-lt"/>
              </a:defRPr>
            </a:lvl3pPr>
            <a:lvl4pPr marL="914400" indent="-225425"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38238"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sz="1600" kern="0" dirty="0"/>
              <a:t>Lastly, air travels back through Quadrants and Wedges, into Top End area, and back to the fan and heat exchanger assembly</a:t>
            </a:r>
          </a:p>
          <a:p>
            <a:r>
              <a:rPr lang="en-US" sz="1600" kern="0" dirty="0"/>
              <a:t>Along with component cooling, the skin temperature also gets the bulk of its temperature control in this sequence</a:t>
            </a:r>
          </a:p>
        </p:txBody>
      </p:sp>
    </p:spTree>
    <p:extLst>
      <p:ext uri="{BB962C8B-B14F-4D97-AF65-F5344CB8AC3E}">
        <p14:creationId xmlns:p14="http://schemas.microsoft.com/office/powerpoint/2010/main" val="13899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C6671-F2BF-D944-A18B-7E4D1AAC55AF}"/>
              </a:ext>
            </a:extLst>
          </p:cNvPr>
          <p:cNvSpPr>
            <a:spLocks noGrp="1"/>
          </p:cNvSpPr>
          <p:nvPr>
            <p:ph type="body" idx="1"/>
          </p:nvPr>
        </p:nvSpPr>
        <p:spPr>
          <a:xfrm>
            <a:off x="232235" y="1014413"/>
            <a:ext cx="6432746" cy="4987722"/>
          </a:xfrm>
        </p:spPr>
        <p:txBody>
          <a:bodyPr/>
          <a:lstStyle/>
          <a:p>
            <a:r>
              <a:rPr lang="en-US" sz="1600" dirty="0"/>
              <a:t>Lessons learned from I&amp;T coils leads to vendor stop work &amp; redesign/simplification of vendor produced parts</a:t>
            </a:r>
          </a:p>
          <a:p>
            <a:pPr lvl="1"/>
            <a:r>
              <a:rPr lang="en-US" sz="1600" dirty="0"/>
              <a:t>Final assembly at SLAC to ensure QC</a:t>
            </a:r>
          </a:p>
          <a:p>
            <a:pPr lvl="1"/>
            <a:r>
              <a:rPr lang="en-US" sz="1600" dirty="0"/>
              <a:t>Coils similar to I&amp;T versions but with long “dog legs” for UT geometry</a:t>
            </a:r>
          </a:p>
          <a:p>
            <a:r>
              <a:rPr lang="en-US" sz="1600" dirty="0"/>
              <a:t>Two sets of “cold” 7-in-1 wound copper coils and TXV valves delivered June 4</a:t>
            </a:r>
          </a:p>
          <a:p>
            <a:pPr lvl="1"/>
            <a:r>
              <a:rPr lang="en-US" sz="1600" dirty="0"/>
              <a:t>Significantly better cleanliness and metrology</a:t>
            </a:r>
          </a:p>
          <a:p>
            <a:pPr lvl="1"/>
            <a:r>
              <a:rPr lang="en-US" sz="1600" dirty="0"/>
              <a:t>Pressure &amp; leak tested</a:t>
            </a:r>
          </a:p>
          <a:p>
            <a:r>
              <a:rPr lang="en-US" sz="1600" dirty="0"/>
              <a:t>Six sets of “cryo” 7-in-1 wound copper coils and capillaries delivered August 1</a:t>
            </a:r>
          </a:p>
          <a:p>
            <a:r>
              <a:rPr lang="en-US" sz="1600" dirty="0"/>
              <a:t>SLAC will</a:t>
            </a:r>
          </a:p>
          <a:p>
            <a:pPr lvl="1"/>
            <a:r>
              <a:rPr lang="en-US" sz="1600" dirty="0"/>
              <a:t>Clean, weld onto 10” flanges, braze connections, connect RTDs, pressure &amp; leak test the 8 circuits</a:t>
            </a:r>
          </a:p>
          <a:p>
            <a:pPr lvl="1"/>
            <a:r>
              <a:rPr lang="en-US" sz="1600" dirty="0"/>
              <a:t>Install into the UT vacuum chambers on the UT Structure at end of October</a:t>
            </a:r>
          </a:p>
        </p:txBody>
      </p:sp>
      <p:sp>
        <p:nvSpPr>
          <p:cNvPr id="3" name="Title 2">
            <a:extLst>
              <a:ext uri="{FF2B5EF4-FFF2-40B4-BE49-F238E27FC236}">
                <a16:creationId xmlns:a16="http://schemas.microsoft.com/office/drawing/2014/main" id="{3D35DBC5-CA7B-F749-A4A1-83E1F5AE5D0E}"/>
              </a:ext>
            </a:extLst>
          </p:cNvPr>
          <p:cNvSpPr>
            <a:spLocks noGrp="1"/>
          </p:cNvSpPr>
          <p:nvPr>
            <p:ph type="title"/>
          </p:nvPr>
        </p:nvSpPr>
        <p:spPr>
          <a:xfrm>
            <a:off x="923525" y="145032"/>
            <a:ext cx="6528850" cy="557213"/>
          </a:xfrm>
        </p:spPr>
        <p:txBody>
          <a:bodyPr/>
          <a:lstStyle/>
          <a:p>
            <a:r>
              <a:rPr lang="en-US" dirty="0"/>
              <a:t>TMA ”Chile” HX System-Refrigeration</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21945" y="1239915"/>
            <a:ext cx="1554481" cy="278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49030" y="3967286"/>
            <a:ext cx="1574342" cy="584775"/>
          </a:xfrm>
          <a:prstGeom prst="rect">
            <a:avLst/>
          </a:prstGeom>
          <a:noFill/>
        </p:spPr>
        <p:txBody>
          <a:bodyPr wrap="none" rtlCol="0">
            <a:spAutoFit/>
          </a:bodyPr>
          <a:lstStyle/>
          <a:p>
            <a:pPr algn="ctr"/>
            <a:r>
              <a:rPr lang="en-US" sz="1600" b="1" dirty="0"/>
              <a:t>HX Vacuum Can </a:t>
            </a:r>
          </a:p>
          <a:p>
            <a:pPr algn="ctr"/>
            <a:r>
              <a:rPr lang="en-US" sz="1600" b="1" dirty="0"/>
              <a:t>Isometric View</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6089" y="5239355"/>
            <a:ext cx="7068131" cy="1223640"/>
          </a:xfrm>
          <a:prstGeom prst="rect">
            <a:avLst/>
          </a:prstGeom>
        </p:spPr>
      </p:pic>
      <p:sp>
        <p:nvSpPr>
          <p:cNvPr id="7" name="TextBox 6">
            <a:extLst>
              <a:ext uri="{FF2B5EF4-FFF2-40B4-BE49-F238E27FC236}">
                <a16:creationId xmlns:a16="http://schemas.microsoft.com/office/drawing/2014/main" id="{59608A0D-5E8C-9142-8A1B-DD6321FE1438}"/>
              </a:ext>
            </a:extLst>
          </p:cNvPr>
          <p:cNvSpPr txBox="1"/>
          <p:nvPr/>
        </p:nvSpPr>
        <p:spPr>
          <a:xfrm>
            <a:off x="215398" y="5695538"/>
            <a:ext cx="1497795" cy="646331"/>
          </a:xfrm>
          <a:prstGeom prst="rect">
            <a:avLst/>
          </a:prstGeom>
          <a:noFill/>
        </p:spPr>
        <p:txBody>
          <a:bodyPr wrap="square" rtlCol="0">
            <a:spAutoFit/>
          </a:bodyPr>
          <a:lstStyle/>
          <a:p>
            <a:r>
              <a:rPr lang="en-US" dirty="0"/>
              <a:t>Schedule Risk!</a:t>
            </a:r>
          </a:p>
        </p:txBody>
      </p:sp>
    </p:spTree>
    <p:extLst>
      <p:ext uri="{BB962C8B-B14F-4D97-AF65-F5344CB8AC3E}">
        <p14:creationId xmlns:p14="http://schemas.microsoft.com/office/powerpoint/2010/main" val="3541552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Ducting Routes: </a:t>
            </a:r>
            <a:r>
              <a:rPr lang="en-US" b="0" dirty="0"/>
              <a:t>Mock-up Pictures</a:t>
            </a:r>
          </a:p>
        </p:txBody>
      </p:sp>
      <p:pic>
        <p:nvPicPr>
          <p:cNvPr id="6" name="Content Placeholder 5"/>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13815" y="758825"/>
            <a:ext cx="3997325" cy="5254625"/>
          </a:xfrm>
          <a:prstGeom prst="rect">
            <a:avLst/>
          </a:prstGeom>
          <a:noFill/>
          <a:ln w="50800">
            <a:solidFill>
              <a:schemeClr val="tx1"/>
            </a:solidFill>
            <a:miter lim="800000"/>
            <a:headEnd/>
            <a:tailEnd/>
          </a:ln>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2867" y="758078"/>
            <a:ext cx="4027718" cy="5158775"/>
          </a:xfrm>
          <a:prstGeom prst="rect">
            <a:avLst/>
          </a:prstGeom>
          <a:noFill/>
          <a:ln w="50800">
            <a:solidFill>
              <a:schemeClr val="tx1"/>
            </a:solidFill>
            <a:miter lim="800000"/>
            <a:headEnd/>
            <a:tailEnd/>
          </a:ln>
        </p:spPr>
      </p:pic>
      <p:sp>
        <p:nvSpPr>
          <p:cNvPr id="9" name="Line Callout 2 8"/>
          <p:cNvSpPr/>
          <p:nvPr/>
        </p:nvSpPr>
        <p:spPr>
          <a:xfrm>
            <a:off x="779355" y="5241960"/>
            <a:ext cx="689586" cy="439783"/>
          </a:xfrm>
          <a:prstGeom prst="borderCallout2">
            <a:avLst>
              <a:gd name="adj1" fmla="val 30132"/>
              <a:gd name="adj2" fmla="val 108246"/>
              <a:gd name="adj3" fmla="val 30551"/>
              <a:gd name="adj4" fmla="val 128051"/>
              <a:gd name="adj5" fmla="val -38908"/>
              <a:gd name="adj6" fmla="val 151026"/>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Return Manifold</a:t>
            </a:r>
            <a:endParaRPr lang="en-US" sz="1000" i="1" dirty="0">
              <a:solidFill>
                <a:srgbClr val="C00000"/>
              </a:solidFill>
            </a:endParaRPr>
          </a:p>
        </p:txBody>
      </p:sp>
      <p:sp>
        <p:nvSpPr>
          <p:cNvPr id="10" name="Line Callout 2 9"/>
          <p:cNvSpPr/>
          <p:nvPr/>
        </p:nvSpPr>
        <p:spPr>
          <a:xfrm>
            <a:off x="3861595" y="3913418"/>
            <a:ext cx="689586" cy="439783"/>
          </a:xfrm>
          <a:prstGeom prst="borderCallout2">
            <a:avLst>
              <a:gd name="adj1" fmla="val 71716"/>
              <a:gd name="adj2" fmla="val -4465"/>
              <a:gd name="adj3" fmla="val 72135"/>
              <a:gd name="adj4" fmla="val -24440"/>
              <a:gd name="adj5" fmla="val 44260"/>
              <a:gd name="adj6" fmla="val -42351"/>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Supply Manifold</a:t>
            </a:r>
            <a:endParaRPr lang="en-US" sz="1000" i="1" dirty="0">
              <a:solidFill>
                <a:srgbClr val="C00000"/>
              </a:solidFill>
            </a:endParaRPr>
          </a:p>
        </p:txBody>
      </p:sp>
      <p:sp>
        <p:nvSpPr>
          <p:cNvPr id="13" name="Line Callout 2 12"/>
          <p:cNvSpPr/>
          <p:nvPr/>
        </p:nvSpPr>
        <p:spPr>
          <a:xfrm>
            <a:off x="2805370" y="1508750"/>
            <a:ext cx="689586" cy="230430"/>
          </a:xfrm>
          <a:prstGeom prst="borderCallout2">
            <a:avLst>
              <a:gd name="adj1" fmla="val 71716"/>
              <a:gd name="adj2" fmla="val -4465"/>
              <a:gd name="adj3" fmla="val 72135"/>
              <a:gd name="adj4" fmla="val -24440"/>
              <a:gd name="adj5" fmla="val 126636"/>
              <a:gd name="adj6" fmla="val -46771"/>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Ducting</a:t>
            </a:r>
            <a:endParaRPr lang="en-US" sz="1000" i="1" dirty="0">
              <a:solidFill>
                <a:srgbClr val="C00000"/>
              </a:solidFill>
            </a:endParaRPr>
          </a:p>
        </p:txBody>
      </p:sp>
      <p:sp>
        <p:nvSpPr>
          <p:cNvPr id="14" name="Line Callout 2 13"/>
          <p:cNvSpPr/>
          <p:nvPr/>
        </p:nvSpPr>
        <p:spPr>
          <a:xfrm>
            <a:off x="7567590" y="2737710"/>
            <a:ext cx="929625" cy="460860"/>
          </a:xfrm>
          <a:prstGeom prst="borderCallout2">
            <a:avLst>
              <a:gd name="adj1" fmla="val 71716"/>
              <a:gd name="adj2" fmla="val -4465"/>
              <a:gd name="adj3" fmla="val 72135"/>
              <a:gd name="adj4" fmla="val -24440"/>
              <a:gd name="adj5" fmla="val 110102"/>
              <a:gd name="adj6" fmla="val -45132"/>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Mechanism Purge Cabinet</a:t>
            </a:r>
            <a:endParaRPr lang="en-US" sz="1000" i="1" dirty="0">
              <a:solidFill>
                <a:srgbClr val="C00000"/>
              </a:solidFill>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63301" y="4475565"/>
            <a:ext cx="2061665" cy="2041943"/>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50085" y="4574603"/>
            <a:ext cx="2115300" cy="194290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3907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UT Structure</a:t>
            </a: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39" y="696206"/>
            <a:ext cx="5738832" cy="414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a:off x="2340645" y="3721268"/>
            <a:ext cx="1265708" cy="1295400"/>
          </a:xfrm>
          <a:prstGeom prst="line">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181475" y="2362200"/>
            <a:ext cx="2667000" cy="2438398"/>
          </a:xfrm>
          <a:prstGeom prst="line">
            <a:avLst/>
          </a:prstGeom>
          <a:ln w="19050">
            <a:solidFill>
              <a:srgbClr val="FFC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8440" y="3469209"/>
            <a:ext cx="1371600" cy="1503013"/>
          </a:xfrm>
          <a:prstGeom prst="line">
            <a:avLst/>
          </a:prstGeom>
          <a:ln w="1905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5619875" y="789800"/>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27" name="TextBox 20"/>
          <p:cNvSpPr txBox="1">
            <a:spLocks noChangeArrowheads="1"/>
          </p:cNvSpPr>
          <p:nvPr/>
        </p:nvSpPr>
        <p:spPr bwMode="auto">
          <a:xfrm>
            <a:off x="88212" y="4599801"/>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sp>
        <p:nvSpPr>
          <p:cNvPr id="29" name="TextBox 28"/>
          <p:cNvSpPr txBox="1">
            <a:spLocks noChangeArrowheads="1"/>
          </p:cNvSpPr>
          <p:nvPr/>
        </p:nvSpPr>
        <p:spPr bwMode="auto">
          <a:xfrm>
            <a:off x="5735622" y="3339176"/>
            <a:ext cx="2477414"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Vacuum Chamber Brackets (Removable)</a:t>
            </a:r>
          </a:p>
        </p:txBody>
      </p:sp>
      <p:sp>
        <p:nvSpPr>
          <p:cNvPr id="30" name="TextBox 29"/>
          <p:cNvSpPr txBox="1">
            <a:spLocks noChangeArrowheads="1"/>
          </p:cNvSpPr>
          <p:nvPr/>
        </p:nvSpPr>
        <p:spPr bwMode="auto">
          <a:xfrm>
            <a:off x="5782131" y="5781793"/>
            <a:ext cx="2384397"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Aluminum Angle</a:t>
            </a:r>
          </a:p>
          <a:p>
            <a:pPr algn="ctr"/>
            <a:r>
              <a:rPr lang="en-US" sz="1200" b="1" dirty="0">
                <a:solidFill>
                  <a:srgbClr val="000099"/>
                </a:solidFill>
              </a:rPr>
              <a:t>(Cable &amp; Manifold Support)</a:t>
            </a:r>
          </a:p>
        </p:txBody>
      </p:sp>
      <p:sp>
        <p:nvSpPr>
          <p:cNvPr id="31" name="TextBox 30"/>
          <p:cNvSpPr txBox="1">
            <a:spLocks noChangeArrowheads="1"/>
          </p:cNvSpPr>
          <p:nvPr/>
        </p:nvSpPr>
        <p:spPr bwMode="auto">
          <a:xfrm>
            <a:off x="3596289" y="6559037"/>
            <a:ext cx="25536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Shaft Collar (Removable)</a:t>
            </a:r>
          </a:p>
        </p:txBody>
      </p:sp>
      <p:sp>
        <p:nvSpPr>
          <p:cNvPr id="33" name="TextBox 32"/>
          <p:cNvSpPr txBox="1">
            <a:spLocks noChangeArrowheads="1"/>
          </p:cNvSpPr>
          <p:nvPr/>
        </p:nvSpPr>
        <p:spPr bwMode="auto">
          <a:xfrm>
            <a:off x="649619" y="6552237"/>
            <a:ext cx="30480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Shaft Moment Bracket (Removable)</a:t>
            </a:r>
          </a:p>
        </p:txBody>
      </p:sp>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4240" y="5043776"/>
            <a:ext cx="1832015" cy="1461127"/>
          </a:xfrm>
          <a:prstGeom prst="rect">
            <a:avLst/>
          </a:prstGeom>
          <a:noFill/>
          <a:ln w="508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84602" y="5040412"/>
            <a:ext cx="1698625" cy="1455964"/>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0" name="TextBox 39"/>
          <p:cNvSpPr txBox="1">
            <a:spLocks noChangeArrowheads="1"/>
          </p:cNvSpPr>
          <p:nvPr/>
        </p:nvSpPr>
        <p:spPr bwMode="auto">
          <a:xfrm>
            <a:off x="3943473" y="4569766"/>
            <a:ext cx="1605077"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Bolts to Deck Plate</a:t>
            </a:r>
          </a:p>
          <a:p>
            <a:endParaRPr lang="en-US" sz="1200" b="1" dirty="0">
              <a:solidFill>
                <a:srgbClr val="000099"/>
              </a:solidFill>
            </a:endParaRPr>
          </a:p>
        </p:txBody>
      </p:sp>
      <p:cxnSp>
        <p:nvCxnSpPr>
          <p:cNvPr id="41" name="Straight Arrow Connector 40"/>
          <p:cNvCxnSpPr/>
          <p:nvPr/>
        </p:nvCxnSpPr>
        <p:spPr>
          <a:xfrm>
            <a:off x="4631359" y="4876800"/>
            <a:ext cx="0" cy="627226"/>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pic>
        <p:nvPicPr>
          <p:cNvPr id="3080"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3707" y="3943717"/>
            <a:ext cx="1981200" cy="1799735"/>
          </a:xfrm>
          <a:prstGeom prst="rect">
            <a:avLst/>
          </a:prstGeom>
          <a:noFill/>
          <a:ln w="508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56" name="Rectangle 55"/>
          <p:cNvSpPr/>
          <p:nvPr/>
        </p:nvSpPr>
        <p:spPr>
          <a:xfrm>
            <a:off x="2973499" y="1986781"/>
            <a:ext cx="304800" cy="302568"/>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2021219" y="3648442"/>
            <a:ext cx="304800"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p:nvPr/>
        </p:nvCxnSpPr>
        <p:spPr>
          <a:xfrm>
            <a:off x="4019675" y="1524000"/>
            <a:ext cx="1829937" cy="1545456"/>
          </a:xfrm>
          <a:prstGeom prst="line">
            <a:avLst/>
          </a:prstGeom>
          <a:ln w="19050">
            <a:solidFill>
              <a:srgbClr val="00B05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44622" y="1629322"/>
            <a:ext cx="2056186" cy="1647278"/>
          </a:xfrm>
          <a:prstGeom prst="rect">
            <a:avLst/>
          </a:prstGeom>
          <a:noFill/>
          <a:ln w="508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78" name="Rectangle 77"/>
          <p:cNvSpPr/>
          <p:nvPr/>
        </p:nvSpPr>
        <p:spPr>
          <a:xfrm>
            <a:off x="3638673" y="1224620"/>
            <a:ext cx="304800" cy="30256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63195" y="3069456"/>
            <a:ext cx="304800" cy="33891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Elbow Connector 89"/>
          <p:cNvCxnSpPr/>
          <p:nvPr/>
        </p:nvCxnSpPr>
        <p:spPr>
          <a:xfrm rot="10800000" flipV="1">
            <a:off x="7246152" y="5190413"/>
            <a:ext cx="1337690" cy="354912"/>
          </a:xfrm>
          <a:prstGeom prst="bentConnector3">
            <a:avLst>
              <a:gd name="adj1" fmla="val 70"/>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a:spLocks noChangeArrowheads="1"/>
          </p:cNvSpPr>
          <p:nvPr/>
        </p:nvSpPr>
        <p:spPr bwMode="auto">
          <a:xfrm>
            <a:off x="7848015" y="4368968"/>
            <a:ext cx="1447800" cy="1015663"/>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Slots and </a:t>
            </a:r>
          </a:p>
          <a:p>
            <a:pPr algn="ctr"/>
            <a:r>
              <a:rPr lang="en-US" sz="1200" b="1" dirty="0">
                <a:solidFill>
                  <a:srgbClr val="000099"/>
                </a:solidFill>
              </a:rPr>
              <a:t>Struc. Washers</a:t>
            </a:r>
          </a:p>
          <a:p>
            <a:pPr algn="ctr"/>
            <a:r>
              <a:rPr lang="en-US" sz="1200" b="1" dirty="0">
                <a:solidFill>
                  <a:srgbClr val="000099"/>
                </a:solidFill>
              </a:rPr>
              <a:t>Relaxes MFR Tolerances</a:t>
            </a:r>
          </a:p>
          <a:p>
            <a:endParaRPr lang="en-US" sz="1200" b="1" dirty="0">
              <a:solidFill>
                <a:srgbClr val="000099"/>
              </a:solidFill>
            </a:endParaRPr>
          </a:p>
        </p:txBody>
      </p:sp>
      <p:sp>
        <p:nvSpPr>
          <p:cNvPr id="118" name="TextBox 20"/>
          <p:cNvSpPr txBox="1">
            <a:spLocks noChangeArrowheads="1"/>
          </p:cNvSpPr>
          <p:nvPr/>
        </p:nvSpPr>
        <p:spPr bwMode="auto">
          <a:xfrm>
            <a:off x="1454400" y="928299"/>
            <a:ext cx="1772489"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Camera Counter Weight 30-50kg</a:t>
            </a:r>
          </a:p>
        </p:txBody>
      </p:sp>
      <p:cxnSp>
        <p:nvCxnSpPr>
          <p:cNvPr id="119" name="Elbow Connector 118"/>
          <p:cNvCxnSpPr/>
          <p:nvPr/>
        </p:nvCxnSpPr>
        <p:spPr>
          <a:xfrm rot="16200000" flipH="1">
            <a:off x="2712777" y="1159299"/>
            <a:ext cx="295191" cy="262593"/>
          </a:xfrm>
          <a:prstGeom prst="bentConnector3">
            <a:avLst>
              <a:gd name="adj1" fmla="val 1515"/>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0403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Doors &amp; Tracks</a:t>
            </a:r>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410" y="669850"/>
            <a:ext cx="7203128" cy="474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6610" y="5016955"/>
            <a:ext cx="1719263" cy="1461958"/>
          </a:xfrm>
          <a:prstGeom prst="rect">
            <a:avLst/>
          </a:prstGeom>
          <a:noFill/>
          <a:ln w="508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7779" y="1219200"/>
            <a:ext cx="1884948" cy="1524000"/>
          </a:xfrm>
          <a:prstGeom prst="rect">
            <a:avLst/>
          </a:prstGeom>
          <a:noFill/>
          <a:ln w="508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40546" y="5015164"/>
            <a:ext cx="1795860" cy="1463749"/>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7" name="Rectangle 36"/>
          <p:cNvSpPr/>
          <p:nvPr/>
        </p:nvSpPr>
        <p:spPr>
          <a:xfrm>
            <a:off x="4761610" y="4580275"/>
            <a:ext cx="152400" cy="15240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6911579" y="3886200"/>
            <a:ext cx="152400" cy="1524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2247010" y="3040024"/>
            <a:ext cx="1524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p:cNvCxnSpPr/>
          <p:nvPr/>
        </p:nvCxnSpPr>
        <p:spPr>
          <a:xfrm>
            <a:off x="2366610" y="3208650"/>
            <a:ext cx="1071866" cy="1744350"/>
          </a:xfrm>
          <a:prstGeom prst="line">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987780" y="2825669"/>
            <a:ext cx="1" cy="1060531"/>
          </a:xfrm>
          <a:prstGeom prst="line">
            <a:avLst/>
          </a:prstGeom>
          <a:ln w="19050">
            <a:solidFill>
              <a:srgbClr val="FFC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14010" y="4656475"/>
            <a:ext cx="1676400" cy="1744325"/>
          </a:xfrm>
          <a:prstGeom prst="line">
            <a:avLst/>
          </a:prstGeom>
          <a:ln w="1905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a:spLocks noChangeArrowheads="1"/>
          </p:cNvSpPr>
          <p:nvPr/>
        </p:nvSpPr>
        <p:spPr bwMode="auto">
          <a:xfrm>
            <a:off x="2170810" y="6504856"/>
            <a:ext cx="2743200"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Tracks Bolt to Deck Plate/Mid Plate</a:t>
            </a:r>
          </a:p>
          <a:p>
            <a:endParaRPr lang="en-US" sz="1200" b="1" dirty="0">
              <a:solidFill>
                <a:srgbClr val="000099"/>
              </a:solidFill>
            </a:endParaRPr>
          </a:p>
        </p:txBody>
      </p:sp>
      <p:sp>
        <p:nvSpPr>
          <p:cNvPr id="63" name="TextBox 62"/>
          <p:cNvSpPr txBox="1">
            <a:spLocks noChangeArrowheads="1"/>
          </p:cNvSpPr>
          <p:nvPr/>
        </p:nvSpPr>
        <p:spPr bwMode="auto">
          <a:xfrm>
            <a:off x="7048156" y="2787257"/>
            <a:ext cx="1764194" cy="646331"/>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Track , Qty 4 per Side</a:t>
            </a:r>
          </a:p>
          <a:p>
            <a:pPr algn="ctr"/>
            <a:r>
              <a:rPr lang="en-US" sz="1200" b="1" dirty="0">
                <a:solidFill>
                  <a:srgbClr val="000099"/>
                </a:solidFill>
              </a:rPr>
              <a:t>Plastic (UHMW)</a:t>
            </a:r>
          </a:p>
          <a:p>
            <a:endParaRPr lang="en-US" sz="1200" b="1" dirty="0">
              <a:solidFill>
                <a:srgbClr val="000099"/>
              </a:solidFill>
            </a:endParaRPr>
          </a:p>
        </p:txBody>
      </p:sp>
      <p:sp>
        <p:nvSpPr>
          <p:cNvPr id="64" name="TextBox 63"/>
          <p:cNvSpPr txBox="1">
            <a:spLocks noChangeArrowheads="1"/>
          </p:cNvSpPr>
          <p:nvPr/>
        </p:nvSpPr>
        <p:spPr bwMode="auto">
          <a:xfrm>
            <a:off x="6725499" y="6503266"/>
            <a:ext cx="1981200"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Neoprene Wiper Seal</a:t>
            </a:r>
          </a:p>
          <a:p>
            <a:endParaRPr lang="en-US" sz="1200" b="1" dirty="0">
              <a:solidFill>
                <a:srgbClr val="000099"/>
              </a:solidFill>
            </a:endParaRPr>
          </a:p>
        </p:txBody>
      </p:sp>
      <p:sp>
        <p:nvSpPr>
          <p:cNvPr id="66" name="TextBox 65"/>
          <p:cNvSpPr txBox="1">
            <a:spLocks noChangeArrowheads="1"/>
          </p:cNvSpPr>
          <p:nvPr/>
        </p:nvSpPr>
        <p:spPr bwMode="auto">
          <a:xfrm>
            <a:off x="5542920" y="2043541"/>
            <a:ext cx="1605077"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Mechanical Stop</a:t>
            </a:r>
          </a:p>
        </p:txBody>
      </p:sp>
      <p:cxnSp>
        <p:nvCxnSpPr>
          <p:cNvPr id="69" name="Straight Arrow Connector 68"/>
          <p:cNvCxnSpPr/>
          <p:nvPr/>
        </p:nvCxnSpPr>
        <p:spPr>
          <a:xfrm>
            <a:off x="6861194" y="2191673"/>
            <a:ext cx="1028709"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a:spLocks noChangeArrowheads="1"/>
          </p:cNvSpPr>
          <p:nvPr/>
        </p:nvSpPr>
        <p:spPr bwMode="auto">
          <a:xfrm>
            <a:off x="6650734" y="695028"/>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73" name="TextBox 20"/>
          <p:cNvSpPr txBox="1">
            <a:spLocks noChangeArrowheads="1"/>
          </p:cNvSpPr>
          <p:nvPr/>
        </p:nvSpPr>
        <p:spPr bwMode="auto">
          <a:xfrm>
            <a:off x="189610" y="5016955"/>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sp>
        <p:nvSpPr>
          <p:cNvPr id="74" name="TextBox 73"/>
          <p:cNvSpPr txBox="1">
            <a:spLocks noChangeArrowheads="1"/>
          </p:cNvSpPr>
          <p:nvPr/>
        </p:nvSpPr>
        <p:spPr bwMode="auto">
          <a:xfrm>
            <a:off x="6771443" y="4194810"/>
            <a:ext cx="1605077"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Sheet Metal Door 2.5mm THK</a:t>
            </a:r>
          </a:p>
        </p:txBody>
      </p:sp>
      <p:cxnSp>
        <p:nvCxnSpPr>
          <p:cNvPr id="80" name="Straight Arrow Connector 79"/>
          <p:cNvCxnSpPr/>
          <p:nvPr/>
        </p:nvCxnSpPr>
        <p:spPr>
          <a:xfrm flipH="1">
            <a:off x="6494897" y="4353512"/>
            <a:ext cx="366297"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240789" y="1046240"/>
            <a:ext cx="2514600" cy="276999"/>
          </a:xfrm>
          <a:prstGeom prst="rect">
            <a:avLst/>
          </a:prstGeom>
          <a:noFill/>
          <a:ln w="9525">
            <a:noFill/>
            <a:miter lim="800000"/>
            <a:headEnd/>
            <a:tailEnd/>
          </a:ln>
        </p:spPr>
        <p:txBody>
          <a:bodyPr wrap="square" lIns="45720" rIns="45720" anchor="ctr">
            <a:spAutoFit/>
          </a:bodyPr>
          <a:lstStyle/>
          <a:p>
            <a:r>
              <a:rPr lang="en-US" sz="1200" b="1" dirty="0">
                <a:solidFill>
                  <a:srgbClr val="C00000"/>
                </a:solidFill>
              </a:rPr>
              <a:t>Validated Design with mock-up. </a:t>
            </a:r>
          </a:p>
        </p:txBody>
      </p:sp>
      <p:pic>
        <p:nvPicPr>
          <p:cNvPr id="24"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42375" y="879773"/>
            <a:ext cx="426027"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1614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Skins</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408" y="685800"/>
            <a:ext cx="606051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3271600" y="838766"/>
            <a:ext cx="84419" cy="947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3356019" y="933539"/>
            <a:ext cx="3234391" cy="1501266"/>
          </a:xfrm>
          <a:prstGeom prst="line">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a:spLocks noChangeArrowheads="1"/>
          </p:cNvSpPr>
          <p:nvPr/>
        </p:nvSpPr>
        <p:spPr bwMode="auto">
          <a:xfrm>
            <a:off x="4973214" y="2017368"/>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46" name="TextBox 20"/>
          <p:cNvSpPr txBox="1">
            <a:spLocks noChangeArrowheads="1"/>
          </p:cNvSpPr>
          <p:nvPr/>
        </p:nvSpPr>
        <p:spPr bwMode="auto">
          <a:xfrm>
            <a:off x="759184" y="5087016"/>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sp>
        <p:nvSpPr>
          <p:cNvPr id="47" name="TextBox 46"/>
          <p:cNvSpPr txBox="1">
            <a:spLocks noChangeArrowheads="1"/>
          </p:cNvSpPr>
          <p:nvPr/>
        </p:nvSpPr>
        <p:spPr bwMode="auto">
          <a:xfrm>
            <a:off x="3086661" y="1613110"/>
            <a:ext cx="1605077"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Sheet Metal Skin 2.5mm THK</a:t>
            </a:r>
          </a:p>
        </p:txBody>
      </p:sp>
      <p:cxnSp>
        <p:nvCxnSpPr>
          <p:cNvPr id="48" name="Straight Arrow Connector 47"/>
          <p:cNvCxnSpPr/>
          <p:nvPr/>
        </p:nvCxnSpPr>
        <p:spPr>
          <a:xfrm flipH="1">
            <a:off x="2823763" y="1777299"/>
            <a:ext cx="366297"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7714" y="1524000"/>
            <a:ext cx="2057400" cy="1821611"/>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5010" y="4456546"/>
            <a:ext cx="2153272" cy="1918790"/>
          </a:xfrm>
          <a:prstGeom prst="rect">
            <a:avLst/>
          </a:prstGeom>
          <a:noFill/>
          <a:ln w="508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53" name="Rectangle 52"/>
          <p:cNvSpPr/>
          <p:nvPr/>
        </p:nvSpPr>
        <p:spPr>
          <a:xfrm>
            <a:off x="2894710" y="4112887"/>
            <a:ext cx="76200" cy="7620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2970910" y="4191000"/>
            <a:ext cx="2247900" cy="1191398"/>
          </a:xfrm>
          <a:prstGeom prst="line">
            <a:avLst/>
          </a:prstGeom>
          <a:ln w="1905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a:spLocks noChangeArrowheads="1"/>
          </p:cNvSpPr>
          <p:nvPr/>
        </p:nvSpPr>
        <p:spPr bwMode="auto">
          <a:xfrm>
            <a:off x="6725814" y="3369649"/>
            <a:ext cx="1981200" cy="646331"/>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Lap-Joint </a:t>
            </a:r>
          </a:p>
          <a:p>
            <a:pPr algn="ctr"/>
            <a:r>
              <a:rPr lang="en-US" sz="1200" b="1" dirty="0">
                <a:solidFill>
                  <a:srgbClr val="000099"/>
                </a:solidFill>
              </a:rPr>
              <a:t>PENN Engineering</a:t>
            </a:r>
          </a:p>
          <a:p>
            <a:endParaRPr lang="en-US" sz="1200" b="1" dirty="0">
              <a:solidFill>
                <a:srgbClr val="000099"/>
              </a:solidFill>
            </a:endParaRPr>
          </a:p>
        </p:txBody>
      </p:sp>
      <p:sp>
        <p:nvSpPr>
          <p:cNvPr id="65" name="TextBox 64"/>
          <p:cNvSpPr txBox="1">
            <a:spLocks noChangeArrowheads="1"/>
          </p:cNvSpPr>
          <p:nvPr/>
        </p:nvSpPr>
        <p:spPr bwMode="auto">
          <a:xfrm>
            <a:off x="5498927" y="6421274"/>
            <a:ext cx="19812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M4 Locking Heli-Coil</a:t>
            </a:r>
          </a:p>
        </p:txBody>
      </p:sp>
      <p:sp>
        <p:nvSpPr>
          <p:cNvPr id="67" name="TextBox 66"/>
          <p:cNvSpPr txBox="1">
            <a:spLocks noChangeArrowheads="1"/>
          </p:cNvSpPr>
          <p:nvPr/>
        </p:nvSpPr>
        <p:spPr bwMode="auto">
          <a:xfrm>
            <a:off x="3143665" y="5355965"/>
            <a:ext cx="1238099"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Deck Plate</a:t>
            </a:r>
          </a:p>
          <a:p>
            <a:endParaRPr lang="en-US" sz="1200" b="1" dirty="0">
              <a:solidFill>
                <a:srgbClr val="000099"/>
              </a:solidFill>
            </a:endParaRPr>
          </a:p>
        </p:txBody>
      </p:sp>
      <p:sp>
        <p:nvSpPr>
          <p:cNvPr id="70" name="TextBox 69"/>
          <p:cNvSpPr txBox="1">
            <a:spLocks noChangeArrowheads="1"/>
          </p:cNvSpPr>
          <p:nvPr/>
        </p:nvSpPr>
        <p:spPr bwMode="auto">
          <a:xfrm>
            <a:off x="4343424" y="4456546"/>
            <a:ext cx="1146361"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Mid Plate</a:t>
            </a:r>
          </a:p>
          <a:p>
            <a:endParaRPr lang="en-US" sz="1200" b="1" dirty="0">
              <a:solidFill>
                <a:srgbClr val="000099"/>
              </a:solidFill>
            </a:endParaRPr>
          </a:p>
        </p:txBody>
      </p:sp>
      <p:cxnSp>
        <p:nvCxnSpPr>
          <p:cNvPr id="71" name="Straight Arrow Connector 70"/>
          <p:cNvCxnSpPr/>
          <p:nvPr/>
        </p:nvCxnSpPr>
        <p:spPr>
          <a:xfrm flipH="1">
            <a:off x="4041284" y="4597443"/>
            <a:ext cx="300522" cy="0"/>
          </a:xfrm>
          <a:prstGeom prst="straightConnector1">
            <a:avLst/>
          </a:prstGeom>
          <a:ln w="127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a:spLocks noChangeArrowheads="1"/>
          </p:cNvSpPr>
          <p:nvPr/>
        </p:nvSpPr>
        <p:spPr bwMode="auto">
          <a:xfrm>
            <a:off x="140135" y="4376951"/>
            <a:ext cx="1238099"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Support Ring</a:t>
            </a:r>
          </a:p>
        </p:txBody>
      </p:sp>
      <p:sp>
        <p:nvSpPr>
          <p:cNvPr id="23" name="TextBox 22"/>
          <p:cNvSpPr txBox="1">
            <a:spLocks noChangeArrowheads="1"/>
          </p:cNvSpPr>
          <p:nvPr/>
        </p:nvSpPr>
        <p:spPr bwMode="auto">
          <a:xfrm>
            <a:off x="248081" y="6079291"/>
            <a:ext cx="5517660" cy="646331"/>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Skins Bolt to:</a:t>
            </a:r>
          </a:p>
          <a:p>
            <a:r>
              <a:rPr lang="en-US" sz="1200" b="1" dirty="0">
                <a:solidFill>
                  <a:srgbClr val="000099"/>
                </a:solidFill>
              </a:rPr>
              <a:t>Support Ring, Moment Supports, Deck Plate, </a:t>
            </a:r>
          </a:p>
          <a:p>
            <a:r>
              <a:rPr lang="en-US" sz="1200" b="1" dirty="0">
                <a:solidFill>
                  <a:srgbClr val="000099"/>
                </a:solidFill>
              </a:rPr>
              <a:t>Mid Plate, Top End Feedthrough Plate</a:t>
            </a:r>
          </a:p>
        </p:txBody>
      </p:sp>
      <p:cxnSp>
        <p:nvCxnSpPr>
          <p:cNvPr id="24" name="Elbow Connector 23"/>
          <p:cNvCxnSpPr/>
          <p:nvPr/>
        </p:nvCxnSpPr>
        <p:spPr>
          <a:xfrm flipV="1">
            <a:off x="680242" y="4189087"/>
            <a:ext cx="507559" cy="228598"/>
          </a:xfrm>
          <a:prstGeom prst="bentConnector3">
            <a:avLst>
              <a:gd name="adj1" fmla="val 712"/>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3006911" y="5630894"/>
            <a:ext cx="1460219"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Moment Support</a:t>
            </a:r>
          </a:p>
        </p:txBody>
      </p:sp>
      <p:cxnSp>
        <p:nvCxnSpPr>
          <p:cNvPr id="33" name="Elbow Connector 32"/>
          <p:cNvCxnSpPr/>
          <p:nvPr/>
        </p:nvCxnSpPr>
        <p:spPr>
          <a:xfrm rot="16200000" flipV="1">
            <a:off x="2707832" y="5470316"/>
            <a:ext cx="408802" cy="189356"/>
          </a:xfrm>
          <a:prstGeom prst="bentConnector3">
            <a:avLst>
              <a:gd name="adj1" fmla="val -1260"/>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16200000" flipV="1">
            <a:off x="2959840" y="5300842"/>
            <a:ext cx="204400" cy="163250"/>
          </a:xfrm>
          <a:prstGeom prst="bentConnector3">
            <a:avLst>
              <a:gd name="adj1" fmla="val -281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a:spLocks noChangeArrowheads="1"/>
          </p:cNvSpPr>
          <p:nvPr/>
        </p:nvSpPr>
        <p:spPr bwMode="auto">
          <a:xfrm>
            <a:off x="5310221" y="3657544"/>
            <a:ext cx="1146361"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Top End</a:t>
            </a:r>
          </a:p>
          <a:p>
            <a:pPr algn="ctr"/>
            <a:r>
              <a:rPr lang="en-US" sz="1200" b="1" dirty="0">
                <a:solidFill>
                  <a:srgbClr val="000099"/>
                </a:solidFill>
              </a:rPr>
              <a:t>FeedTHRU PL</a:t>
            </a:r>
          </a:p>
        </p:txBody>
      </p:sp>
      <p:cxnSp>
        <p:nvCxnSpPr>
          <p:cNvPr id="41" name="Elbow Connector 40"/>
          <p:cNvCxnSpPr/>
          <p:nvPr/>
        </p:nvCxnSpPr>
        <p:spPr>
          <a:xfrm rot="10800000">
            <a:off x="5218810" y="3484458"/>
            <a:ext cx="636080" cy="204401"/>
          </a:xfrm>
          <a:prstGeom prst="bentConnector3">
            <a:avLst>
              <a:gd name="adj1" fmla="val 85"/>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9952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Utility Trunk Mock-up </a:t>
            </a:r>
          </a:p>
        </p:txBody>
      </p:sp>
      <p:pic>
        <p:nvPicPr>
          <p:cNvPr id="4099" name="Picture 3" descr="C:\Users\acallen\Desktop\LSST\Photos and Images\UT Photos\20170919_165014.jpg"/>
          <p:cNvPicPr>
            <a:picLocks noGrp="1" noChangeAspect="1" noChangeArrowheads="1"/>
          </p:cNvPicPr>
          <p:nvPr>
            <p:ph idx="10"/>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4917645" y="890630"/>
            <a:ext cx="3802095" cy="234516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3948"/>
          <a:stretch/>
        </p:blipFill>
        <p:spPr bwMode="auto">
          <a:xfrm flipH="1">
            <a:off x="4072735" y="3356705"/>
            <a:ext cx="4839030" cy="314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acallen\Desktop\LSST\Photos and Images\UT Photos\20170914_LSST Camera - UT Mock-up, Cryo end.jpg"/>
          <p:cNvPicPr>
            <a:picLocks noGrp="1" noChangeAspect="1" noChangeArrowheads="1"/>
          </p:cNvPicPr>
          <p:nvPr>
            <p:ph idx="1"/>
          </p:nvPr>
        </p:nvPicPr>
        <p:blipFill rotWithShape="1">
          <a:blip r:embed="rId5" cstate="screen">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193830" y="1163105"/>
            <a:ext cx="4411245" cy="403252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20"/>
          <p:cNvSpPr txBox="1">
            <a:spLocks noChangeArrowheads="1"/>
          </p:cNvSpPr>
          <p:nvPr/>
        </p:nvSpPr>
        <p:spPr bwMode="auto">
          <a:xfrm>
            <a:off x="8066853" y="3512024"/>
            <a:ext cx="1077145"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Cryostat Body</a:t>
            </a:r>
          </a:p>
        </p:txBody>
      </p:sp>
      <p:sp>
        <p:nvSpPr>
          <p:cNvPr id="7" name="TextBox 20"/>
          <p:cNvSpPr txBox="1">
            <a:spLocks noChangeArrowheads="1"/>
          </p:cNvSpPr>
          <p:nvPr/>
        </p:nvSpPr>
        <p:spPr bwMode="auto">
          <a:xfrm>
            <a:off x="4785149" y="4074808"/>
            <a:ext cx="101581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Utility Trunk</a:t>
            </a:r>
          </a:p>
        </p:txBody>
      </p:sp>
      <p:sp>
        <p:nvSpPr>
          <p:cNvPr id="8" name="TextBox 20"/>
          <p:cNvSpPr txBox="1">
            <a:spLocks noChangeArrowheads="1"/>
          </p:cNvSpPr>
          <p:nvPr/>
        </p:nvSpPr>
        <p:spPr bwMode="auto">
          <a:xfrm>
            <a:off x="5487430" y="3564398"/>
            <a:ext cx="92172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Back Flange</a:t>
            </a:r>
          </a:p>
        </p:txBody>
      </p:sp>
      <p:cxnSp>
        <p:nvCxnSpPr>
          <p:cNvPr id="9" name="Straight Arrow Connector 8"/>
          <p:cNvCxnSpPr/>
          <p:nvPr/>
        </p:nvCxnSpPr>
        <p:spPr>
          <a:xfrm flipV="1">
            <a:off x="5293055" y="3006545"/>
            <a:ext cx="354285" cy="100051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948290" y="2911395"/>
            <a:ext cx="1811325" cy="6488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p:cNvCxnSpPr>
          <p:nvPr/>
        </p:nvCxnSpPr>
        <p:spPr>
          <a:xfrm>
            <a:off x="5948290" y="3841397"/>
            <a:ext cx="230430" cy="2334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293055" y="4433752"/>
            <a:ext cx="177142" cy="35293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0"/>
          <p:cNvSpPr txBox="1">
            <a:spLocks noChangeArrowheads="1"/>
          </p:cNvSpPr>
          <p:nvPr/>
        </p:nvSpPr>
        <p:spPr bwMode="auto">
          <a:xfrm>
            <a:off x="1538005" y="5414259"/>
            <a:ext cx="1103411" cy="954107"/>
          </a:xfrm>
          <a:prstGeom prst="rect">
            <a:avLst/>
          </a:prstGeom>
          <a:noFill/>
          <a:ln w="9525">
            <a:noFill/>
            <a:miter lim="800000"/>
            <a:headEnd/>
            <a:tailEnd/>
          </a:ln>
        </p:spPr>
        <p:txBody>
          <a:bodyPr wrap="square" lIns="45720" rIns="45720" anchor="ctr">
            <a:spAutoFit/>
          </a:bodyPr>
          <a:lstStyle/>
          <a:p>
            <a:r>
              <a:rPr lang="en-US" sz="1400" b="1" dirty="0">
                <a:solidFill>
                  <a:srgbClr val="FF0000"/>
                </a:solidFill>
              </a:rPr>
              <a:t>Cryostat Feedthrough Flange and Pump Plate</a:t>
            </a:r>
          </a:p>
        </p:txBody>
      </p:sp>
      <p:cxnSp>
        <p:nvCxnSpPr>
          <p:cNvPr id="27" name="Straight Arrow Connector 26"/>
          <p:cNvCxnSpPr>
            <a:stCxn id="26" idx="3"/>
          </p:cNvCxnSpPr>
          <p:nvPr/>
        </p:nvCxnSpPr>
        <p:spPr>
          <a:xfrm flipV="1">
            <a:off x="2641416" y="4059758"/>
            <a:ext cx="778434" cy="18315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2385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Subsystem Integration</a:t>
            </a:r>
          </a:p>
        </p:txBody>
      </p:sp>
      <p:sp>
        <p:nvSpPr>
          <p:cNvPr id="26" name="Slide Number Placeholder 4"/>
          <p:cNvSpPr>
            <a:spLocks noGrp="1"/>
          </p:cNvSpPr>
          <p:nvPr>
            <p:ph type="sldNum" sz="quarter" idx="4294967295"/>
          </p:nvPr>
        </p:nvSpPr>
        <p:spPr>
          <a:xfrm>
            <a:off x="8382000" y="6629400"/>
            <a:ext cx="609600" cy="152400"/>
          </a:xfrm>
          <a:prstGeom prst="rect">
            <a:avLst/>
          </a:prstGeom>
        </p:spPr>
        <p:txBody>
          <a:bodyPr/>
          <a:lstStyle/>
          <a:p>
            <a:pPr>
              <a:defRPr/>
            </a:pPr>
            <a:fld id="{35B5A472-1BCE-49A3-8D32-42242BD463DF}" type="slidenum">
              <a:rPr lang="en-US" smtClean="0"/>
              <a:pPr>
                <a:defRPr/>
              </a:pPr>
              <a:t>135</a:t>
            </a:fld>
            <a:endParaRPr lang="en-US" dirty="0"/>
          </a:p>
        </p:txBody>
      </p:sp>
      <p:sp>
        <p:nvSpPr>
          <p:cNvPr id="16" name="TextBox 15"/>
          <p:cNvSpPr txBox="1">
            <a:spLocks noChangeArrowheads="1"/>
          </p:cNvSpPr>
          <p:nvPr/>
        </p:nvSpPr>
        <p:spPr bwMode="auto">
          <a:xfrm>
            <a:off x="141985" y="3747541"/>
            <a:ext cx="8843574" cy="3108543"/>
          </a:xfrm>
          <a:prstGeom prst="rect">
            <a:avLst/>
          </a:prstGeom>
          <a:noFill/>
          <a:ln w="9525">
            <a:noFill/>
            <a:miter lim="800000"/>
            <a:headEnd/>
            <a:tailEnd/>
          </a:ln>
        </p:spPr>
        <p:txBody>
          <a:bodyPr wrap="square">
            <a:spAutoFit/>
          </a:bodyPr>
          <a:lstStyle/>
          <a:p>
            <a:r>
              <a:rPr lang="en-US" sz="1400" b="1" u="sng" dirty="0">
                <a:solidFill>
                  <a:srgbClr val="000099"/>
                </a:solidFill>
              </a:rPr>
              <a:t>Subsystem Integration</a:t>
            </a:r>
          </a:p>
          <a:p>
            <a:pPr marL="285750" indent="-285750">
              <a:buFont typeface="Arial" panose="020B0604020202020204" pitchFamily="34" charset="0"/>
              <a:buChar char="•"/>
            </a:pPr>
            <a:r>
              <a:rPr lang="en-US" sz="1400" b="1" dirty="0">
                <a:solidFill>
                  <a:srgbClr val="000099"/>
                </a:solidFill>
              </a:rPr>
              <a:t>The Utility Trunk Proper is designed to be as flexible as possible regarding the specific installation sequence for the different subsystems.  There is a good chance scheduling delays could occur in one of the subsystems.  If this happens our design minimizes the impact of these delays.</a:t>
            </a:r>
          </a:p>
          <a:p>
            <a:endParaRPr lang="en-US" sz="1400" b="1" dirty="0">
              <a:solidFill>
                <a:srgbClr val="000099"/>
              </a:solidFill>
            </a:endParaRPr>
          </a:p>
          <a:p>
            <a:pPr marL="285750" indent="-285750">
              <a:buFont typeface="Arial" panose="020B0604020202020204" pitchFamily="34" charset="0"/>
              <a:buChar char="•"/>
            </a:pPr>
            <a:r>
              <a:rPr lang="en-US" sz="1400" b="1" dirty="0">
                <a:solidFill>
                  <a:srgbClr val="000099"/>
                </a:solidFill>
              </a:rPr>
              <a:t>The Purge Cabinets could be integrated and fully tested without the need for the Quadrant Boxes.  A portable cart containing only the critical items to run the Purge Cabinets could be temporarily used for testing purposes.  This is a huge benefit from a scheduling standpoint.</a:t>
            </a:r>
          </a:p>
          <a:p>
            <a:pPr marL="285750" indent="-285750">
              <a:buFont typeface="Arial" panose="020B0604020202020204" pitchFamily="34" charset="0"/>
              <a:buChar char="•"/>
            </a:pPr>
            <a:endParaRPr lang="en-US" sz="1400" b="1" dirty="0">
              <a:solidFill>
                <a:srgbClr val="000099"/>
              </a:solidFill>
            </a:endParaRPr>
          </a:p>
          <a:p>
            <a:pPr marL="285750" indent="-285750">
              <a:buFont typeface="Arial" panose="020B0604020202020204" pitchFamily="34" charset="0"/>
              <a:buChar char="•"/>
            </a:pPr>
            <a:r>
              <a:rPr lang="en-US" sz="1400" b="1" dirty="0">
                <a:solidFill>
                  <a:srgbClr val="000099"/>
                </a:solidFill>
              </a:rPr>
              <a:t>Once the Auxiliary Electronics is ready the Front End Assembly would be removed and the electronics could be integrated as a single unit fully assembled. </a:t>
            </a:r>
          </a:p>
          <a:p>
            <a:r>
              <a:rPr lang="en-US" sz="1400" b="1" dirty="0">
                <a:solidFill>
                  <a:srgbClr val="000099"/>
                </a:solidFill>
              </a:rPr>
              <a:t>      (This Includes all Electrical Hardware &amp; Intra-Quadrant Cable Routing). </a:t>
            </a:r>
          </a:p>
          <a:p>
            <a:endParaRPr lang="en-US" sz="1400" b="1" dirty="0">
              <a:solidFill>
                <a:srgbClr val="000099"/>
              </a:solidFill>
            </a:endParaRPr>
          </a:p>
          <a:p>
            <a:pPr marL="285750" indent="-285750">
              <a:buFont typeface="Arial" panose="020B0604020202020204" pitchFamily="34" charset="0"/>
              <a:buChar char="•"/>
            </a:pPr>
            <a:endParaRPr lang="en-US" sz="1400" b="1" dirty="0">
              <a:solidFill>
                <a:srgbClr val="000099"/>
              </a:solidFill>
            </a:endParaRP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3830" y="1103684"/>
            <a:ext cx="8319236" cy="255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2605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143000" y="152400"/>
            <a:ext cx="6172200" cy="557213"/>
          </a:xfrm>
        </p:spPr>
        <p:txBody>
          <a:bodyPr/>
          <a:lstStyle/>
          <a:p>
            <a:r>
              <a:rPr lang="en-US" sz="2800" dirty="0"/>
              <a:t>Status of Design and Fabrication of the of Utility Trunk Components</a:t>
            </a:r>
          </a:p>
        </p:txBody>
      </p:sp>
      <p:sp>
        <p:nvSpPr>
          <p:cNvPr id="17" name="Content Placeholder 2"/>
          <p:cNvSpPr txBox="1">
            <a:spLocks/>
          </p:cNvSpPr>
          <p:nvPr/>
        </p:nvSpPr>
        <p:spPr bwMode="auto">
          <a:xfrm>
            <a:off x="381000" y="842682"/>
            <a:ext cx="8382000" cy="601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b="1" dirty="0"/>
              <a:t>A Preliminary Design review was conducted in May 2017</a:t>
            </a:r>
          </a:p>
          <a:p>
            <a:pPr lvl="1">
              <a:lnSpc>
                <a:spcPct val="110000"/>
              </a:lnSpc>
            </a:pPr>
            <a:r>
              <a:rPr lang="en-US" sz="1600" dirty="0">
                <a:solidFill>
                  <a:schemeClr val="tx1"/>
                </a:solidFill>
              </a:rPr>
              <a:t>Layout and contents of UT well advanced </a:t>
            </a:r>
          </a:p>
          <a:p>
            <a:pPr marL="0" indent="0">
              <a:lnSpc>
                <a:spcPct val="110000"/>
              </a:lnSpc>
              <a:buNone/>
            </a:pPr>
            <a:endParaRPr lang="en-US" sz="600" b="1" dirty="0"/>
          </a:p>
          <a:p>
            <a:pPr>
              <a:lnSpc>
                <a:spcPct val="90000"/>
              </a:lnSpc>
            </a:pPr>
            <a:r>
              <a:rPr lang="en-US" sz="1800" b="1" dirty="0"/>
              <a:t>Preliminary structural &amp; thermal analysis completed</a:t>
            </a:r>
          </a:p>
          <a:p>
            <a:pPr marL="0" indent="0">
              <a:lnSpc>
                <a:spcPct val="90000"/>
              </a:lnSpc>
              <a:buNone/>
            </a:pPr>
            <a:endParaRPr lang="en-US" sz="1800" b="1" dirty="0"/>
          </a:p>
          <a:p>
            <a:pPr>
              <a:lnSpc>
                <a:spcPct val="90000"/>
              </a:lnSpc>
            </a:pPr>
            <a:r>
              <a:rPr lang="en-US" sz="1800" b="1" dirty="0"/>
              <a:t>All Camera – Camera/Camera  – Telescope Interfaces are complete</a:t>
            </a:r>
          </a:p>
          <a:p>
            <a:pPr lvl="1">
              <a:lnSpc>
                <a:spcPct val="90000"/>
              </a:lnSpc>
            </a:pPr>
            <a:r>
              <a:rPr lang="en-US" sz="1600" dirty="0">
                <a:solidFill>
                  <a:schemeClr val="tx1"/>
                </a:solidFill>
              </a:rPr>
              <a:t>UT to Cryostat</a:t>
            </a:r>
          </a:p>
          <a:p>
            <a:pPr lvl="1">
              <a:lnSpc>
                <a:spcPct val="90000"/>
              </a:lnSpc>
            </a:pPr>
            <a:r>
              <a:rPr lang="en-US" sz="1600" dirty="0">
                <a:solidFill>
                  <a:schemeClr val="tx1"/>
                </a:solidFill>
              </a:rPr>
              <a:t>UT To CCS</a:t>
            </a:r>
          </a:p>
          <a:p>
            <a:pPr lvl="1">
              <a:lnSpc>
                <a:spcPct val="90000"/>
              </a:lnSpc>
            </a:pPr>
            <a:r>
              <a:rPr lang="en-US" sz="1600" dirty="0">
                <a:solidFill>
                  <a:schemeClr val="tx1"/>
                </a:solidFill>
              </a:rPr>
              <a:t>UT To Telescope (refrigeration lines, power, networking….)</a:t>
            </a:r>
          </a:p>
          <a:p>
            <a:pPr marL="0" indent="0">
              <a:lnSpc>
                <a:spcPct val="90000"/>
              </a:lnSpc>
              <a:buNone/>
            </a:pPr>
            <a:endParaRPr lang="en-US" sz="1600" b="1" dirty="0"/>
          </a:p>
          <a:p>
            <a:pPr>
              <a:lnSpc>
                <a:spcPct val="90000"/>
              </a:lnSpc>
            </a:pPr>
            <a:r>
              <a:rPr lang="en-US" sz="1800" b="1" dirty="0"/>
              <a:t>A full scale model of UT structure and contents to detail the routing and access for cables etc. has been completed.</a:t>
            </a:r>
          </a:p>
          <a:p>
            <a:pPr lvl="1">
              <a:lnSpc>
                <a:spcPct val="90000"/>
              </a:lnSpc>
            </a:pPr>
            <a:r>
              <a:rPr lang="en-US" sz="1600" dirty="0">
                <a:solidFill>
                  <a:schemeClr val="tx1"/>
                </a:solidFill>
              </a:rPr>
              <a:t>Review completed mock-up prior to finalizing design and FDR</a:t>
            </a:r>
          </a:p>
          <a:p>
            <a:pPr marL="457200" lvl="1" indent="0">
              <a:lnSpc>
                <a:spcPct val="90000"/>
              </a:lnSpc>
              <a:buNone/>
            </a:pPr>
            <a:endParaRPr lang="en-US" sz="1600" dirty="0">
              <a:solidFill>
                <a:schemeClr val="tx1"/>
              </a:solidFill>
            </a:endParaRPr>
          </a:p>
          <a:p>
            <a:pPr>
              <a:lnSpc>
                <a:spcPct val="90000"/>
              </a:lnSpc>
            </a:pPr>
            <a:r>
              <a:rPr lang="en-US" sz="1800" b="1" dirty="0"/>
              <a:t>A Final Design review was conducted in</a:t>
            </a:r>
            <a:r>
              <a:rPr lang="en-US" sz="1800" b="1" dirty="0">
                <a:solidFill>
                  <a:srgbClr val="FF0000"/>
                </a:solidFill>
              </a:rPr>
              <a:t> </a:t>
            </a:r>
            <a:r>
              <a:rPr lang="en-US" sz="1800" b="1" dirty="0"/>
              <a:t>November</a:t>
            </a:r>
            <a:r>
              <a:rPr lang="en-US" sz="1800" b="1" dirty="0">
                <a:solidFill>
                  <a:srgbClr val="FF0000"/>
                </a:solidFill>
              </a:rPr>
              <a:t> </a:t>
            </a:r>
            <a:r>
              <a:rPr lang="en-US" sz="1800" b="1" dirty="0"/>
              <a:t>2017</a:t>
            </a:r>
          </a:p>
          <a:p>
            <a:pPr marL="0" indent="0">
              <a:lnSpc>
                <a:spcPct val="90000"/>
              </a:lnSpc>
              <a:buNone/>
            </a:pPr>
            <a:endParaRPr lang="en-US" sz="1800" b="1" dirty="0"/>
          </a:p>
          <a:p>
            <a:pPr>
              <a:lnSpc>
                <a:spcPct val="90000"/>
              </a:lnSpc>
            </a:pPr>
            <a:r>
              <a:rPr lang="en-US" sz="1800" b="1" dirty="0"/>
              <a:t>First Quad Box completed – April 2018, which will be used for I&amp;T Bench for Optical Testing</a:t>
            </a:r>
          </a:p>
          <a:p>
            <a:pPr lvl="1"/>
            <a:r>
              <a:rPr lang="en-US" sz="1600" dirty="0">
                <a:solidFill>
                  <a:schemeClr val="tx1"/>
                </a:solidFill>
              </a:rPr>
              <a:t>Auxiliary Electronics assembly in the Quad Box near completion</a:t>
            </a:r>
          </a:p>
          <a:p>
            <a:pPr marL="0" indent="0">
              <a:lnSpc>
                <a:spcPct val="90000"/>
              </a:lnSpc>
              <a:buNone/>
            </a:pPr>
            <a:endParaRPr lang="en-US" sz="1800" b="1" dirty="0"/>
          </a:p>
          <a:p>
            <a:pPr>
              <a:lnSpc>
                <a:spcPct val="90000"/>
              </a:lnSpc>
            </a:pPr>
            <a:r>
              <a:rPr lang="en-US" sz="1800" b="1" dirty="0"/>
              <a:t>Proceeding to finalize design drawings, fixtures, and Manufacturing Readiness Review</a:t>
            </a:r>
          </a:p>
        </p:txBody>
      </p:sp>
    </p:spTree>
    <p:extLst>
      <p:ext uri="{BB962C8B-B14F-4D97-AF65-F5344CB8AC3E}">
        <p14:creationId xmlns:p14="http://schemas.microsoft.com/office/powerpoint/2010/main" val="39315879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JSR 2018 Backup Slides</a:t>
            </a:r>
          </a:p>
        </p:txBody>
      </p:sp>
    </p:spTree>
    <p:extLst>
      <p:ext uri="{BB962C8B-B14F-4D97-AF65-F5344CB8AC3E}">
        <p14:creationId xmlns:p14="http://schemas.microsoft.com/office/powerpoint/2010/main" val="28023532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609600"/>
            <a:ext cx="7634514" cy="3032188"/>
          </a:xfrm>
        </p:spPr>
        <p:txBody>
          <a:bodyPr/>
          <a:lstStyle/>
          <a:p>
            <a:r>
              <a:rPr lang="en-US" dirty="0"/>
              <a:t>I&amp;T Heat Exchanger Assembly</a:t>
            </a:r>
          </a:p>
        </p:txBody>
      </p:sp>
    </p:spTree>
    <p:extLst>
      <p:ext uri="{BB962C8B-B14F-4D97-AF65-F5344CB8AC3E}">
        <p14:creationId xmlns:p14="http://schemas.microsoft.com/office/powerpoint/2010/main" val="5663539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45720" tIns="18288" rIns="45720" bIns="45720" numCol="1" anchor="t" anchorCtr="0" compatLnSpc="1">
            <a:prstTxWarp prst="textNoShape">
              <a:avLst/>
            </a:prstTxWarp>
          </a:bodyPr>
          <a:lstStyle/>
          <a:p>
            <a:r>
              <a:rPr lang="en-US" dirty="0"/>
              <a:t>CRYO Heat Exchanger Assembly Steps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3638" y="1355124"/>
            <a:ext cx="2670987" cy="5486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6651" y="1066800"/>
            <a:ext cx="2502705" cy="5486400"/>
          </a:xfrm>
          <a:prstGeom prst="rect">
            <a:avLst/>
          </a:prstGeom>
        </p:spPr>
      </p:pic>
      <p:sp>
        <p:nvSpPr>
          <p:cNvPr id="6" name="TextBox 5"/>
          <p:cNvSpPr txBox="1"/>
          <p:nvPr/>
        </p:nvSpPr>
        <p:spPr>
          <a:xfrm>
            <a:off x="354361" y="914337"/>
            <a:ext cx="2225289" cy="276999"/>
          </a:xfrm>
          <a:prstGeom prst="rect">
            <a:avLst/>
          </a:prstGeom>
          <a:noFill/>
        </p:spPr>
        <p:txBody>
          <a:bodyPr wrap="none" rtlCol="0">
            <a:spAutoFit/>
          </a:bodyPr>
          <a:lstStyle/>
          <a:p>
            <a:r>
              <a:rPr lang="en-US" sz="1200" b="1" u="sng" dirty="0"/>
              <a:t>Upper </a:t>
            </a:r>
            <a:r>
              <a:rPr lang="en-US" sz="1200" b="1" u="sng" dirty="0" err="1"/>
              <a:t>Cryo</a:t>
            </a:r>
            <a:r>
              <a:rPr lang="en-US" sz="1200" b="1" u="sng" dirty="0"/>
              <a:t> Heat Exchanger</a:t>
            </a:r>
            <a:endParaRPr lang="en-US" sz="1200" b="1" dirty="0"/>
          </a:p>
        </p:txBody>
      </p:sp>
      <p:sp>
        <p:nvSpPr>
          <p:cNvPr id="7" name="TextBox 6"/>
          <p:cNvSpPr txBox="1"/>
          <p:nvPr/>
        </p:nvSpPr>
        <p:spPr>
          <a:xfrm>
            <a:off x="6404293" y="918723"/>
            <a:ext cx="2234907" cy="276999"/>
          </a:xfrm>
          <a:prstGeom prst="rect">
            <a:avLst/>
          </a:prstGeom>
          <a:noFill/>
        </p:spPr>
        <p:txBody>
          <a:bodyPr wrap="none" rtlCol="0">
            <a:spAutoFit/>
          </a:bodyPr>
          <a:lstStyle/>
          <a:p>
            <a:r>
              <a:rPr lang="en-US" sz="1200" b="1" u="sng" dirty="0"/>
              <a:t>Lower </a:t>
            </a:r>
            <a:r>
              <a:rPr lang="en-US" sz="1200" b="1" u="sng" dirty="0" err="1"/>
              <a:t>Cryo</a:t>
            </a:r>
            <a:r>
              <a:rPr lang="en-US" sz="1200" b="1" u="sng" dirty="0"/>
              <a:t> Heat Exchanger</a:t>
            </a:r>
            <a:endParaRPr lang="en-US" sz="1200" b="1" dirty="0"/>
          </a:p>
        </p:txBody>
      </p:sp>
      <p:cxnSp>
        <p:nvCxnSpPr>
          <p:cNvPr id="8" name="Straight Arrow Connector 7"/>
          <p:cNvCxnSpPr/>
          <p:nvPr/>
        </p:nvCxnSpPr>
        <p:spPr>
          <a:xfrm flipH="1">
            <a:off x="3450971" y="2460025"/>
            <a:ext cx="291067" cy="457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42038" y="2460025"/>
            <a:ext cx="2325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96685" y="2321524"/>
            <a:ext cx="1601272" cy="276999"/>
          </a:xfrm>
          <a:prstGeom prst="rect">
            <a:avLst/>
          </a:prstGeom>
          <a:noFill/>
        </p:spPr>
        <p:txBody>
          <a:bodyPr wrap="none" rtlCol="0">
            <a:spAutoFit/>
          </a:bodyPr>
          <a:lstStyle/>
          <a:p>
            <a:r>
              <a:rPr lang="en-US" sz="1200" dirty="0"/>
              <a:t>Main Upper HX </a:t>
            </a:r>
            <a:r>
              <a:rPr lang="en-US" sz="1200" dirty="0" err="1"/>
              <a:t>Assy</a:t>
            </a:r>
            <a:endParaRPr lang="en-US" sz="1200" dirty="0"/>
          </a:p>
        </p:txBody>
      </p:sp>
      <p:cxnSp>
        <p:nvCxnSpPr>
          <p:cNvPr id="13" name="Straight Arrow Connector 12"/>
          <p:cNvCxnSpPr/>
          <p:nvPr/>
        </p:nvCxnSpPr>
        <p:spPr>
          <a:xfrm flipH="1">
            <a:off x="2532586" y="1986348"/>
            <a:ext cx="609361" cy="102097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41947" y="1986349"/>
            <a:ext cx="2325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58241" y="1847849"/>
            <a:ext cx="2239716" cy="276999"/>
          </a:xfrm>
          <a:prstGeom prst="rect">
            <a:avLst/>
          </a:prstGeom>
          <a:noFill/>
        </p:spPr>
        <p:txBody>
          <a:bodyPr wrap="none" rtlCol="0">
            <a:spAutoFit/>
          </a:bodyPr>
          <a:lstStyle/>
          <a:p>
            <a:r>
              <a:rPr lang="en-US" sz="1200" dirty="0"/>
              <a:t>C3 Capillary with VCR Fittings</a:t>
            </a:r>
          </a:p>
        </p:txBody>
      </p:sp>
      <p:cxnSp>
        <p:nvCxnSpPr>
          <p:cNvPr id="16" name="Straight Arrow Connector 15"/>
          <p:cNvCxnSpPr/>
          <p:nvPr/>
        </p:nvCxnSpPr>
        <p:spPr>
          <a:xfrm>
            <a:off x="6040451" y="4271318"/>
            <a:ext cx="36384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45229" y="4098324"/>
            <a:ext cx="1601272" cy="276999"/>
          </a:xfrm>
          <a:prstGeom prst="rect">
            <a:avLst/>
          </a:prstGeom>
          <a:noFill/>
        </p:spPr>
        <p:txBody>
          <a:bodyPr wrap="none" rtlCol="0">
            <a:spAutoFit/>
          </a:bodyPr>
          <a:lstStyle/>
          <a:p>
            <a:r>
              <a:rPr lang="en-US" sz="1200" dirty="0"/>
              <a:t>Main Lower HX </a:t>
            </a:r>
            <a:r>
              <a:rPr lang="en-US" sz="1200" dirty="0" err="1"/>
              <a:t>Assy</a:t>
            </a:r>
            <a:endParaRPr lang="en-US" sz="1200" dirty="0"/>
          </a:p>
        </p:txBody>
      </p:sp>
      <p:cxnSp>
        <p:nvCxnSpPr>
          <p:cNvPr id="18" name="Straight Arrow Connector 17"/>
          <p:cNvCxnSpPr/>
          <p:nvPr/>
        </p:nvCxnSpPr>
        <p:spPr>
          <a:xfrm>
            <a:off x="7004161" y="3140676"/>
            <a:ext cx="36384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37283" y="3002166"/>
            <a:ext cx="1334020" cy="461665"/>
          </a:xfrm>
          <a:prstGeom prst="rect">
            <a:avLst/>
          </a:prstGeom>
          <a:noFill/>
        </p:spPr>
        <p:txBody>
          <a:bodyPr wrap="none" rtlCol="0">
            <a:spAutoFit/>
          </a:bodyPr>
          <a:lstStyle/>
          <a:p>
            <a:pPr algn="r"/>
            <a:r>
              <a:rPr lang="en-US" sz="1200" dirty="0"/>
              <a:t>C3 Capillary with</a:t>
            </a:r>
          </a:p>
          <a:p>
            <a:pPr algn="r"/>
            <a:r>
              <a:rPr lang="en-US" sz="1200" dirty="0"/>
              <a:t>VCR Fittings</a:t>
            </a:r>
          </a:p>
        </p:txBody>
      </p:sp>
      <p:cxnSp>
        <p:nvCxnSpPr>
          <p:cNvPr id="20" name="Straight Arrow Connector 19"/>
          <p:cNvCxnSpPr/>
          <p:nvPr/>
        </p:nvCxnSpPr>
        <p:spPr>
          <a:xfrm>
            <a:off x="6040451" y="6172200"/>
            <a:ext cx="36034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75260" y="6033700"/>
            <a:ext cx="1274708" cy="276999"/>
          </a:xfrm>
          <a:prstGeom prst="rect">
            <a:avLst/>
          </a:prstGeom>
          <a:noFill/>
        </p:spPr>
        <p:txBody>
          <a:bodyPr wrap="none" rtlCol="0">
            <a:spAutoFit/>
          </a:bodyPr>
          <a:lstStyle/>
          <a:p>
            <a:pPr algn="r"/>
            <a:r>
              <a:rPr lang="en-US" sz="1200" dirty="0"/>
              <a:t>(Coil not visible)</a:t>
            </a:r>
          </a:p>
        </p:txBody>
      </p:sp>
      <p:cxnSp>
        <p:nvCxnSpPr>
          <p:cNvPr id="22" name="Straight Arrow Connector 21"/>
          <p:cNvCxnSpPr/>
          <p:nvPr/>
        </p:nvCxnSpPr>
        <p:spPr>
          <a:xfrm>
            <a:off x="1184189" y="5200650"/>
            <a:ext cx="36384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0838" y="5062150"/>
            <a:ext cx="1398140" cy="461665"/>
          </a:xfrm>
          <a:prstGeom prst="rect">
            <a:avLst/>
          </a:prstGeom>
          <a:noFill/>
        </p:spPr>
        <p:txBody>
          <a:bodyPr wrap="none" rtlCol="0">
            <a:spAutoFit/>
          </a:bodyPr>
          <a:lstStyle/>
          <a:p>
            <a:r>
              <a:rPr lang="en-US" sz="1200" dirty="0"/>
              <a:t>C4 Capillary</a:t>
            </a:r>
          </a:p>
          <a:p>
            <a:r>
              <a:rPr lang="en-US" sz="1200" dirty="0"/>
              <a:t>With VCR Fittings</a:t>
            </a:r>
          </a:p>
        </p:txBody>
      </p:sp>
      <p:cxnSp>
        <p:nvCxnSpPr>
          <p:cNvPr id="25" name="Straight Arrow Connector 24"/>
          <p:cNvCxnSpPr/>
          <p:nvPr/>
        </p:nvCxnSpPr>
        <p:spPr>
          <a:xfrm>
            <a:off x="1820253" y="1646344"/>
            <a:ext cx="39247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820253" y="1986349"/>
            <a:ext cx="477937"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398786" y="1514500"/>
            <a:ext cx="240345" cy="2912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639131" y="1523153"/>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9908" y="1507149"/>
            <a:ext cx="986167" cy="276999"/>
          </a:xfrm>
          <a:prstGeom prst="rect">
            <a:avLst/>
          </a:prstGeom>
          <a:noFill/>
        </p:spPr>
        <p:txBody>
          <a:bodyPr wrap="none" rtlCol="0">
            <a:spAutoFit/>
          </a:bodyPr>
          <a:lstStyle/>
          <a:p>
            <a:r>
              <a:rPr lang="en-US" sz="1200" dirty="0"/>
              <a:t>Return tube</a:t>
            </a:r>
          </a:p>
        </p:txBody>
      </p:sp>
      <p:sp>
        <p:nvSpPr>
          <p:cNvPr id="35" name="TextBox 34"/>
          <p:cNvSpPr txBox="1"/>
          <p:nvPr/>
        </p:nvSpPr>
        <p:spPr>
          <a:xfrm>
            <a:off x="466781" y="1828084"/>
            <a:ext cx="1434816" cy="276999"/>
          </a:xfrm>
          <a:prstGeom prst="rect">
            <a:avLst/>
          </a:prstGeom>
          <a:noFill/>
        </p:spPr>
        <p:txBody>
          <a:bodyPr wrap="none" rtlCol="0">
            <a:spAutoFit/>
          </a:bodyPr>
          <a:lstStyle/>
          <a:p>
            <a:r>
              <a:rPr lang="en-US" sz="1200" dirty="0"/>
              <a:t>Vapor Supply tube</a:t>
            </a:r>
          </a:p>
        </p:txBody>
      </p:sp>
      <p:sp>
        <p:nvSpPr>
          <p:cNvPr id="36" name="TextBox 35"/>
          <p:cNvSpPr txBox="1"/>
          <p:nvPr/>
        </p:nvSpPr>
        <p:spPr>
          <a:xfrm>
            <a:off x="2817303" y="1375958"/>
            <a:ext cx="1444626" cy="276999"/>
          </a:xfrm>
          <a:prstGeom prst="rect">
            <a:avLst/>
          </a:prstGeom>
          <a:noFill/>
        </p:spPr>
        <p:txBody>
          <a:bodyPr wrap="none" rtlCol="0">
            <a:spAutoFit/>
          </a:bodyPr>
          <a:lstStyle/>
          <a:p>
            <a:r>
              <a:rPr lang="en-US" sz="1200" dirty="0"/>
              <a:t>Liquid Supply tube</a:t>
            </a:r>
          </a:p>
        </p:txBody>
      </p:sp>
      <p:cxnSp>
        <p:nvCxnSpPr>
          <p:cNvPr id="37" name="Straight Arrow Connector 36"/>
          <p:cNvCxnSpPr/>
          <p:nvPr/>
        </p:nvCxnSpPr>
        <p:spPr>
          <a:xfrm>
            <a:off x="1733684" y="2257483"/>
            <a:ext cx="477937"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25557" y="2090692"/>
            <a:ext cx="1694695" cy="461665"/>
          </a:xfrm>
          <a:prstGeom prst="rect">
            <a:avLst/>
          </a:prstGeom>
          <a:noFill/>
        </p:spPr>
        <p:txBody>
          <a:bodyPr wrap="none" rtlCol="0">
            <a:spAutoFit/>
          </a:bodyPr>
          <a:lstStyle/>
          <a:p>
            <a:pPr algn="r"/>
            <a:r>
              <a:rPr lang="en-US" sz="1200" dirty="0"/>
              <a:t>HX to Cover Mounting</a:t>
            </a:r>
          </a:p>
          <a:p>
            <a:pPr algn="r"/>
            <a:r>
              <a:rPr lang="en-US" sz="1200" dirty="0"/>
              <a:t>Disk</a:t>
            </a:r>
          </a:p>
        </p:txBody>
      </p:sp>
      <p:cxnSp>
        <p:nvCxnSpPr>
          <p:cNvPr id="42" name="Elbow Connector 41"/>
          <p:cNvCxnSpPr/>
          <p:nvPr/>
        </p:nvCxnSpPr>
        <p:spPr>
          <a:xfrm rot="5400000">
            <a:off x="2026065" y="2913403"/>
            <a:ext cx="5766990" cy="1512608"/>
          </a:xfrm>
          <a:prstGeom prst="bentConnector3">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427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8379-9880-7842-9D60-A0B9E4C79ABB}"/>
              </a:ext>
            </a:extLst>
          </p:cNvPr>
          <p:cNvSpPr>
            <a:spLocks noGrp="1"/>
          </p:cNvSpPr>
          <p:nvPr>
            <p:ph type="title"/>
          </p:nvPr>
        </p:nvSpPr>
        <p:spPr/>
        <p:txBody>
          <a:bodyPr/>
          <a:lstStyle/>
          <a:p>
            <a:r>
              <a:rPr lang="en-US" dirty="0"/>
              <a:t>Parts for Cold TMA HX Arrive June 4</a:t>
            </a:r>
          </a:p>
        </p:txBody>
      </p:sp>
      <p:pic>
        <p:nvPicPr>
          <p:cNvPr id="4" name="Picture 3">
            <a:extLst>
              <a:ext uri="{FF2B5EF4-FFF2-40B4-BE49-F238E27FC236}">
                <a16:creationId xmlns:a16="http://schemas.microsoft.com/office/drawing/2014/main" id="{16E49CF3-ADB1-8A47-AC7E-F36CD62C40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70836" y="2445707"/>
            <a:ext cx="5234035" cy="2398933"/>
          </a:xfrm>
          <a:prstGeom prst="rect">
            <a:avLst/>
          </a:prstGeom>
        </p:spPr>
      </p:pic>
      <p:pic>
        <p:nvPicPr>
          <p:cNvPr id="5" name="Picture 4">
            <a:extLst>
              <a:ext uri="{FF2B5EF4-FFF2-40B4-BE49-F238E27FC236}">
                <a16:creationId xmlns:a16="http://schemas.microsoft.com/office/drawing/2014/main" id="{4CFF0A07-1F5E-E248-B234-0E4935BE83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5649" y="1073364"/>
            <a:ext cx="5745098" cy="2633170"/>
          </a:xfrm>
          <a:prstGeom prst="rect">
            <a:avLst/>
          </a:prstGeom>
        </p:spPr>
      </p:pic>
      <p:pic>
        <p:nvPicPr>
          <p:cNvPr id="6" name="Picture 5">
            <a:extLst>
              <a:ext uri="{FF2B5EF4-FFF2-40B4-BE49-F238E27FC236}">
                <a16:creationId xmlns:a16="http://schemas.microsoft.com/office/drawing/2014/main" id="{55AE2564-CE29-4F49-8C27-8EFF5354A6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42305" y="4044879"/>
            <a:ext cx="4879240" cy="2236318"/>
          </a:xfrm>
          <a:prstGeom prst="rect">
            <a:avLst/>
          </a:prstGeom>
        </p:spPr>
      </p:pic>
    </p:spTree>
    <p:extLst>
      <p:ext uri="{BB962C8B-B14F-4D97-AF65-F5344CB8AC3E}">
        <p14:creationId xmlns:p14="http://schemas.microsoft.com/office/powerpoint/2010/main" val="30914783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Exchanger  I&amp;T Assembly </a:t>
            </a:r>
          </a:p>
        </p:txBody>
      </p:sp>
      <p:sp>
        <p:nvSpPr>
          <p:cNvPr id="3" name="Content Placeholder 2"/>
          <p:cNvSpPr>
            <a:spLocks noGrp="1"/>
          </p:cNvSpPr>
          <p:nvPr>
            <p:ph idx="1"/>
          </p:nvPr>
        </p:nvSpPr>
        <p:spPr/>
        <p:txBody>
          <a:bodyPr>
            <a:normAutofit lnSpcReduction="10000"/>
          </a:bodyPr>
          <a:lstStyle/>
          <a:p>
            <a:r>
              <a:rPr lang="en-US" dirty="0"/>
              <a:t>Assembly of 2 </a:t>
            </a:r>
            <a:r>
              <a:rPr lang="en-US" dirty="0" err="1"/>
              <a:t>cryo</a:t>
            </a:r>
            <a:r>
              <a:rPr lang="en-US" dirty="0"/>
              <a:t> and </a:t>
            </a:r>
          </a:p>
          <a:p>
            <a:pPr marL="0" indent="0">
              <a:buNone/>
            </a:pPr>
            <a:r>
              <a:rPr lang="en-US" dirty="0"/>
              <a:t>     2 cold heat exchangers</a:t>
            </a:r>
          </a:p>
          <a:p>
            <a:pPr marL="0" indent="0">
              <a:buNone/>
            </a:pPr>
            <a:endParaRPr lang="en-US" dirty="0"/>
          </a:p>
          <a:p>
            <a:r>
              <a:rPr lang="en-US" dirty="0"/>
              <a:t>Expansion capillaries </a:t>
            </a:r>
          </a:p>
          <a:p>
            <a:pPr marL="0" indent="0">
              <a:buNone/>
            </a:pPr>
            <a:r>
              <a:rPr lang="en-US" dirty="0"/>
              <a:t>      removable on couplings</a:t>
            </a:r>
          </a:p>
          <a:p>
            <a:pPr marL="0" indent="0">
              <a:buNone/>
            </a:pPr>
            <a:endParaRPr lang="en-US" dirty="0"/>
          </a:p>
          <a:p>
            <a:r>
              <a:rPr lang="en-US" dirty="0"/>
              <a:t>RTD Platinum resistance </a:t>
            </a:r>
          </a:p>
          <a:p>
            <a:pPr marL="0" indent="0">
              <a:buNone/>
            </a:pPr>
            <a:r>
              <a:rPr lang="en-US" dirty="0"/>
              <a:t>      thermometers measure</a:t>
            </a:r>
          </a:p>
          <a:p>
            <a:pPr marL="0" indent="0">
              <a:buNone/>
            </a:pPr>
            <a:r>
              <a:rPr lang="en-US" dirty="0"/>
              <a:t>      pre and post expansion</a:t>
            </a:r>
          </a:p>
          <a:p>
            <a:endParaRPr lang="en-US" dirty="0"/>
          </a:p>
          <a:p>
            <a:r>
              <a:rPr lang="en-US" dirty="0"/>
              <a:t>Cold expansion valve-</a:t>
            </a:r>
          </a:p>
          <a:p>
            <a:pPr marL="0" indent="0">
              <a:buNone/>
            </a:pPr>
            <a:r>
              <a:rPr lang="en-US" dirty="0"/>
              <a:t>       one moving part, 15 </a:t>
            </a:r>
            <a:r>
              <a:rPr lang="en-US" dirty="0" err="1"/>
              <a:t>yr</a:t>
            </a:r>
            <a:endParaRPr lang="en-US" dirty="0"/>
          </a:p>
          <a:p>
            <a:pPr marL="0" indent="0">
              <a:buNone/>
            </a:pPr>
            <a:r>
              <a:rPr lang="en-US"/>
              <a:t>       life</a:t>
            </a:r>
            <a:endParaRPr lang="en-US" dirty="0"/>
          </a:p>
        </p:txBody>
      </p:sp>
      <p:pic>
        <p:nvPicPr>
          <p:cNvPr id="4098" name="Picture 2" descr="C:\Users\gbb\Documents\tex\LSST\REFRIG\I&amp;TFDRmay1017\HXpresentation\moLCA14004-a(CRYO&amp;COLD HX ASS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3218" y="848037"/>
            <a:ext cx="3694478" cy="5703839"/>
          </a:xfrm>
          <a:prstGeom prst="rect">
            <a:avLst/>
          </a:prstGeom>
          <a:noFill/>
          <a:ln w="19050">
            <a:noFill/>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5291593" y="1327868"/>
            <a:ext cx="258417" cy="2623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136543" y="1327868"/>
            <a:ext cx="155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07947" y="1158591"/>
            <a:ext cx="1394934" cy="338554"/>
          </a:xfrm>
          <a:prstGeom prst="rect">
            <a:avLst/>
          </a:prstGeom>
          <a:noFill/>
        </p:spPr>
        <p:txBody>
          <a:bodyPr wrap="none" rtlCol="0">
            <a:spAutoFit/>
          </a:bodyPr>
          <a:lstStyle/>
          <a:p>
            <a:r>
              <a:rPr lang="en-US" sz="1600" b="1" dirty="0" err="1"/>
              <a:t>alu</a:t>
            </a:r>
            <a:r>
              <a:rPr lang="en-US" sz="1600" b="1" dirty="0"/>
              <a:t> top plate</a:t>
            </a:r>
          </a:p>
        </p:txBody>
      </p:sp>
      <p:cxnSp>
        <p:nvCxnSpPr>
          <p:cNvPr id="13" name="Straight Arrow Connector 12"/>
          <p:cNvCxnSpPr/>
          <p:nvPr/>
        </p:nvCxnSpPr>
        <p:spPr>
          <a:xfrm>
            <a:off x="5291593" y="2234317"/>
            <a:ext cx="433346" cy="636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73218" y="2234317"/>
            <a:ext cx="918375" cy="7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07947" y="1854465"/>
            <a:ext cx="1085554" cy="584775"/>
          </a:xfrm>
          <a:prstGeom prst="rect">
            <a:avLst/>
          </a:prstGeom>
          <a:noFill/>
        </p:spPr>
        <p:txBody>
          <a:bodyPr wrap="none" rtlCol="0">
            <a:spAutoFit/>
          </a:bodyPr>
          <a:lstStyle/>
          <a:p>
            <a:r>
              <a:rPr lang="en-US" sz="1600" b="1" dirty="0"/>
              <a:t>Stainless</a:t>
            </a:r>
          </a:p>
          <a:p>
            <a:r>
              <a:rPr lang="en-US" sz="1600" b="1" dirty="0"/>
              <a:t>weld</a:t>
            </a:r>
          </a:p>
        </p:txBody>
      </p:sp>
      <p:cxnSp>
        <p:nvCxnSpPr>
          <p:cNvPr id="24" name="Straight Arrow Connector 23"/>
          <p:cNvCxnSpPr/>
          <p:nvPr/>
        </p:nvCxnSpPr>
        <p:spPr>
          <a:xfrm flipV="1">
            <a:off x="5291593" y="2439240"/>
            <a:ext cx="489005" cy="2085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15723" y="2439240"/>
            <a:ext cx="1120820" cy="584775"/>
          </a:xfrm>
          <a:prstGeom prst="rect">
            <a:avLst/>
          </a:prstGeom>
          <a:noFill/>
        </p:spPr>
        <p:txBody>
          <a:bodyPr wrap="none" rtlCol="0">
            <a:spAutoFit/>
          </a:bodyPr>
          <a:lstStyle/>
          <a:p>
            <a:r>
              <a:rPr lang="en-US" sz="1600" b="1" dirty="0" err="1"/>
              <a:t>alu</a:t>
            </a:r>
            <a:r>
              <a:rPr lang="en-US" sz="1600" b="1" dirty="0"/>
              <a:t>/</a:t>
            </a:r>
            <a:r>
              <a:rPr lang="en-US" sz="1600" b="1" dirty="0" err="1"/>
              <a:t>ss</a:t>
            </a:r>
            <a:endParaRPr lang="en-US" sz="1600" b="1" dirty="0"/>
          </a:p>
          <a:p>
            <a:r>
              <a:rPr lang="en-US" sz="1600" b="1" dirty="0"/>
              <a:t>transition</a:t>
            </a:r>
          </a:p>
        </p:txBody>
      </p:sp>
      <p:cxnSp>
        <p:nvCxnSpPr>
          <p:cNvPr id="30" name="Straight Connector 29"/>
          <p:cNvCxnSpPr/>
          <p:nvPr/>
        </p:nvCxnSpPr>
        <p:spPr>
          <a:xfrm flipH="1">
            <a:off x="4784414" y="2647783"/>
            <a:ext cx="4980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464410" y="1065475"/>
            <a:ext cx="34190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806317" y="896198"/>
            <a:ext cx="1527982" cy="338554"/>
          </a:xfrm>
          <a:prstGeom prst="rect">
            <a:avLst/>
          </a:prstGeom>
          <a:noFill/>
        </p:spPr>
        <p:txBody>
          <a:bodyPr wrap="none" rtlCol="0">
            <a:spAutoFit/>
          </a:bodyPr>
          <a:lstStyle/>
          <a:p>
            <a:r>
              <a:rPr lang="en-US" sz="1600" b="1" dirty="0"/>
              <a:t>VCR coupling</a:t>
            </a:r>
          </a:p>
        </p:txBody>
      </p:sp>
      <p:cxnSp>
        <p:nvCxnSpPr>
          <p:cNvPr id="44" name="Straight Arrow Connector 43"/>
          <p:cNvCxnSpPr/>
          <p:nvPr/>
        </p:nvCxnSpPr>
        <p:spPr>
          <a:xfrm>
            <a:off x="7100515" y="1497145"/>
            <a:ext cx="159026" cy="522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00515" y="1497145"/>
            <a:ext cx="1590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59541" y="1237052"/>
            <a:ext cx="1200970" cy="584775"/>
          </a:xfrm>
          <a:prstGeom prst="rect">
            <a:avLst/>
          </a:prstGeom>
          <a:noFill/>
        </p:spPr>
        <p:txBody>
          <a:bodyPr wrap="none" rtlCol="0">
            <a:spAutoFit/>
          </a:bodyPr>
          <a:lstStyle/>
          <a:p>
            <a:r>
              <a:rPr lang="en-US" sz="1600" b="1" dirty="0" err="1"/>
              <a:t>Silphos</a:t>
            </a:r>
            <a:endParaRPr lang="en-US" sz="1600" b="1" dirty="0"/>
          </a:p>
          <a:p>
            <a:r>
              <a:rPr lang="en-US" sz="1600" b="1" dirty="0"/>
              <a:t>field braze</a:t>
            </a:r>
          </a:p>
        </p:txBody>
      </p:sp>
      <p:cxnSp>
        <p:nvCxnSpPr>
          <p:cNvPr id="52" name="Straight Arrow Connector 51"/>
          <p:cNvCxnSpPr/>
          <p:nvPr/>
        </p:nvCxnSpPr>
        <p:spPr>
          <a:xfrm flipH="1" flipV="1">
            <a:off x="7323152" y="3108960"/>
            <a:ext cx="268436" cy="381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591588" y="3490623"/>
            <a:ext cx="1847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97" name="TextBox 4096"/>
          <p:cNvSpPr txBox="1"/>
          <p:nvPr/>
        </p:nvSpPr>
        <p:spPr>
          <a:xfrm>
            <a:off x="7757859" y="3194125"/>
            <a:ext cx="1152880" cy="830997"/>
          </a:xfrm>
          <a:prstGeom prst="rect">
            <a:avLst/>
          </a:prstGeom>
          <a:noFill/>
        </p:spPr>
        <p:txBody>
          <a:bodyPr wrap="none" rtlCol="0">
            <a:spAutoFit/>
          </a:bodyPr>
          <a:lstStyle/>
          <a:p>
            <a:r>
              <a:rPr lang="en-US" sz="1600" b="1" dirty="0"/>
              <a:t>RTD temp</a:t>
            </a:r>
          </a:p>
          <a:p>
            <a:r>
              <a:rPr lang="en-US" sz="1600" b="1" dirty="0"/>
              <a:t>sensor</a:t>
            </a:r>
          </a:p>
          <a:p>
            <a:r>
              <a:rPr lang="en-US" sz="1600" b="1" dirty="0" err="1"/>
              <a:t>feedthru</a:t>
            </a:r>
            <a:endParaRPr lang="en-US" sz="1600" b="1" dirty="0"/>
          </a:p>
        </p:txBody>
      </p:sp>
      <p:cxnSp>
        <p:nvCxnSpPr>
          <p:cNvPr id="4100" name="Straight Arrow Connector 4099"/>
          <p:cNvCxnSpPr/>
          <p:nvPr/>
        </p:nvCxnSpPr>
        <p:spPr>
          <a:xfrm flipV="1">
            <a:off x="5102881" y="4349363"/>
            <a:ext cx="276176" cy="7315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03" name="Straight Connector 4102"/>
          <p:cNvCxnSpPr/>
          <p:nvPr/>
        </p:nvCxnSpPr>
        <p:spPr>
          <a:xfrm flipH="1">
            <a:off x="4995538" y="5080883"/>
            <a:ext cx="1073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05" name="TextBox 4104"/>
          <p:cNvSpPr txBox="1"/>
          <p:nvPr/>
        </p:nvSpPr>
        <p:spPr>
          <a:xfrm>
            <a:off x="3492343" y="4918236"/>
            <a:ext cx="1516762" cy="584775"/>
          </a:xfrm>
          <a:prstGeom prst="rect">
            <a:avLst/>
          </a:prstGeom>
          <a:noFill/>
        </p:spPr>
        <p:txBody>
          <a:bodyPr wrap="none" rtlCol="0">
            <a:spAutoFit/>
          </a:bodyPr>
          <a:lstStyle/>
          <a:p>
            <a:r>
              <a:rPr lang="en-US" sz="1600" b="1" dirty="0"/>
              <a:t>C4 expansion</a:t>
            </a:r>
          </a:p>
          <a:p>
            <a:r>
              <a:rPr lang="en-US" sz="1600" b="1" dirty="0"/>
              <a:t>capillary coil</a:t>
            </a:r>
          </a:p>
        </p:txBody>
      </p:sp>
      <p:cxnSp>
        <p:nvCxnSpPr>
          <p:cNvPr id="4109" name="Straight Arrow Connector 4108"/>
          <p:cNvCxnSpPr/>
          <p:nvPr/>
        </p:nvCxnSpPr>
        <p:spPr>
          <a:xfrm flipV="1">
            <a:off x="5102881" y="5446643"/>
            <a:ext cx="276176" cy="3896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12" name="Straight Connector 4111"/>
          <p:cNvCxnSpPr/>
          <p:nvPr/>
        </p:nvCxnSpPr>
        <p:spPr>
          <a:xfrm flipH="1">
            <a:off x="4995538" y="5836257"/>
            <a:ext cx="1073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16" name="TextBox 4115"/>
          <p:cNvSpPr txBox="1"/>
          <p:nvPr/>
        </p:nvSpPr>
        <p:spPr>
          <a:xfrm>
            <a:off x="4088691" y="5543869"/>
            <a:ext cx="960519" cy="584775"/>
          </a:xfrm>
          <a:prstGeom prst="rect">
            <a:avLst/>
          </a:prstGeom>
          <a:noFill/>
        </p:spPr>
        <p:txBody>
          <a:bodyPr wrap="none" rtlCol="0">
            <a:spAutoFit/>
          </a:bodyPr>
          <a:lstStyle/>
          <a:p>
            <a:r>
              <a:rPr lang="en-US" sz="1600" b="1" dirty="0"/>
              <a:t>ceramic</a:t>
            </a:r>
          </a:p>
          <a:p>
            <a:r>
              <a:rPr lang="en-US" sz="1600" b="1" dirty="0"/>
              <a:t>break</a:t>
            </a:r>
          </a:p>
        </p:txBody>
      </p:sp>
      <p:cxnSp>
        <p:nvCxnSpPr>
          <p:cNvPr id="4118" name="Straight Arrow Connector 4117"/>
          <p:cNvCxnSpPr/>
          <p:nvPr/>
        </p:nvCxnSpPr>
        <p:spPr>
          <a:xfrm flipH="1" flipV="1">
            <a:off x="7323152" y="4603805"/>
            <a:ext cx="268436" cy="3144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24" name="Straight Connector 4123"/>
          <p:cNvCxnSpPr/>
          <p:nvPr/>
        </p:nvCxnSpPr>
        <p:spPr>
          <a:xfrm>
            <a:off x="7591588" y="4918236"/>
            <a:ext cx="1662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26" name="TextBox 4125"/>
          <p:cNvSpPr txBox="1"/>
          <p:nvPr/>
        </p:nvSpPr>
        <p:spPr>
          <a:xfrm>
            <a:off x="7757859" y="4761020"/>
            <a:ext cx="981359" cy="338554"/>
          </a:xfrm>
          <a:prstGeom prst="rect">
            <a:avLst/>
          </a:prstGeom>
          <a:noFill/>
        </p:spPr>
        <p:txBody>
          <a:bodyPr wrap="none" rtlCol="0">
            <a:spAutoFit/>
          </a:bodyPr>
          <a:lstStyle/>
          <a:p>
            <a:r>
              <a:rPr lang="en-US" sz="1600" b="1" dirty="0"/>
              <a:t>Cold HX</a:t>
            </a:r>
          </a:p>
        </p:txBody>
      </p:sp>
      <p:cxnSp>
        <p:nvCxnSpPr>
          <p:cNvPr id="4128" name="Straight Arrow Connector 4127"/>
          <p:cNvCxnSpPr/>
          <p:nvPr/>
        </p:nvCxnSpPr>
        <p:spPr>
          <a:xfrm flipV="1">
            <a:off x="4576133" y="3896139"/>
            <a:ext cx="256272" cy="1289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31" name="Straight Connector 4130"/>
          <p:cNvCxnSpPr/>
          <p:nvPr/>
        </p:nvCxnSpPr>
        <p:spPr>
          <a:xfrm flipH="1">
            <a:off x="4405414" y="4025122"/>
            <a:ext cx="170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33" name="TextBox 4132"/>
          <p:cNvSpPr txBox="1"/>
          <p:nvPr/>
        </p:nvSpPr>
        <p:spPr>
          <a:xfrm>
            <a:off x="3412835" y="3855845"/>
            <a:ext cx="992579" cy="338554"/>
          </a:xfrm>
          <a:prstGeom prst="rect">
            <a:avLst/>
          </a:prstGeom>
          <a:noFill/>
        </p:spPr>
        <p:txBody>
          <a:bodyPr wrap="none" rtlCol="0">
            <a:spAutoFit/>
          </a:bodyPr>
          <a:lstStyle/>
          <a:p>
            <a:r>
              <a:rPr lang="en-US" sz="1600" b="1" dirty="0" err="1"/>
              <a:t>Cryo</a:t>
            </a:r>
            <a:r>
              <a:rPr lang="en-US" sz="1600" b="1" dirty="0"/>
              <a:t> HX</a:t>
            </a:r>
          </a:p>
        </p:txBody>
      </p:sp>
      <p:cxnSp>
        <p:nvCxnSpPr>
          <p:cNvPr id="4135" name="Straight Arrow Connector 4134"/>
          <p:cNvCxnSpPr/>
          <p:nvPr/>
        </p:nvCxnSpPr>
        <p:spPr>
          <a:xfrm flipH="1" flipV="1">
            <a:off x="6750657" y="5543869"/>
            <a:ext cx="242515" cy="1978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40" name="Straight Connector 4139"/>
          <p:cNvCxnSpPr/>
          <p:nvPr/>
        </p:nvCxnSpPr>
        <p:spPr>
          <a:xfrm>
            <a:off x="6993172" y="5741746"/>
            <a:ext cx="1868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44" name="TextBox 4143"/>
          <p:cNvSpPr txBox="1"/>
          <p:nvPr/>
        </p:nvSpPr>
        <p:spPr>
          <a:xfrm>
            <a:off x="7180028" y="5585168"/>
            <a:ext cx="1710725" cy="584775"/>
          </a:xfrm>
          <a:prstGeom prst="rect">
            <a:avLst/>
          </a:prstGeom>
          <a:noFill/>
        </p:spPr>
        <p:txBody>
          <a:bodyPr wrap="none" rtlCol="0">
            <a:spAutoFit/>
          </a:bodyPr>
          <a:lstStyle/>
          <a:p>
            <a:r>
              <a:rPr lang="en-US" sz="1600" b="1" dirty="0"/>
              <a:t>Cold expansion</a:t>
            </a:r>
          </a:p>
          <a:p>
            <a:r>
              <a:rPr lang="en-US" sz="1600" b="1" dirty="0"/>
              <a:t>valve</a:t>
            </a:r>
          </a:p>
        </p:txBody>
      </p:sp>
      <p:sp>
        <p:nvSpPr>
          <p:cNvPr id="4" name="TextBox 3"/>
          <p:cNvSpPr txBox="1"/>
          <p:nvPr/>
        </p:nvSpPr>
        <p:spPr>
          <a:xfrm>
            <a:off x="2837342" y="6164487"/>
            <a:ext cx="2670924" cy="338554"/>
          </a:xfrm>
          <a:prstGeom prst="rect">
            <a:avLst/>
          </a:prstGeom>
          <a:noFill/>
        </p:spPr>
        <p:txBody>
          <a:bodyPr wrap="none" rtlCol="0">
            <a:spAutoFit/>
          </a:bodyPr>
          <a:lstStyle/>
          <a:p>
            <a:r>
              <a:rPr lang="en-US" sz="1600" b="1" dirty="0"/>
              <a:t>subassembly field brazes</a:t>
            </a:r>
          </a:p>
        </p:txBody>
      </p:sp>
      <p:cxnSp>
        <p:nvCxnSpPr>
          <p:cNvPr id="7" name="Straight Connector 6"/>
          <p:cNvCxnSpPr/>
          <p:nvPr/>
        </p:nvCxnSpPr>
        <p:spPr>
          <a:xfrm>
            <a:off x="5508266" y="633513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645426" y="4850296"/>
            <a:ext cx="326004" cy="14848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81464" y="6181248"/>
            <a:ext cx="1236236" cy="338554"/>
          </a:xfrm>
          <a:prstGeom prst="rect">
            <a:avLst/>
          </a:prstGeom>
          <a:noFill/>
        </p:spPr>
        <p:txBody>
          <a:bodyPr wrap="none" rtlCol="0">
            <a:spAutoFit/>
          </a:bodyPr>
          <a:lstStyle/>
          <a:p>
            <a:r>
              <a:rPr lang="en-US" sz="1600" b="1" dirty="0"/>
              <a:t>field welds</a:t>
            </a:r>
          </a:p>
        </p:txBody>
      </p:sp>
      <p:cxnSp>
        <p:nvCxnSpPr>
          <p:cNvPr id="10" name="Straight Arrow Connector 9"/>
          <p:cNvCxnSpPr/>
          <p:nvPr/>
        </p:nvCxnSpPr>
        <p:spPr>
          <a:xfrm flipH="1" flipV="1">
            <a:off x="6220457" y="5543870"/>
            <a:ext cx="530200" cy="8066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6" idx="1"/>
          </p:cNvCxnSpPr>
          <p:nvPr/>
        </p:nvCxnSpPr>
        <p:spPr>
          <a:xfrm>
            <a:off x="6750657" y="6350525"/>
            <a:ext cx="330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3591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Heat Exchanger Assembly Steps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886" y="1437109"/>
            <a:ext cx="2648176" cy="2286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96353" y="1498260"/>
            <a:ext cx="2833488" cy="22860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41756" y="1313010"/>
            <a:ext cx="2593382" cy="22860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03271" y="4445056"/>
            <a:ext cx="2423583" cy="2286000"/>
          </a:xfrm>
          <a:prstGeom prst="rect">
            <a:avLst/>
          </a:prstGeom>
        </p:spPr>
      </p:pic>
      <p:sp>
        <p:nvSpPr>
          <p:cNvPr id="8" name="Oval 7"/>
          <p:cNvSpPr/>
          <p:nvPr/>
        </p:nvSpPr>
        <p:spPr>
          <a:xfrm rot="3239325">
            <a:off x="2774241" y="4750856"/>
            <a:ext cx="154359" cy="9395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3043953" y="4749856"/>
            <a:ext cx="152400" cy="1981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91250" y="3928594"/>
            <a:ext cx="2595941" cy="2184512"/>
          </a:xfrm>
          <a:prstGeom prst="rect">
            <a:avLst/>
          </a:prstGeom>
        </p:spPr>
      </p:pic>
      <p:sp>
        <p:nvSpPr>
          <p:cNvPr id="11" name="TextBox 10"/>
          <p:cNvSpPr txBox="1"/>
          <p:nvPr/>
        </p:nvSpPr>
        <p:spPr>
          <a:xfrm>
            <a:off x="223100" y="851345"/>
            <a:ext cx="3454603" cy="461665"/>
          </a:xfrm>
          <a:prstGeom prst="rect">
            <a:avLst/>
          </a:prstGeom>
          <a:noFill/>
        </p:spPr>
        <p:txBody>
          <a:bodyPr wrap="square" rtlCol="0">
            <a:spAutoFit/>
          </a:bodyPr>
          <a:lstStyle/>
          <a:p>
            <a:r>
              <a:rPr lang="en-US" sz="1200" b="1" u="sng" dirty="0"/>
              <a:t>STEP 1</a:t>
            </a:r>
            <a:r>
              <a:rPr lang="en-US" sz="1200" b="1" dirty="0"/>
              <a:t>: </a:t>
            </a:r>
          </a:p>
          <a:p>
            <a:r>
              <a:rPr lang="en-US" sz="1200" b="1" dirty="0"/>
              <a:t>Support Column Installation</a:t>
            </a:r>
          </a:p>
        </p:txBody>
      </p:sp>
      <p:sp>
        <p:nvSpPr>
          <p:cNvPr id="12" name="TextBox 11"/>
          <p:cNvSpPr txBox="1"/>
          <p:nvPr/>
        </p:nvSpPr>
        <p:spPr>
          <a:xfrm>
            <a:off x="3775543" y="920636"/>
            <a:ext cx="1742785" cy="461665"/>
          </a:xfrm>
          <a:prstGeom prst="rect">
            <a:avLst/>
          </a:prstGeom>
          <a:noFill/>
        </p:spPr>
        <p:txBody>
          <a:bodyPr wrap="none" rtlCol="0">
            <a:spAutoFit/>
          </a:bodyPr>
          <a:lstStyle/>
          <a:p>
            <a:r>
              <a:rPr lang="en-US" sz="1200" b="1" u="sng" dirty="0"/>
              <a:t>STEP 2</a:t>
            </a:r>
            <a:r>
              <a:rPr lang="en-US" sz="1200" b="1" dirty="0"/>
              <a:t>:</a:t>
            </a:r>
          </a:p>
          <a:p>
            <a:r>
              <a:rPr lang="en-US" sz="1200" b="1" dirty="0"/>
              <a:t>Upper HX Installation</a:t>
            </a:r>
          </a:p>
        </p:txBody>
      </p:sp>
      <p:sp>
        <p:nvSpPr>
          <p:cNvPr id="13" name="TextBox 12"/>
          <p:cNvSpPr txBox="1"/>
          <p:nvPr/>
        </p:nvSpPr>
        <p:spPr>
          <a:xfrm>
            <a:off x="6150040" y="916417"/>
            <a:ext cx="2916183" cy="461665"/>
          </a:xfrm>
          <a:prstGeom prst="rect">
            <a:avLst/>
          </a:prstGeom>
          <a:noFill/>
        </p:spPr>
        <p:txBody>
          <a:bodyPr wrap="none" rtlCol="0">
            <a:spAutoFit/>
          </a:bodyPr>
          <a:lstStyle/>
          <a:p>
            <a:r>
              <a:rPr lang="en-US" sz="1200" b="1" u="sng" dirty="0"/>
              <a:t>STEP 3</a:t>
            </a:r>
            <a:r>
              <a:rPr lang="en-US" sz="1200" b="1" dirty="0"/>
              <a:t>: </a:t>
            </a:r>
          </a:p>
          <a:p>
            <a:r>
              <a:rPr lang="en-US" sz="1200" b="1" dirty="0"/>
              <a:t>Upper HX Support Plates Installation </a:t>
            </a:r>
          </a:p>
        </p:txBody>
      </p:sp>
      <p:cxnSp>
        <p:nvCxnSpPr>
          <p:cNvPr id="14" name="Straight Arrow Connector 13"/>
          <p:cNvCxnSpPr/>
          <p:nvPr/>
        </p:nvCxnSpPr>
        <p:spPr>
          <a:xfrm>
            <a:off x="2851420" y="2997780"/>
            <a:ext cx="465276"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124391" y="2992611"/>
            <a:ext cx="538584"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7794" y="4168055"/>
            <a:ext cx="2674130" cy="461665"/>
          </a:xfrm>
          <a:prstGeom prst="rect">
            <a:avLst/>
          </a:prstGeom>
          <a:noFill/>
        </p:spPr>
        <p:txBody>
          <a:bodyPr wrap="none" rtlCol="0">
            <a:spAutoFit/>
          </a:bodyPr>
          <a:lstStyle/>
          <a:p>
            <a:r>
              <a:rPr lang="en-US" sz="1200" b="1" u="sng" dirty="0"/>
              <a:t>STEP 4</a:t>
            </a:r>
            <a:r>
              <a:rPr lang="en-US" sz="1200" b="1" dirty="0"/>
              <a:t>: </a:t>
            </a:r>
          </a:p>
          <a:p>
            <a:r>
              <a:rPr lang="en-US" sz="1200" b="1" dirty="0"/>
              <a:t>Upper HX C3 Capillary Installation</a:t>
            </a:r>
          </a:p>
        </p:txBody>
      </p:sp>
      <p:cxnSp>
        <p:nvCxnSpPr>
          <p:cNvPr id="17" name="Straight Arrow Connector 16"/>
          <p:cNvCxnSpPr/>
          <p:nvPr/>
        </p:nvCxnSpPr>
        <p:spPr>
          <a:xfrm flipH="1" flipV="1">
            <a:off x="2054004" y="6186269"/>
            <a:ext cx="372022"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26026" y="6491069"/>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39085" y="6352569"/>
            <a:ext cx="1038618" cy="276999"/>
          </a:xfrm>
          <a:prstGeom prst="rect">
            <a:avLst/>
          </a:prstGeom>
          <a:noFill/>
        </p:spPr>
        <p:txBody>
          <a:bodyPr wrap="none" rtlCol="0">
            <a:spAutoFit/>
          </a:bodyPr>
          <a:lstStyle/>
          <a:p>
            <a:r>
              <a:rPr lang="en-US" sz="1200" dirty="0"/>
              <a:t>Support Arm</a:t>
            </a:r>
          </a:p>
        </p:txBody>
      </p:sp>
      <p:sp>
        <p:nvSpPr>
          <p:cNvPr id="20" name="TextBox 19"/>
          <p:cNvSpPr txBox="1"/>
          <p:nvPr/>
        </p:nvSpPr>
        <p:spPr>
          <a:xfrm>
            <a:off x="6003172" y="6233894"/>
            <a:ext cx="2837636" cy="276999"/>
          </a:xfrm>
          <a:prstGeom prst="rect">
            <a:avLst/>
          </a:prstGeom>
          <a:noFill/>
        </p:spPr>
        <p:txBody>
          <a:bodyPr wrap="none" rtlCol="0">
            <a:spAutoFit/>
          </a:bodyPr>
          <a:lstStyle/>
          <a:p>
            <a:r>
              <a:rPr lang="en-US" sz="1200" b="1" u="sng" dirty="0"/>
              <a:t>Upper HX with C3 Capillary installed</a:t>
            </a:r>
            <a:endParaRPr lang="en-US" sz="1200" b="1" dirty="0"/>
          </a:p>
        </p:txBody>
      </p:sp>
      <p:cxnSp>
        <p:nvCxnSpPr>
          <p:cNvPr id="21" name="Straight Arrow Connector 20"/>
          <p:cNvCxnSpPr/>
          <p:nvPr/>
        </p:nvCxnSpPr>
        <p:spPr>
          <a:xfrm>
            <a:off x="4857750" y="5043269"/>
            <a:ext cx="650277"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639085" y="5043269"/>
            <a:ext cx="55726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45376" y="4904769"/>
            <a:ext cx="1018227" cy="276999"/>
          </a:xfrm>
          <a:prstGeom prst="rect">
            <a:avLst/>
          </a:prstGeom>
          <a:noFill/>
        </p:spPr>
        <p:txBody>
          <a:bodyPr wrap="none" rtlCol="0">
            <a:spAutoFit/>
          </a:bodyPr>
          <a:lstStyle/>
          <a:p>
            <a:r>
              <a:rPr lang="en-US" sz="1200" dirty="0"/>
              <a:t>C3 Capillary</a:t>
            </a:r>
          </a:p>
        </p:txBody>
      </p:sp>
      <p:cxnSp>
        <p:nvCxnSpPr>
          <p:cNvPr id="24" name="Straight Arrow Connector 23"/>
          <p:cNvCxnSpPr/>
          <p:nvPr/>
        </p:nvCxnSpPr>
        <p:spPr>
          <a:xfrm flipV="1">
            <a:off x="1639451" y="3520321"/>
            <a:ext cx="175705" cy="30540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01874" y="3825723"/>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3237" y="3673022"/>
            <a:ext cx="1386918" cy="276999"/>
          </a:xfrm>
          <a:prstGeom prst="rect">
            <a:avLst/>
          </a:prstGeom>
          <a:noFill/>
        </p:spPr>
        <p:txBody>
          <a:bodyPr wrap="none" rtlCol="0">
            <a:spAutoFit/>
          </a:bodyPr>
          <a:lstStyle/>
          <a:p>
            <a:r>
              <a:rPr lang="en-US" sz="1200" dirty="0"/>
              <a:t>Horizontal Fixture</a:t>
            </a:r>
          </a:p>
        </p:txBody>
      </p:sp>
      <p:cxnSp>
        <p:nvCxnSpPr>
          <p:cNvPr id="28" name="Straight Arrow Connector 27"/>
          <p:cNvCxnSpPr/>
          <p:nvPr/>
        </p:nvCxnSpPr>
        <p:spPr>
          <a:xfrm flipH="1">
            <a:off x="1453440" y="1498260"/>
            <a:ext cx="47953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77634" y="1359760"/>
            <a:ext cx="593432" cy="276999"/>
          </a:xfrm>
          <a:prstGeom prst="rect">
            <a:avLst/>
          </a:prstGeom>
          <a:noFill/>
        </p:spPr>
        <p:txBody>
          <a:bodyPr wrap="none" rtlCol="0">
            <a:spAutoFit/>
          </a:bodyPr>
          <a:lstStyle/>
          <a:p>
            <a:r>
              <a:rPr lang="en-US" sz="1200" dirty="0"/>
              <a:t>Cover</a:t>
            </a:r>
          </a:p>
        </p:txBody>
      </p:sp>
      <p:cxnSp>
        <p:nvCxnSpPr>
          <p:cNvPr id="37" name="Straight Arrow Connector 36"/>
          <p:cNvCxnSpPr/>
          <p:nvPr/>
        </p:nvCxnSpPr>
        <p:spPr>
          <a:xfrm>
            <a:off x="6579956" y="2050816"/>
            <a:ext cx="55726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71195" y="1819983"/>
            <a:ext cx="1106393" cy="461665"/>
          </a:xfrm>
          <a:prstGeom prst="rect">
            <a:avLst/>
          </a:prstGeom>
          <a:noFill/>
        </p:spPr>
        <p:txBody>
          <a:bodyPr wrap="none" rtlCol="0">
            <a:spAutoFit/>
          </a:bodyPr>
          <a:lstStyle/>
          <a:p>
            <a:pPr algn="r"/>
            <a:r>
              <a:rPr lang="en-US" sz="1200" dirty="0"/>
              <a:t>G-10 Support</a:t>
            </a:r>
          </a:p>
          <a:p>
            <a:pPr algn="r"/>
            <a:r>
              <a:rPr lang="en-US" sz="1200" dirty="0"/>
              <a:t>Plates</a:t>
            </a:r>
          </a:p>
        </p:txBody>
      </p:sp>
      <p:cxnSp>
        <p:nvCxnSpPr>
          <p:cNvPr id="39" name="Straight Arrow Connector 38"/>
          <p:cNvCxnSpPr/>
          <p:nvPr/>
        </p:nvCxnSpPr>
        <p:spPr>
          <a:xfrm flipH="1">
            <a:off x="5451401" y="3564928"/>
            <a:ext cx="838304" cy="49318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4163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Heat Exchanger Assembly Steps</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0703" y="1157931"/>
            <a:ext cx="3565370" cy="25146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38060" y="791177"/>
            <a:ext cx="3168202" cy="1371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67400" y="2300931"/>
            <a:ext cx="2757122" cy="13716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2677" y="4155703"/>
            <a:ext cx="3245191" cy="2514600"/>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89763" y="4100899"/>
            <a:ext cx="3656288" cy="2514600"/>
          </a:xfrm>
          <a:prstGeom prst="rect">
            <a:avLst/>
          </a:prstGeom>
        </p:spPr>
      </p:pic>
      <p:sp>
        <p:nvSpPr>
          <p:cNvPr id="9" name="TextBox 8"/>
          <p:cNvSpPr txBox="1"/>
          <p:nvPr/>
        </p:nvSpPr>
        <p:spPr>
          <a:xfrm>
            <a:off x="260290" y="822539"/>
            <a:ext cx="2374817" cy="276999"/>
          </a:xfrm>
          <a:prstGeom prst="rect">
            <a:avLst/>
          </a:prstGeom>
          <a:noFill/>
        </p:spPr>
        <p:txBody>
          <a:bodyPr wrap="none" rtlCol="0">
            <a:spAutoFit/>
          </a:bodyPr>
          <a:lstStyle/>
          <a:p>
            <a:pPr fontAlgn="auto">
              <a:spcBef>
                <a:spcPts val="0"/>
              </a:spcBef>
              <a:spcAft>
                <a:spcPts val="0"/>
              </a:spcAft>
            </a:pPr>
            <a:r>
              <a:rPr lang="en-US" sz="1200" b="1" u="sng" dirty="0">
                <a:solidFill>
                  <a:prstClr val="black"/>
                </a:solidFill>
                <a:latin typeface="Arial" panose="020B0604020202020204" pitchFamily="34" charset="0"/>
                <a:ea typeface="+mn-ea"/>
                <a:cs typeface="Arial" panose="020B0604020202020204" pitchFamily="34" charset="0"/>
              </a:rPr>
              <a:t>STEP 4</a:t>
            </a:r>
            <a:r>
              <a:rPr lang="en-US" sz="1200" b="1" dirty="0">
                <a:solidFill>
                  <a:prstClr val="black"/>
                </a:solidFill>
                <a:latin typeface="Arial" panose="020B0604020202020204" pitchFamily="34" charset="0"/>
                <a:ea typeface="+mn-ea"/>
                <a:cs typeface="Arial" panose="020B0604020202020204" pitchFamily="34" charset="0"/>
              </a:rPr>
              <a:t>: Lower HX Installation</a:t>
            </a:r>
          </a:p>
        </p:txBody>
      </p:sp>
      <p:sp>
        <p:nvSpPr>
          <p:cNvPr id="10" name="TextBox 9"/>
          <p:cNvSpPr txBox="1"/>
          <p:nvPr/>
        </p:nvSpPr>
        <p:spPr>
          <a:xfrm>
            <a:off x="3993672" y="2535148"/>
            <a:ext cx="1744388" cy="646331"/>
          </a:xfrm>
          <a:prstGeom prst="rect">
            <a:avLst/>
          </a:prstGeom>
          <a:noFill/>
        </p:spPr>
        <p:txBody>
          <a:bodyPr wrap="none" rtlCol="0">
            <a:spAutoFit/>
          </a:bodyPr>
          <a:lstStyle/>
          <a:p>
            <a:pPr algn="r" fontAlgn="auto">
              <a:spcBef>
                <a:spcPts val="0"/>
              </a:spcBef>
              <a:spcAft>
                <a:spcPts val="0"/>
              </a:spcAft>
            </a:pPr>
            <a:r>
              <a:rPr lang="en-US" sz="1200" dirty="0">
                <a:solidFill>
                  <a:prstClr val="black"/>
                </a:solidFill>
                <a:latin typeface="Calibri"/>
                <a:ea typeface="+mn-ea"/>
              </a:rPr>
              <a:t>END VIEW: </a:t>
            </a:r>
          </a:p>
          <a:p>
            <a:pPr algn="r" fontAlgn="auto">
              <a:spcBef>
                <a:spcPts val="0"/>
              </a:spcBef>
              <a:spcAft>
                <a:spcPts val="0"/>
              </a:spcAft>
            </a:pPr>
            <a:r>
              <a:rPr lang="en-US" sz="1200" dirty="0">
                <a:solidFill>
                  <a:prstClr val="black"/>
                </a:solidFill>
                <a:latin typeface="Calibri"/>
                <a:ea typeface="+mn-ea"/>
              </a:rPr>
              <a:t>OFF-CENTER MOUNTING</a:t>
            </a:r>
          </a:p>
          <a:p>
            <a:pPr algn="r" fontAlgn="auto">
              <a:spcBef>
                <a:spcPts val="0"/>
              </a:spcBef>
              <a:spcAft>
                <a:spcPts val="0"/>
              </a:spcAft>
            </a:pPr>
            <a:r>
              <a:rPr lang="en-US" sz="1200" dirty="0">
                <a:solidFill>
                  <a:prstClr val="black"/>
                </a:solidFill>
                <a:latin typeface="Calibri"/>
                <a:ea typeface="+mn-ea"/>
              </a:rPr>
              <a:t>TO CLEAR COMPONENTS</a:t>
            </a:r>
          </a:p>
        </p:txBody>
      </p:sp>
      <p:sp>
        <p:nvSpPr>
          <p:cNvPr id="11" name="TextBox 10"/>
          <p:cNvSpPr txBox="1"/>
          <p:nvPr/>
        </p:nvSpPr>
        <p:spPr>
          <a:xfrm>
            <a:off x="3966073" y="1042945"/>
            <a:ext cx="1744388" cy="646331"/>
          </a:xfrm>
          <a:prstGeom prst="rect">
            <a:avLst/>
          </a:prstGeom>
          <a:noFill/>
        </p:spPr>
        <p:txBody>
          <a:bodyPr wrap="none" rtlCol="0">
            <a:spAutoFit/>
          </a:bodyPr>
          <a:lstStyle/>
          <a:p>
            <a:pPr algn="r" fontAlgn="auto">
              <a:spcBef>
                <a:spcPts val="0"/>
              </a:spcBef>
              <a:spcAft>
                <a:spcPts val="0"/>
              </a:spcAft>
            </a:pPr>
            <a:r>
              <a:rPr lang="en-US" sz="1200" dirty="0">
                <a:solidFill>
                  <a:prstClr val="black"/>
                </a:solidFill>
                <a:latin typeface="Calibri"/>
                <a:ea typeface="+mn-ea"/>
              </a:rPr>
              <a:t>SIDE VIEW: </a:t>
            </a:r>
          </a:p>
          <a:p>
            <a:pPr algn="r" fontAlgn="auto">
              <a:spcBef>
                <a:spcPts val="0"/>
              </a:spcBef>
              <a:spcAft>
                <a:spcPts val="0"/>
              </a:spcAft>
            </a:pPr>
            <a:r>
              <a:rPr lang="en-US" sz="1200" dirty="0">
                <a:solidFill>
                  <a:prstClr val="black"/>
                </a:solidFill>
                <a:latin typeface="Calibri"/>
                <a:ea typeface="+mn-ea"/>
              </a:rPr>
              <a:t>OFF-CENTER MOUNTING</a:t>
            </a:r>
          </a:p>
          <a:p>
            <a:pPr algn="r" fontAlgn="auto">
              <a:spcBef>
                <a:spcPts val="0"/>
              </a:spcBef>
              <a:spcAft>
                <a:spcPts val="0"/>
              </a:spcAft>
            </a:pPr>
            <a:r>
              <a:rPr lang="en-US" sz="1200" dirty="0">
                <a:solidFill>
                  <a:prstClr val="black"/>
                </a:solidFill>
                <a:latin typeface="Calibri"/>
                <a:ea typeface="+mn-ea"/>
              </a:rPr>
              <a:t>TO CLEAR COMPONENTS</a:t>
            </a:r>
          </a:p>
        </p:txBody>
      </p:sp>
      <p:cxnSp>
        <p:nvCxnSpPr>
          <p:cNvPr id="12" name="Straight Arrow Connector 11"/>
          <p:cNvCxnSpPr/>
          <p:nvPr/>
        </p:nvCxnSpPr>
        <p:spPr>
          <a:xfrm>
            <a:off x="1670620" y="3295650"/>
            <a:ext cx="0" cy="452396"/>
          </a:xfrm>
          <a:prstGeom prst="straightConnector1">
            <a:avLst/>
          </a:prstGeom>
          <a:noFill/>
          <a:ln w="15875" cap="flat" cmpd="sng" algn="ctr">
            <a:solidFill>
              <a:srgbClr val="FF0000"/>
            </a:solidFill>
            <a:prstDash val="solid"/>
            <a:tailEnd type="arrow"/>
          </a:ln>
          <a:effectLst/>
        </p:spPr>
      </p:cxnSp>
      <p:cxnSp>
        <p:nvCxnSpPr>
          <p:cNvPr id="13" name="Straight Arrow Connector 12"/>
          <p:cNvCxnSpPr/>
          <p:nvPr/>
        </p:nvCxnSpPr>
        <p:spPr>
          <a:xfrm>
            <a:off x="3966073" y="5153025"/>
            <a:ext cx="533400" cy="0"/>
          </a:xfrm>
          <a:prstGeom prst="straightConnector1">
            <a:avLst/>
          </a:prstGeom>
          <a:noFill/>
          <a:ln w="15875" cap="flat" cmpd="sng" algn="ctr">
            <a:solidFill>
              <a:srgbClr val="FF0000"/>
            </a:solidFill>
            <a:prstDash val="solid"/>
            <a:tailEnd type="arrow"/>
          </a:ln>
          <a:effectLst/>
        </p:spPr>
      </p:cxnSp>
      <p:sp>
        <p:nvSpPr>
          <p:cNvPr id="14" name="TextBox 13"/>
          <p:cNvSpPr txBox="1"/>
          <p:nvPr/>
        </p:nvSpPr>
        <p:spPr>
          <a:xfrm>
            <a:off x="152399" y="3823899"/>
            <a:ext cx="2722668" cy="276999"/>
          </a:xfrm>
          <a:prstGeom prst="rect">
            <a:avLst/>
          </a:prstGeom>
          <a:noFill/>
        </p:spPr>
        <p:txBody>
          <a:bodyPr wrap="none" rtlCol="0">
            <a:spAutoFit/>
          </a:bodyPr>
          <a:lstStyle/>
          <a:p>
            <a:pPr fontAlgn="auto">
              <a:spcBef>
                <a:spcPts val="0"/>
              </a:spcBef>
              <a:spcAft>
                <a:spcPts val="0"/>
              </a:spcAft>
            </a:pPr>
            <a:r>
              <a:rPr lang="en-US" sz="1200" b="1" u="sng" dirty="0">
                <a:solidFill>
                  <a:prstClr val="black"/>
                </a:solidFill>
                <a:latin typeface="Arial" panose="020B0604020202020204" pitchFamily="34" charset="0"/>
                <a:ea typeface="+mn-ea"/>
                <a:cs typeface="Arial" panose="020B0604020202020204" pitchFamily="34" charset="0"/>
              </a:rPr>
              <a:t>STEP 5</a:t>
            </a:r>
            <a:r>
              <a:rPr lang="en-US" sz="1200" b="1" dirty="0">
                <a:solidFill>
                  <a:prstClr val="black"/>
                </a:solidFill>
                <a:latin typeface="Arial" panose="020B0604020202020204" pitchFamily="34" charset="0"/>
                <a:ea typeface="+mn-ea"/>
                <a:cs typeface="Arial" panose="020B0604020202020204" pitchFamily="34" charset="0"/>
              </a:rPr>
              <a:t>: Lower HX mated to Cover </a:t>
            </a:r>
          </a:p>
        </p:txBody>
      </p:sp>
      <p:sp>
        <p:nvSpPr>
          <p:cNvPr id="15" name="TextBox 14"/>
          <p:cNvSpPr txBox="1"/>
          <p:nvPr/>
        </p:nvSpPr>
        <p:spPr>
          <a:xfrm>
            <a:off x="4360256" y="3823900"/>
            <a:ext cx="3504934" cy="276999"/>
          </a:xfrm>
          <a:prstGeom prst="rect">
            <a:avLst/>
          </a:prstGeom>
          <a:noFill/>
        </p:spPr>
        <p:txBody>
          <a:bodyPr wrap="none" rtlCol="0">
            <a:spAutoFit/>
          </a:bodyPr>
          <a:lstStyle/>
          <a:p>
            <a:pPr fontAlgn="auto">
              <a:spcBef>
                <a:spcPts val="0"/>
              </a:spcBef>
              <a:spcAft>
                <a:spcPts val="0"/>
              </a:spcAft>
            </a:pPr>
            <a:r>
              <a:rPr lang="en-US" sz="1200" b="1" u="sng" dirty="0">
                <a:solidFill>
                  <a:prstClr val="black"/>
                </a:solidFill>
                <a:latin typeface="Arial" panose="020B0604020202020204" pitchFamily="34" charset="0"/>
                <a:ea typeface="+mn-ea"/>
                <a:cs typeface="Arial" panose="020B0604020202020204" pitchFamily="34" charset="0"/>
              </a:rPr>
              <a:t>STEP 6</a:t>
            </a:r>
            <a:r>
              <a:rPr lang="en-US" sz="1200" b="1" dirty="0">
                <a:solidFill>
                  <a:prstClr val="black"/>
                </a:solidFill>
                <a:latin typeface="Arial" panose="020B0604020202020204" pitchFamily="34" charset="0"/>
                <a:ea typeface="+mn-ea"/>
                <a:cs typeface="Arial" panose="020B0604020202020204" pitchFamily="34" charset="0"/>
              </a:rPr>
              <a:t>: Lower HX Support Plates Installation</a:t>
            </a:r>
          </a:p>
        </p:txBody>
      </p:sp>
      <p:cxnSp>
        <p:nvCxnSpPr>
          <p:cNvPr id="17" name="Straight Arrow Connector 16"/>
          <p:cNvCxnSpPr/>
          <p:nvPr/>
        </p:nvCxnSpPr>
        <p:spPr>
          <a:xfrm>
            <a:off x="400703" y="1689276"/>
            <a:ext cx="378139" cy="6083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9772" y="1547983"/>
            <a:ext cx="857927" cy="276999"/>
          </a:xfrm>
          <a:prstGeom prst="rect">
            <a:avLst/>
          </a:prstGeom>
          <a:noFill/>
        </p:spPr>
        <p:txBody>
          <a:bodyPr wrap="none" rtlCol="0">
            <a:spAutoFit/>
          </a:bodyPr>
          <a:lstStyle/>
          <a:p>
            <a:r>
              <a:rPr lang="en-US" sz="1200" dirty="0"/>
              <a:t>Lower HX</a:t>
            </a:r>
          </a:p>
        </p:txBody>
      </p:sp>
      <p:cxnSp>
        <p:nvCxnSpPr>
          <p:cNvPr id="21" name="Straight Connector 20"/>
          <p:cNvCxnSpPr/>
          <p:nvPr/>
        </p:nvCxnSpPr>
        <p:spPr>
          <a:xfrm>
            <a:off x="400703" y="1686483"/>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389564" y="4264351"/>
            <a:ext cx="650956" cy="18996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153" y="4131149"/>
            <a:ext cx="1156086" cy="646331"/>
          </a:xfrm>
          <a:prstGeom prst="rect">
            <a:avLst/>
          </a:prstGeom>
          <a:noFill/>
        </p:spPr>
        <p:txBody>
          <a:bodyPr wrap="none" rtlCol="0">
            <a:spAutoFit/>
          </a:bodyPr>
          <a:lstStyle/>
          <a:p>
            <a:pPr algn="r"/>
            <a:r>
              <a:rPr lang="en-US" sz="1200" dirty="0"/>
              <a:t>Lower HX</a:t>
            </a:r>
          </a:p>
          <a:p>
            <a:pPr algn="r"/>
            <a:r>
              <a:rPr lang="en-US" sz="1200" dirty="0"/>
              <a:t>through Cover</a:t>
            </a:r>
          </a:p>
          <a:p>
            <a:pPr algn="r"/>
            <a:r>
              <a:rPr lang="en-US" sz="1200" dirty="0"/>
              <a:t>opening</a:t>
            </a:r>
          </a:p>
        </p:txBody>
      </p:sp>
      <p:cxnSp>
        <p:nvCxnSpPr>
          <p:cNvPr id="29" name="Straight Connector 28"/>
          <p:cNvCxnSpPr/>
          <p:nvPr/>
        </p:nvCxnSpPr>
        <p:spPr>
          <a:xfrm>
            <a:off x="1151987" y="4264351"/>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544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Heat Exchanger Assembly Steps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2450" y="1101298"/>
            <a:ext cx="2762250" cy="2286000"/>
          </a:xfrm>
          <a:prstGeom prst="rect">
            <a:avLst/>
          </a:prstGeom>
        </p:spPr>
      </p:pic>
      <p:sp>
        <p:nvSpPr>
          <p:cNvPr id="5" name="Rectangle 4"/>
          <p:cNvSpPr/>
          <p:nvPr/>
        </p:nvSpPr>
        <p:spPr>
          <a:xfrm>
            <a:off x="1247775" y="2777698"/>
            <a:ext cx="1371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4975" y="2625298"/>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57575" y="1634698"/>
            <a:ext cx="1012373" cy="228600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91823" y="976699"/>
            <a:ext cx="3214052" cy="2514600"/>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10711" y="3920698"/>
            <a:ext cx="3255939" cy="2514600"/>
          </a:xfrm>
          <a:prstGeom prst="rect">
            <a:avLst/>
          </a:prstGeom>
        </p:spPr>
      </p:pic>
      <p:sp>
        <p:nvSpPr>
          <p:cNvPr id="10" name="TextBox 9"/>
          <p:cNvSpPr txBox="1"/>
          <p:nvPr/>
        </p:nvSpPr>
        <p:spPr>
          <a:xfrm>
            <a:off x="215431" y="872698"/>
            <a:ext cx="3836756" cy="276999"/>
          </a:xfrm>
          <a:prstGeom prst="rect">
            <a:avLst/>
          </a:prstGeom>
          <a:noFill/>
        </p:spPr>
        <p:txBody>
          <a:bodyPr wrap="none" rtlCol="0">
            <a:spAutoFit/>
          </a:bodyPr>
          <a:lstStyle/>
          <a:p>
            <a:r>
              <a:rPr lang="en-US" sz="1200" b="1" u="sng" dirty="0"/>
              <a:t>STEP 7</a:t>
            </a:r>
            <a:r>
              <a:rPr lang="en-US" sz="1200" b="1" dirty="0"/>
              <a:t>: Lower HX c3 and C4 Capillary Installation</a:t>
            </a:r>
          </a:p>
        </p:txBody>
      </p:sp>
      <p:cxnSp>
        <p:nvCxnSpPr>
          <p:cNvPr id="11" name="Straight Arrow Connector 10"/>
          <p:cNvCxnSpPr/>
          <p:nvPr/>
        </p:nvCxnSpPr>
        <p:spPr>
          <a:xfrm flipH="1" flipV="1">
            <a:off x="869283" y="2943999"/>
            <a:ext cx="372022"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41305" y="3248799"/>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54364" y="3110299"/>
            <a:ext cx="1038618" cy="276999"/>
          </a:xfrm>
          <a:prstGeom prst="rect">
            <a:avLst/>
          </a:prstGeom>
          <a:noFill/>
        </p:spPr>
        <p:txBody>
          <a:bodyPr wrap="none" rtlCol="0">
            <a:spAutoFit/>
          </a:bodyPr>
          <a:lstStyle/>
          <a:p>
            <a:r>
              <a:rPr lang="en-US" sz="1200" dirty="0"/>
              <a:t>Support Arm</a:t>
            </a:r>
          </a:p>
        </p:txBody>
      </p:sp>
      <p:cxnSp>
        <p:nvCxnSpPr>
          <p:cNvPr id="14" name="Straight Arrow Connector 13"/>
          <p:cNvCxnSpPr/>
          <p:nvPr/>
        </p:nvCxnSpPr>
        <p:spPr>
          <a:xfrm>
            <a:off x="1667423" y="1849398"/>
            <a:ext cx="55726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1089" y="1671634"/>
            <a:ext cx="1018227" cy="276999"/>
          </a:xfrm>
          <a:prstGeom prst="rect">
            <a:avLst/>
          </a:prstGeom>
          <a:noFill/>
        </p:spPr>
        <p:txBody>
          <a:bodyPr wrap="none" rtlCol="0">
            <a:spAutoFit/>
          </a:bodyPr>
          <a:lstStyle/>
          <a:p>
            <a:r>
              <a:rPr lang="en-US" sz="1200" dirty="0"/>
              <a:t>C3 Capillary</a:t>
            </a:r>
          </a:p>
        </p:txBody>
      </p:sp>
      <p:sp>
        <p:nvSpPr>
          <p:cNvPr id="16" name="TextBox 15"/>
          <p:cNvSpPr txBox="1"/>
          <p:nvPr/>
        </p:nvSpPr>
        <p:spPr>
          <a:xfrm>
            <a:off x="4746513" y="3643699"/>
            <a:ext cx="3296543" cy="276999"/>
          </a:xfrm>
          <a:prstGeom prst="rect">
            <a:avLst/>
          </a:prstGeom>
          <a:noFill/>
        </p:spPr>
        <p:txBody>
          <a:bodyPr wrap="none" rtlCol="0">
            <a:spAutoFit/>
          </a:bodyPr>
          <a:lstStyle/>
          <a:p>
            <a:r>
              <a:rPr lang="en-US" sz="1200" b="1" u="sng" dirty="0"/>
              <a:t>STEP 8</a:t>
            </a:r>
            <a:r>
              <a:rPr lang="en-US" sz="1200" b="1" dirty="0"/>
              <a:t>: Upper HX C4 Capillary Installation</a:t>
            </a:r>
          </a:p>
        </p:txBody>
      </p:sp>
      <p:cxnSp>
        <p:nvCxnSpPr>
          <p:cNvPr id="17" name="Straight Arrow Connector 16"/>
          <p:cNvCxnSpPr/>
          <p:nvPr/>
        </p:nvCxnSpPr>
        <p:spPr>
          <a:xfrm flipH="1">
            <a:off x="3963761" y="1392197"/>
            <a:ext cx="229197" cy="4179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99643" y="1256789"/>
            <a:ext cx="1018227" cy="461665"/>
          </a:xfrm>
          <a:prstGeom prst="rect">
            <a:avLst/>
          </a:prstGeom>
          <a:noFill/>
        </p:spPr>
        <p:txBody>
          <a:bodyPr wrap="none" rtlCol="0">
            <a:spAutoFit/>
          </a:bodyPr>
          <a:lstStyle/>
          <a:p>
            <a:r>
              <a:rPr lang="en-US" sz="1200" dirty="0"/>
              <a:t>Lower HX </a:t>
            </a:r>
          </a:p>
          <a:p>
            <a:r>
              <a:rPr lang="en-US" sz="1200" dirty="0"/>
              <a:t>C4 Capillary</a:t>
            </a:r>
          </a:p>
        </p:txBody>
      </p:sp>
      <p:cxnSp>
        <p:nvCxnSpPr>
          <p:cNvPr id="19" name="Straight Connector 18"/>
          <p:cNvCxnSpPr/>
          <p:nvPr/>
        </p:nvCxnSpPr>
        <p:spPr>
          <a:xfrm>
            <a:off x="4192958" y="1392197"/>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911081" y="2430165"/>
            <a:ext cx="53340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691823" y="5675312"/>
            <a:ext cx="335627" cy="48532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7014" y="6008238"/>
            <a:ext cx="1555234" cy="461665"/>
          </a:xfrm>
          <a:prstGeom prst="rect">
            <a:avLst/>
          </a:prstGeom>
          <a:noFill/>
        </p:spPr>
        <p:txBody>
          <a:bodyPr wrap="none" rtlCol="0">
            <a:spAutoFit/>
          </a:bodyPr>
          <a:lstStyle/>
          <a:p>
            <a:pPr algn="r"/>
            <a:r>
              <a:rPr lang="en-US" sz="1200" dirty="0"/>
              <a:t>Upper HX</a:t>
            </a:r>
          </a:p>
          <a:p>
            <a:pPr algn="r"/>
            <a:r>
              <a:rPr lang="en-US" sz="1200" dirty="0"/>
              <a:t>Capillary Installation</a:t>
            </a:r>
          </a:p>
        </p:txBody>
      </p:sp>
      <p:cxnSp>
        <p:nvCxnSpPr>
          <p:cNvPr id="23" name="Straight Connector 22"/>
          <p:cNvCxnSpPr/>
          <p:nvPr/>
        </p:nvCxnSpPr>
        <p:spPr>
          <a:xfrm>
            <a:off x="5814391" y="6160638"/>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737166" y="3110299"/>
            <a:ext cx="0" cy="457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457574" y="1577350"/>
            <a:ext cx="390525" cy="248233"/>
          </a:xfrm>
          <a:prstGeom prst="rect">
            <a:avLst/>
          </a:prstGeom>
          <a:solidFill>
            <a:schemeClr val="bg1"/>
          </a:solidFill>
          <a:ln w="41275">
            <a:no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3422906" y="1576075"/>
            <a:ext cx="229930" cy="439072"/>
          </a:xfrm>
          <a:prstGeom prst="rect">
            <a:avLst/>
          </a:prstGeom>
          <a:solidFill>
            <a:schemeClr val="bg1"/>
          </a:solidFill>
          <a:ln w="41275">
            <a:no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37188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Heat Exchanger Assembly Steps</a:t>
            </a:r>
          </a:p>
        </p:txBody>
      </p:sp>
      <p:pic>
        <p:nvPicPr>
          <p:cNvPr id="34" name="Picture 3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29313" y="838200"/>
            <a:ext cx="3144108" cy="2286000"/>
          </a:xfrm>
          <a:prstGeom prst="rect">
            <a:avLst/>
          </a:prstGeom>
        </p:spPr>
      </p:pic>
      <p:pic>
        <p:nvPicPr>
          <p:cNvPr id="35" name="Picture 3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4328984"/>
            <a:ext cx="3574539" cy="2286000"/>
          </a:xfrm>
          <a:prstGeom prst="rect">
            <a:avLst/>
          </a:prstGeom>
        </p:spPr>
      </p:pic>
      <p:pic>
        <p:nvPicPr>
          <p:cNvPr id="36" name="Picture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4910" y="1278409"/>
            <a:ext cx="3168098" cy="2286000"/>
          </a:xfrm>
          <a:prstGeom prst="rect">
            <a:avLst/>
          </a:prstGeom>
        </p:spPr>
      </p:pic>
      <p:pic>
        <p:nvPicPr>
          <p:cNvPr id="37" name="Picture 3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7454" y="2940908"/>
            <a:ext cx="1179870" cy="914400"/>
          </a:xfrm>
          <a:prstGeom prst="rect">
            <a:avLst/>
          </a:prstGeom>
        </p:spPr>
      </p:pic>
      <p:pic>
        <p:nvPicPr>
          <p:cNvPr id="38" name="Picture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58290" y="4343400"/>
            <a:ext cx="3862400" cy="2286000"/>
          </a:xfrm>
          <a:prstGeom prst="rect">
            <a:avLst/>
          </a:prstGeom>
        </p:spPr>
      </p:pic>
      <p:sp>
        <p:nvSpPr>
          <p:cNvPr id="39" name="TextBox 38"/>
          <p:cNvSpPr txBox="1"/>
          <p:nvPr/>
        </p:nvSpPr>
        <p:spPr>
          <a:xfrm>
            <a:off x="89758" y="949282"/>
            <a:ext cx="4458721" cy="276999"/>
          </a:xfrm>
          <a:prstGeom prst="rect">
            <a:avLst/>
          </a:prstGeom>
          <a:noFill/>
        </p:spPr>
        <p:txBody>
          <a:bodyPr wrap="none" rtlCol="0">
            <a:spAutoFit/>
          </a:bodyPr>
          <a:lstStyle/>
          <a:p>
            <a:r>
              <a:rPr lang="en-US" sz="1200" b="1" u="sng" dirty="0"/>
              <a:t>STEP 9</a:t>
            </a:r>
            <a:r>
              <a:rPr lang="en-US" sz="1200" b="1" dirty="0"/>
              <a:t>: Upper and Lower HX Electrical Breaks Installation</a:t>
            </a:r>
          </a:p>
        </p:txBody>
      </p:sp>
      <p:cxnSp>
        <p:nvCxnSpPr>
          <p:cNvPr id="40" name="Straight Arrow Connector 39"/>
          <p:cNvCxnSpPr/>
          <p:nvPr/>
        </p:nvCxnSpPr>
        <p:spPr>
          <a:xfrm>
            <a:off x="4155925" y="1856437"/>
            <a:ext cx="958909"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816281" y="3279676"/>
            <a:ext cx="372022"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188303" y="3594176"/>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406625" y="3455677"/>
            <a:ext cx="1370888" cy="276999"/>
          </a:xfrm>
          <a:prstGeom prst="rect">
            <a:avLst/>
          </a:prstGeom>
          <a:noFill/>
        </p:spPr>
        <p:txBody>
          <a:bodyPr wrap="none" rtlCol="0">
            <a:spAutoFit/>
          </a:bodyPr>
          <a:lstStyle/>
          <a:p>
            <a:r>
              <a:rPr lang="en-US" sz="1200" dirty="0"/>
              <a:t>Electrical Breaks</a:t>
            </a:r>
          </a:p>
        </p:txBody>
      </p:sp>
      <p:cxnSp>
        <p:nvCxnSpPr>
          <p:cNvPr id="44" name="Straight Arrow Connector 43"/>
          <p:cNvCxnSpPr/>
          <p:nvPr/>
        </p:nvCxnSpPr>
        <p:spPr>
          <a:xfrm flipH="1" flipV="1">
            <a:off x="6045367" y="2940908"/>
            <a:ext cx="372022"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04800" y="4066401"/>
            <a:ext cx="2457019" cy="276999"/>
          </a:xfrm>
          <a:prstGeom prst="rect">
            <a:avLst/>
          </a:prstGeom>
          <a:noFill/>
        </p:spPr>
        <p:txBody>
          <a:bodyPr wrap="none" rtlCol="0">
            <a:spAutoFit/>
          </a:bodyPr>
          <a:lstStyle/>
          <a:p>
            <a:r>
              <a:rPr lang="en-US" sz="1200" b="1" u="sng" dirty="0"/>
              <a:t>STEP 10</a:t>
            </a:r>
            <a:r>
              <a:rPr lang="en-US" sz="1200" b="1" dirty="0"/>
              <a:t>: Welding HX to Cover</a:t>
            </a:r>
          </a:p>
        </p:txBody>
      </p:sp>
      <p:sp>
        <p:nvSpPr>
          <p:cNvPr id="46" name="TextBox 45"/>
          <p:cNvSpPr txBox="1"/>
          <p:nvPr/>
        </p:nvSpPr>
        <p:spPr>
          <a:xfrm>
            <a:off x="4305300" y="4066401"/>
            <a:ext cx="2804679" cy="276999"/>
          </a:xfrm>
          <a:prstGeom prst="rect">
            <a:avLst/>
          </a:prstGeom>
          <a:noFill/>
        </p:spPr>
        <p:txBody>
          <a:bodyPr wrap="none" rtlCol="0">
            <a:spAutoFit/>
          </a:bodyPr>
          <a:lstStyle/>
          <a:p>
            <a:r>
              <a:rPr lang="en-US" sz="1200" b="1" u="sng" dirty="0"/>
              <a:t>STEP 11</a:t>
            </a:r>
            <a:r>
              <a:rPr lang="en-US" sz="1200" b="1" dirty="0"/>
              <a:t>: Braze Right Angle Fittings</a:t>
            </a:r>
          </a:p>
        </p:txBody>
      </p:sp>
      <p:cxnSp>
        <p:nvCxnSpPr>
          <p:cNvPr id="47" name="Straight Arrow Connector 46"/>
          <p:cNvCxnSpPr/>
          <p:nvPr/>
        </p:nvCxnSpPr>
        <p:spPr>
          <a:xfrm flipH="1">
            <a:off x="4119964" y="2879933"/>
            <a:ext cx="738326" cy="47286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899381" y="5526069"/>
            <a:ext cx="958909"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26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Heat Exchanger Assembly Steps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0555" y="1767812"/>
            <a:ext cx="5987628" cy="3657600"/>
          </a:xfrm>
          <a:prstGeom prst="rect">
            <a:avLst/>
          </a:prstGeom>
        </p:spPr>
      </p:pic>
      <p:sp>
        <p:nvSpPr>
          <p:cNvPr id="5" name="TextBox 4"/>
          <p:cNvSpPr txBox="1"/>
          <p:nvPr/>
        </p:nvSpPr>
        <p:spPr>
          <a:xfrm>
            <a:off x="1868147" y="1270816"/>
            <a:ext cx="6355138" cy="276999"/>
          </a:xfrm>
          <a:prstGeom prst="rect">
            <a:avLst/>
          </a:prstGeom>
          <a:noFill/>
        </p:spPr>
        <p:txBody>
          <a:bodyPr wrap="none" rtlCol="0">
            <a:spAutoFit/>
          </a:bodyPr>
          <a:lstStyle/>
          <a:p>
            <a:r>
              <a:rPr lang="en-US" sz="1200" b="1" u="sng" dirty="0"/>
              <a:t>CRYO HXs Installed on Vacuum Canister (Top View  with Cover not shown for clarity)</a:t>
            </a:r>
            <a:endParaRPr lang="en-US" sz="1200" b="1" dirty="0"/>
          </a:p>
        </p:txBody>
      </p:sp>
      <p:cxnSp>
        <p:nvCxnSpPr>
          <p:cNvPr id="7" name="Straight Arrow Connector 6"/>
          <p:cNvCxnSpPr/>
          <p:nvPr/>
        </p:nvCxnSpPr>
        <p:spPr>
          <a:xfrm flipH="1" flipV="1">
            <a:off x="6349526" y="4956562"/>
            <a:ext cx="372682" cy="51333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70819" y="5349667"/>
            <a:ext cx="1899879" cy="461665"/>
          </a:xfrm>
          <a:prstGeom prst="rect">
            <a:avLst/>
          </a:prstGeom>
          <a:noFill/>
        </p:spPr>
        <p:txBody>
          <a:bodyPr wrap="none" rtlCol="0">
            <a:spAutoFit/>
          </a:bodyPr>
          <a:lstStyle/>
          <a:p>
            <a:r>
              <a:rPr lang="en-US" sz="1200" dirty="0"/>
              <a:t>2 </a:t>
            </a:r>
            <a:r>
              <a:rPr lang="en-US" sz="1200" dirty="0" err="1"/>
              <a:t>Cryo</a:t>
            </a:r>
            <a:r>
              <a:rPr lang="en-US" sz="1200" dirty="0"/>
              <a:t> HXs </a:t>
            </a:r>
          </a:p>
          <a:p>
            <a:r>
              <a:rPr lang="en-US" sz="1200" dirty="0"/>
              <a:t>Concentric to each other </a:t>
            </a:r>
          </a:p>
        </p:txBody>
      </p:sp>
      <p:cxnSp>
        <p:nvCxnSpPr>
          <p:cNvPr id="13" name="Straight Connector 12"/>
          <p:cNvCxnSpPr/>
          <p:nvPr/>
        </p:nvCxnSpPr>
        <p:spPr>
          <a:xfrm>
            <a:off x="6722208" y="5469901"/>
            <a:ext cx="1486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722208" y="2697627"/>
            <a:ext cx="38789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77274" y="2559127"/>
            <a:ext cx="755335" cy="276999"/>
          </a:xfrm>
          <a:prstGeom prst="rect">
            <a:avLst/>
          </a:prstGeom>
          <a:noFill/>
        </p:spPr>
        <p:txBody>
          <a:bodyPr wrap="none" rtlCol="0">
            <a:spAutoFit/>
          </a:bodyPr>
          <a:lstStyle/>
          <a:p>
            <a:r>
              <a:rPr lang="en-US" sz="1200" dirty="0"/>
              <a:t>Canister</a:t>
            </a:r>
          </a:p>
        </p:txBody>
      </p:sp>
      <p:cxnSp>
        <p:nvCxnSpPr>
          <p:cNvPr id="18" name="Straight Arrow Connector 17"/>
          <p:cNvCxnSpPr/>
          <p:nvPr/>
        </p:nvCxnSpPr>
        <p:spPr>
          <a:xfrm flipH="1" flipV="1">
            <a:off x="2747233" y="4912074"/>
            <a:ext cx="468352" cy="66842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89890" y="5425412"/>
            <a:ext cx="1899879" cy="461665"/>
          </a:xfrm>
          <a:prstGeom prst="rect">
            <a:avLst/>
          </a:prstGeom>
          <a:noFill/>
        </p:spPr>
        <p:txBody>
          <a:bodyPr wrap="none" rtlCol="0">
            <a:spAutoFit/>
          </a:bodyPr>
          <a:lstStyle/>
          <a:p>
            <a:r>
              <a:rPr lang="en-US" sz="1200" dirty="0"/>
              <a:t>2 </a:t>
            </a:r>
            <a:r>
              <a:rPr lang="en-US" sz="1200" dirty="0" err="1"/>
              <a:t>Cryo</a:t>
            </a:r>
            <a:r>
              <a:rPr lang="en-US" sz="1200" dirty="0"/>
              <a:t> HXs </a:t>
            </a:r>
          </a:p>
          <a:p>
            <a:r>
              <a:rPr lang="en-US" sz="1200" dirty="0"/>
              <a:t>Concentric to each other </a:t>
            </a:r>
          </a:p>
        </p:txBody>
      </p:sp>
      <p:cxnSp>
        <p:nvCxnSpPr>
          <p:cNvPr id="20" name="Straight Connector 19"/>
          <p:cNvCxnSpPr/>
          <p:nvPr/>
        </p:nvCxnSpPr>
        <p:spPr>
          <a:xfrm>
            <a:off x="3215585" y="5580500"/>
            <a:ext cx="1486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0598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3333FF"/>
                </a:solidFill>
              </a:rPr>
              <a:t>COLD</a:t>
            </a:r>
            <a:r>
              <a:rPr lang="en-US" dirty="0"/>
              <a:t> Heat Exchanger Assembly Steps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 y="912514"/>
            <a:ext cx="1410928" cy="3200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5729" y="3110626"/>
            <a:ext cx="1520452" cy="32004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1600" y="1093223"/>
            <a:ext cx="1266600" cy="32004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62952" y="3520039"/>
            <a:ext cx="1388250" cy="3111497"/>
          </a:xfrm>
          <a:prstGeom prst="rect">
            <a:avLst/>
          </a:prstGeom>
        </p:spPr>
      </p:pic>
      <p:sp>
        <p:nvSpPr>
          <p:cNvPr id="8" name="TextBox 7"/>
          <p:cNvSpPr txBox="1"/>
          <p:nvPr/>
        </p:nvSpPr>
        <p:spPr>
          <a:xfrm>
            <a:off x="1077093" y="910821"/>
            <a:ext cx="2218877" cy="276999"/>
          </a:xfrm>
          <a:prstGeom prst="rect">
            <a:avLst/>
          </a:prstGeom>
          <a:noFill/>
        </p:spPr>
        <p:txBody>
          <a:bodyPr wrap="none" rtlCol="0">
            <a:spAutoFit/>
          </a:bodyPr>
          <a:lstStyle/>
          <a:p>
            <a:r>
              <a:rPr lang="en-US" sz="1200" b="1" u="sng" dirty="0"/>
              <a:t>Upper Cold Heat Exchanger</a:t>
            </a:r>
            <a:endParaRPr lang="en-US" sz="1200" b="1" dirty="0"/>
          </a:p>
        </p:txBody>
      </p:sp>
      <p:sp>
        <p:nvSpPr>
          <p:cNvPr id="9" name="TextBox 8"/>
          <p:cNvSpPr txBox="1"/>
          <p:nvPr/>
        </p:nvSpPr>
        <p:spPr>
          <a:xfrm>
            <a:off x="5264421" y="876445"/>
            <a:ext cx="3403496" cy="276999"/>
          </a:xfrm>
          <a:prstGeom prst="rect">
            <a:avLst/>
          </a:prstGeom>
          <a:noFill/>
        </p:spPr>
        <p:txBody>
          <a:bodyPr wrap="none" rtlCol="0">
            <a:spAutoFit/>
          </a:bodyPr>
          <a:lstStyle/>
          <a:p>
            <a:r>
              <a:rPr lang="en-US" sz="1200" b="1" u="sng" dirty="0"/>
              <a:t>Lower Cold Heat Exchanger (Up-Side down)</a:t>
            </a:r>
            <a:endParaRPr lang="en-US" sz="1200" b="1" dirty="0"/>
          </a:p>
        </p:txBody>
      </p:sp>
      <p:cxnSp>
        <p:nvCxnSpPr>
          <p:cNvPr id="10" name="Straight Arrow Connector 9"/>
          <p:cNvCxnSpPr/>
          <p:nvPr/>
        </p:nvCxnSpPr>
        <p:spPr>
          <a:xfrm flipH="1">
            <a:off x="1443680" y="2205681"/>
            <a:ext cx="46543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9119" y="2041613"/>
            <a:ext cx="1713482" cy="461665"/>
          </a:xfrm>
          <a:prstGeom prst="rect">
            <a:avLst/>
          </a:prstGeom>
          <a:noFill/>
        </p:spPr>
        <p:txBody>
          <a:bodyPr wrap="none" rtlCol="0">
            <a:spAutoFit/>
          </a:bodyPr>
          <a:lstStyle/>
          <a:p>
            <a:r>
              <a:rPr lang="en-US" sz="1200" dirty="0"/>
              <a:t>Main HX </a:t>
            </a:r>
            <a:r>
              <a:rPr lang="en-US" sz="1200" dirty="0" err="1"/>
              <a:t>Assy</a:t>
            </a:r>
            <a:r>
              <a:rPr lang="en-US" sz="1200" dirty="0"/>
              <a:t> without </a:t>
            </a:r>
          </a:p>
          <a:p>
            <a:r>
              <a:rPr lang="en-US" sz="1200" dirty="0" err="1"/>
              <a:t>ThermoStatic</a:t>
            </a:r>
            <a:r>
              <a:rPr lang="en-US" sz="1200" dirty="0"/>
              <a:t> Valve</a:t>
            </a:r>
          </a:p>
        </p:txBody>
      </p:sp>
      <p:cxnSp>
        <p:nvCxnSpPr>
          <p:cNvPr id="12" name="Straight Arrow Connector 11"/>
          <p:cNvCxnSpPr/>
          <p:nvPr/>
        </p:nvCxnSpPr>
        <p:spPr>
          <a:xfrm flipH="1">
            <a:off x="3295971" y="5871358"/>
            <a:ext cx="46543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16181" y="5678269"/>
            <a:ext cx="1951175" cy="646331"/>
          </a:xfrm>
          <a:prstGeom prst="rect">
            <a:avLst/>
          </a:prstGeom>
          <a:noFill/>
        </p:spPr>
        <p:txBody>
          <a:bodyPr wrap="none" rtlCol="0">
            <a:spAutoFit/>
          </a:bodyPr>
          <a:lstStyle/>
          <a:p>
            <a:r>
              <a:rPr lang="en-US" sz="1200" dirty="0" err="1"/>
              <a:t>ThermoStatic</a:t>
            </a:r>
            <a:r>
              <a:rPr lang="en-US" sz="1200" dirty="0"/>
              <a:t> Valve with</a:t>
            </a:r>
          </a:p>
          <a:p>
            <a:r>
              <a:rPr lang="en-US" sz="1200" dirty="0"/>
              <a:t>Capillary sub-</a:t>
            </a:r>
            <a:r>
              <a:rPr lang="en-US" sz="1200" dirty="0" err="1"/>
              <a:t>assy</a:t>
            </a:r>
            <a:r>
              <a:rPr lang="en-US" sz="1200" dirty="0"/>
              <a:t> </a:t>
            </a:r>
          </a:p>
          <a:p>
            <a:r>
              <a:rPr lang="en-US" sz="1200" dirty="0"/>
              <a:t>attached to main HX body</a:t>
            </a:r>
          </a:p>
        </p:txBody>
      </p:sp>
      <p:sp>
        <p:nvSpPr>
          <p:cNvPr id="14" name="TextBox 13"/>
          <p:cNvSpPr txBox="1"/>
          <p:nvPr/>
        </p:nvSpPr>
        <p:spPr>
          <a:xfrm>
            <a:off x="1267970" y="3520039"/>
            <a:ext cx="976549" cy="276999"/>
          </a:xfrm>
          <a:prstGeom prst="rect">
            <a:avLst/>
          </a:prstGeom>
          <a:noFill/>
        </p:spPr>
        <p:txBody>
          <a:bodyPr wrap="none" rtlCol="0">
            <a:spAutoFit/>
          </a:bodyPr>
          <a:lstStyle/>
          <a:p>
            <a:r>
              <a:rPr lang="en-US" sz="1200" dirty="0"/>
              <a:t>Return Line</a:t>
            </a:r>
          </a:p>
        </p:txBody>
      </p:sp>
      <p:cxnSp>
        <p:nvCxnSpPr>
          <p:cNvPr id="15" name="Straight Arrow Connector 14"/>
          <p:cNvCxnSpPr/>
          <p:nvPr/>
        </p:nvCxnSpPr>
        <p:spPr>
          <a:xfrm flipH="1">
            <a:off x="1018312" y="3662952"/>
            <a:ext cx="304924"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50398" y="3888689"/>
            <a:ext cx="181527" cy="242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99157" y="4005249"/>
            <a:ext cx="1154483" cy="276999"/>
          </a:xfrm>
          <a:prstGeom prst="rect">
            <a:avLst/>
          </a:prstGeom>
          <a:noFill/>
        </p:spPr>
        <p:txBody>
          <a:bodyPr wrap="none" rtlCol="0">
            <a:spAutoFit/>
          </a:bodyPr>
          <a:lstStyle/>
          <a:p>
            <a:r>
              <a:rPr lang="en-US" sz="1200" dirty="0"/>
              <a:t>Equalizer Line</a:t>
            </a:r>
          </a:p>
        </p:txBody>
      </p:sp>
      <p:cxnSp>
        <p:nvCxnSpPr>
          <p:cNvPr id="18" name="Elbow Connector 17"/>
          <p:cNvCxnSpPr/>
          <p:nvPr/>
        </p:nvCxnSpPr>
        <p:spPr>
          <a:xfrm rot="16200000" flipH="1">
            <a:off x="2008379" y="2774580"/>
            <a:ext cx="5656304" cy="179384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347009" y="2275630"/>
            <a:ext cx="46543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12126" y="2051049"/>
            <a:ext cx="1661032" cy="461665"/>
          </a:xfrm>
          <a:prstGeom prst="rect">
            <a:avLst/>
          </a:prstGeom>
          <a:noFill/>
        </p:spPr>
        <p:txBody>
          <a:bodyPr wrap="none" rtlCol="0">
            <a:spAutoFit/>
          </a:bodyPr>
          <a:lstStyle/>
          <a:p>
            <a:r>
              <a:rPr lang="en-US" sz="1200" dirty="0"/>
              <a:t>Main HX </a:t>
            </a:r>
            <a:r>
              <a:rPr lang="en-US" sz="1200" dirty="0" err="1"/>
              <a:t>assy</a:t>
            </a:r>
            <a:r>
              <a:rPr lang="en-US" sz="1200" dirty="0"/>
              <a:t> without</a:t>
            </a:r>
          </a:p>
          <a:p>
            <a:r>
              <a:rPr lang="en-US" sz="1200" dirty="0" err="1"/>
              <a:t>ThermoStatic</a:t>
            </a:r>
            <a:r>
              <a:rPr lang="en-US" sz="1200" dirty="0"/>
              <a:t> Valve</a:t>
            </a:r>
          </a:p>
        </p:txBody>
      </p:sp>
      <p:sp>
        <p:nvSpPr>
          <p:cNvPr id="21" name="TextBox 20"/>
          <p:cNvSpPr txBox="1"/>
          <p:nvPr/>
        </p:nvSpPr>
        <p:spPr>
          <a:xfrm>
            <a:off x="4065290" y="1405051"/>
            <a:ext cx="976549" cy="276999"/>
          </a:xfrm>
          <a:prstGeom prst="rect">
            <a:avLst/>
          </a:prstGeom>
          <a:noFill/>
        </p:spPr>
        <p:txBody>
          <a:bodyPr wrap="none" rtlCol="0">
            <a:spAutoFit/>
          </a:bodyPr>
          <a:lstStyle/>
          <a:p>
            <a:r>
              <a:rPr lang="en-US" sz="1200" dirty="0"/>
              <a:t>Return Line</a:t>
            </a:r>
          </a:p>
        </p:txBody>
      </p:sp>
      <p:cxnSp>
        <p:nvCxnSpPr>
          <p:cNvPr id="22" name="Straight Arrow Connector 21"/>
          <p:cNvCxnSpPr/>
          <p:nvPr/>
        </p:nvCxnSpPr>
        <p:spPr>
          <a:xfrm>
            <a:off x="4967498" y="1555232"/>
            <a:ext cx="249471"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05371" y="1462899"/>
            <a:ext cx="0" cy="29776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39876" y="1190018"/>
            <a:ext cx="1154483" cy="276999"/>
          </a:xfrm>
          <a:prstGeom prst="rect">
            <a:avLst/>
          </a:prstGeom>
          <a:noFill/>
        </p:spPr>
        <p:txBody>
          <a:bodyPr wrap="none" rtlCol="0">
            <a:spAutoFit/>
          </a:bodyPr>
          <a:lstStyle/>
          <a:p>
            <a:r>
              <a:rPr lang="en-US" sz="1200" dirty="0"/>
              <a:t>Equalizer Line</a:t>
            </a:r>
          </a:p>
        </p:txBody>
      </p:sp>
      <p:sp>
        <p:nvSpPr>
          <p:cNvPr id="25" name="TextBox 24"/>
          <p:cNvSpPr txBox="1"/>
          <p:nvPr/>
        </p:nvSpPr>
        <p:spPr>
          <a:xfrm>
            <a:off x="6966169" y="2880979"/>
            <a:ext cx="2111475" cy="646331"/>
          </a:xfrm>
          <a:prstGeom prst="rect">
            <a:avLst/>
          </a:prstGeom>
          <a:noFill/>
        </p:spPr>
        <p:txBody>
          <a:bodyPr wrap="none" rtlCol="0">
            <a:spAutoFit/>
          </a:bodyPr>
          <a:lstStyle/>
          <a:p>
            <a:r>
              <a:rPr lang="en-US" sz="1200" dirty="0" err="1"/>
              <a:t>ThermoStatic</a:t>
            </a:r>
            <a:r>
              <a:rPr lang="en-US" sz="1200" dirty="0"/>
              <a:t> Valve with </a:t>
            </a:r>
          </a:p>
          <a:p>
            <a:r>
              <a:rPr lang="en-US" sz="1200" dirty="0"/>
              <a:t>Capillary Sub-</a:t>
            </a:r>
            <a:r>
              <a:rPr lang="en-US" sz="1200" dirty="0" err="1"/>
              <a:t>Assy</a:t>
            </a:r>
            <a:r>
              <a:rPr lang="en-US" sz="1200" dirty="0"/>
              <a:t> attached</a:t>
            </a:r>
          </a:p>
          <a:p>
            <a:r>
              <a:rPr lang="en-US" sz="1200" dirty="0"/>
              <a:t>To main HX body</a:t>
            </a:r>
          </a:p>
        </p:txBody>
      </p:sp>
      <p:cxnSp>
        <p:nvCxnSpPr>
          <p:cNvPr id="26" name="Straight Arrow Connector 25"/>
          <p:cNvCxnSpPr/>
          <p:nvPr/>
        </p:nvCxnSpPr>
        <p:spPr>
          <a:xfrm>
            <a:off x="7662022" y="3520039"/>
            <a:ext cx="0" cy="37962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4224" y="4059507"/>
            <a:ext cx="0" cy="44548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965" y="4505054"/>
            <a:ext cx="1513363" cy="646331"/>
          </a:xfrm>
          <a:prstGeom prst="rect">
            <a:avLst/>
          </a:prstGeom>
          <a:noFill/>
        </p:spPr>
        <p:txBody>
          <a:bodyPr wrap="none" rtlCol="0">
            <a:spAutoFit/>
          </a:bodyPr>
          <a:lstStyle/>
          <a:p>
            <a:r>
              <a:rPr lang="en-US" sz="1200" dirty="0"/>
              <a:t>Refrigerant Line to</a:t>
            </a:r>
          </a:p>
          <a:p>
            <a:r>
              <a:rPr lang="en-US" sz="1200" dirty="0" err="1"/>
              <a:t>ThermoStatic</a:t>
            </a:r>
            <a:r>
              <a:rPr lang="en-US" sz="1200" dirty="0"/>
              <a:t> Valve</a:t>
            </a:r>
          </a:p>
          <a:p>
            <a:r>
              <a:rPr lang="en-US" sz="1200" dirty="0"/>
              <a:t>port</a:t>
            </a:r>
          </a:p>
        </p:txBody>
      </p:sp>
      <p:cxnSp>
        <p:nvCxnSpPr>
          <p:cNvPr id="29" name="Straight Arrow Connector 28"/>
          <p:cNvCxnSpPr/>
          <p:nvPr/>
        </p:nvCxnSpPr>
        <p:spPr>
          <a:xfrm flipH="1">
            <a:off x="6019800" y="1614871"/>
            <a:ext cx="514742" cy="25424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66928" y="1462899"/>
            <a:ext cx="2349169" cy="461665"/>
          </a:xfrm>
          <a:prstGeom prst="rect">
            <a:avLst/>
          </a:prstGeom>
          <a:noFill/>
        </p:spPr>
        <p:txBody>
          <a:bodyPr wrap="none" rtlCol="0">
            <a:spAutoFit/>
          </a:bodyPr>
          <a:lstStyle/>
          <a:p>
            <a:r>
              <a:rPr lang="en-US" sz="1200" dirty="0"/>
              <a:t>Refrigerant line to </a:t>
            </a:r>
            <a:r>
              <a:rPr lang="en-US" sz="1200" dirty="0" err="1"/>
              <a:t>ThermoStatic</a:t>
            </a:r>
            <a:endParaRPr lang="en-US" sz="1200" dirty="0"/>
          </a:p>
          <a:p>
            <a:r>
              <a:rPr lang="en-US" sz="1200" dirty="0"/>
              <a:t>Valve port</a:t>
            </a:r>
          </a:p>
        </p:txBody>
      </p:sp>
      <p:cxnSp>
        <p:nvCxnSpPr>
          <p:cNvPr id="31" name="Straight Connector 30"/>
          <p:cNvCxnSpPr/>
          <p:nvPr/>
        </p:nvCxnSpPr>
        <p:spPr>
          <a:xfrm flipV="1">
            <a:off x="6534542" y="1611779"/>
            <a:ext cx="247258" cy="30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33167" y="4131189"/>
            <a:ext cx="219230" cy="16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3300" y="4260081"/>
            <a:ext cx="2180568" cy="1477826"/>
          </a:xfrm>
          <a:prstGeom prst="rect">
            <a:avLst/>
          </a:prstGeom>
        </p:spPr>
      </p:pic>
    </p:spTree>
    <p:extLst>
      <p:ext uri="{BB962C8B-B14F-4D97-AF65-F5344CB8AC3E}">
        <p14:creationId xmlns:p14="http://schemas.microsoft.com/office/powerpoint/2010/main" val="19963073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97461"/>
            <a:ext cx="4678545" cy="324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u="sng" dirty="0">
                <a:solidFill>
                  <a:srgbClr val="3333FF"/>
                </a:solidFill>
              </a:rPr>
              <a:t>COLD</a:t>
            </a:r>
            <a:r>
              <a:rPr lang="en-US" dirty="0"/>
              <a:t> Heat Exchanger Assembly Steps</a:t>
            </a:r>
          </a:p>
        </p:txBody>
      </p:sp>
      <p:pic>
        <p:nvPicPr>
          <p:cNvPr id="4098"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46548" y="651152"/>
            <a:ext cx="4343400" cy="282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9948" y="651152"/>
            <a:ext cx="4754052" cy="3030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03805" y="3681537"/>
            <a:ext cx="4540195" cy="316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ircular Arrow 10"/>
          <p:cNvSpPr/>
          <p:nvPr/>
        </p:nvSpPr>
        <p:spPr>
          <a:xfrm>
            <a:off x="5331125" y="172528"/>
            <a:ext cx="483079" cy="478624"/>
          </a:xfrm>
          <a:prstGeom prst="circularArrow">
            <a:avLst/>
          </a:prstGeom>
          <a:solidFill>
            <a:srgbClr val="C00000"/>
          </a:solidFill>
          <a:ln w="127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0380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3333FF"/>
                </a:solidFill>
              </a:rPr>
              <a:t>COLD</a:t>
            </a:r>
            <a:r>
              <a:rPr lang="en-US" dirty="0"/>
              <a:t> Heat Exchanger Assembly Steps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4321" y="1461481"/>
            <a:ext cx="3034025" cy="2286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1077" y="4669565"/>
            <a:ext cx="2982708" cy="1828800"/>
          </a:xfrm>
          <a:prstGeom prst="rect">
            <a:avLst/>
          </a:prstGeom>
        </p:spPr>
      </p:pic>
      <p:cxnSp>
        <p:nvCxnSpPr>
          <p:cNvPr id="6" name="Straight Arrow Connector 5"/>
          <p:cNvCxnSpPr/>
          <p:nvPr/>
        </p:nvCxnSpPr>
        <p:spPr>
          <a:xfrm flipH="1" flipV="1">
            <a:off x="1027684" y="3476262"/>
            <a:ext cx="372022"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99706" y="3781062"/>
            <a:ext cx="2375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37283" y="3655951"/>
            <a:ext cx="1327608" cy="276999"/>
          </a:xfrm>
          <a:prstGeom prst="rect">
            <a:avLst/>
          </a:prstGeom>
          <a:noFill/>
        </p:spPr>
        <p:txBody>
          <a:bodyPr wrap="none" rtlCol="0">
            <a:spAutoFit/>
          </a:bodyPr>
          <a:lstStyle/>
          <a:p>
            <a:r>
              <a:rPr lang="en-US" sz="1200" dirty="0"/>
              <a:t>Electrical Breaks</a:t>
            </a:r>
          </a:p>
        </p:txBody>
      </p:sp>
      <p:sp>
        <p:nvSpPr>
          <p:cNvPr id="9" name="TextBox 8"/>
          <p:cNvSpPr txBox="1"/>
          <p:nvPr/>
        </p:nvSpPr>
        <p:spPr>
          <a:xfrm>
            <a:off x="121507" y="1015614"/>
            <a:ext cx="4458721" cy="276999"/>
          </a:xfrm>
          <a:prstGeom prst="rect">
            <a:avLst/>
          </a:prstGeom>
          <a:noFill/>
        </p:spPr>
        <p:txBody>
          <a:bodyPr wrap="none" rtlCol="0">
            <a:spAutoFit/>
          </a:bodyPr>
          <a:lstStyle/>
          <a:p>
            <a:r>
              <a:rPr lang="en-US" sz="1200" b="1" u="sng" dirty="0"/>
              <a:t>STEP 9</a:t>
            </a:r>
            <a:r>
              <a:rPr lang="en-US" sz="1200" b="1" dirty="0"/>
              <a:t>: Upper and Lower HX Electrical Breaks Installation</a:t>
            </a:r>
          </a:p>
        </p:txBody>
      </p:sp>
      <p:sp>
        <p:nvSpPr>
          <p:cNvPr id="10" name="TextBox 9"/>
          <p:cNvSpPr txBox="1"/>
          <p:nvPr/>
        </p:nvSpPr>
        <p:spPr>
          <a:xfrm>
            <a:off x="5657174" y="1016045"/>
            <a:ext cx="2413738" cy="276999"/>
          </a:xfrm>
          <a:prstGeom prst="rect">
            <a:avLst/>
          </a:prstGeom>
          <a:noFill/>
        </p:spPr>
        <p:txBody>
          <a:bodyPr wrap="none" rtlCol="0">
            <a:spAutoFit/>
          </a:bodyPr>
          <a:lstStyle/>
          <a:p>
            <a:r>
              <a:rPr lang="en-US" sz="1200" b="1" u="sng" dirty="0"/>
              <a:t>STEP 10</a:t>
            </a:r>
            <a:r>
              <a:rPr lang="en-US" sz="1200" b="1" dirty="0"/>
              <a:t>: Welding HX to Cover</a:t>
            </a:r>
          </a:p>
        </p:txBody>
      </p:sp>
      <p:sp>
        <p:nvSpPr>
          <p:cNvPr id="11" name="TextBox 10"/>
          <p:cNvSpPr txBox="1"/>
          <p:nvPr/>
        </p:nvSpPr>
        <p:spPr>
          <a:xfrm>
            <a:off x="3128356" y="4220196"/>
            <a:ext cx="3141309" cy="276999"/>
          </a:xfrm>
          <a:prstGeom prst="rect">
            <a:avLst/>
          </a:prstGeom>
          <a:noFill/>
        </p:spPr>
        <p:txBody>
          <a:bodyPr wrap="none" rtlCol="0">
            <a:spAutoFit/>
          </a:bodyPr>
          <a:lstStyle/>
          <a:p>
            <a:r>
              <a:rPr lang="en-US" sz="1200" b="1" u="sng" dirty="0"/>
              <a:t>STEP 11</a:t>
            </a:r>
            <a:r>
              <a:rPr lang="en-US" sz="1200" b="1" dirty="0"/>
              <a:t>: Brazing of Right Angle Fittings</a:t>
            </a: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99006" y="1908149"/>
            <a:ext cx="3157364" cy="1828800"/>
          </a:xfrm>
          <a:prstGeom prst="rect">
            <a:avLst/>
          </a:prstGeom>
        </p:spPr>
      </p:pic>
      <p:cxnSp>
        <p:nvCxnSpPr>
          <p:cNvPr id="13" name="Straight Arrow Connector 12"/>
          <p:cNvCxnSpPr/>
          <p:nvPr/>
        </p:nvCxnSpPr>
        <p:spPr>
          <a:xfrm>
            <a:off x="4340298" y="2559464"/>
            <a:ext cx="717424"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679990" y="3563596"/>
            <a:ext cx="567128" cy="32550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3185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84476"/>
            <a:ext cx="5497276" cy="588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8889" y="1438412"/>
            <a:ext cx="2664077" cy="4489764"/>
          </a:xfrm>
          <a:prstGeom prst="rect">
            <a:avLst/>
          </a:prstGeom>
        </p:spPr>
      </p:pic>
      <p:sp>
        <p:nvSpPr>
          <p:cNvPr id="5" name="Title 1"/>
          <p:cNvSpPr txBox="1">
            <a:spLocks/>
          </p:cNvSpPr>
          <p:nvPr/>
        </p:nvSpPr>
        <p:spPr bwMode="auto">
          <a:xfrm>
            <a:off x="145572" y="-41189"/>
            <a:ext cx="6521927"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2000" dirty="0" err="1"/>
              <a:t>HeX</a:t>
            </a:r>
            <a:r>
              <a:rPr lang="en-US" sz="2000" dirty="0"/>
              <a:t> I&amp;T Design </a:t>
            </a:r>
            <a:r>
              <a:rPr lang="en-US" sz="2000" dirty="0" err="1"/>
              <a:t>Assy</a:t>
            </a:r>
            <a:endParaRPr lang="en-US" sz="2000" dirty="0"/>
          </a:p>
        </p:txBody>
      </p:sp>
      <p:sp>
        <p:nvSpPr>
          <p:cNvPr id="6" name="TextBox 5"/>
          <p:cNvSpPr txBox="1"/>
          <p:nvPr/>
        </p:nvSpPr>
        <p:spPr>
          <a:xfrm>
            <a:off x="5528952" y="771970"/>
            <a:ext cx="1629486" cy="2585323"/>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a:ea typeface=""/>
              </a:rPr>
              <a:t>Pair of Shorter </a:t>
            </a:r>
          </a:p>
          <a:p>
            <a:pPr fontAlgn="auto">
              <a:spcBef>
                <a:spcPts val="0"/>
              </a:spcBef>
              <a:spcAft>
                <a:spcPts val="0"/>
              </a:spcAft>
            </a:pPr>
            <a:r>
              <a:rPr lang="en-US" dirty="0">
                <a:solidFill>
                  <a:prstClr val="black"/>
                </a:solidFill>
                <a:latin typeface="Calibri"/>
                <a:ea typeface=""/>
              </a:rPr>
              <a:t>Non-Dog-leg </a:t>
            </a:r>
          </a:p>
          <a:p>
            <a:pPr fontAlgn="auto">
              <a:spcBef>
                <a:spcPts val="0"/>
              </a:spcBef>
              <a:spcAft>
                <a:spcPts val="0"/>
              </a:spcAft>
            </a:pPr>
            <a:r>
              <a:rPr lang="en-US" dirty="0">
                <a:solidFill>
                  <a:prstClr val="black"/>
                </a:solidFill>
                <a:latin typeface="Calibri"/>
                <a:ea typeface=""/>
              </a:rPr>
              <a:t>Design </a:t>
            </a:r>
          </a:p>
          <a:p>
            <a:pPr fontAlgn="auto">
              <a:spcBef>
                <a:spcPts val="0"/>
              </a:spcBef>
              <a:spcAft>
                <a:spcPts val="0"/>
              </a:spcAft>
            </a:pPr>
            <a:r>
              <a:rPr lang="en-US" dirty="0">
                <a:solidFill>
                  <a:prstClr val="black"/>
                </a:solidFill>
                <a:latin typeface="Calibri"/>
                <a:ea typeface=""/>
              </a:rPr>
              <a:t>for I&amp;T</a:t>
            </a:r>
          </a:p>
          <a:p>
            <a:pPr fontAlgn="auto">
              <a:spcBef>
                <a:spcPts val="0"/>
              </a:spcBef>
              <a:spcAft>
                <a:spcPts val="0"/>
              </a:spcAft>
            </a:pPr>
            <a:endParaRPr lang="en-US" dirty="0">
              <a:solidFill>
                <a:prstClr val="black"/>
              </a:solidFill>
              <a:latin typeface="Calibri"/>
              <a:ea typeface=""/>
            </a:endParaRPr>
          </a:p>
          <a:p>
            <a:pPr fontAlgn="auto">
              <a:spcBef>
                <a:spcPts val="0"/>
              </a:spcBef>
              <a:spcAft>
                <a:spcPts val="0"/>
              </a:spcAft>
            </a:pPr>
            <a:r>
              <a:rPr lang="en-US" dirty="0">
                <a:solidFill>
                  <a:prstClr val="black"/>
                </a:solidFill>
                <a:latin typeface="Calibri"/>
                <a:ea typeface=""/>
              </a:rPr>
              <a:t>C3 &amp; C4 Capillaries </a:t>
            </a:r>
          </a:p>
          <a:p>
            <a:pPr fontAlgn="auto">
              <a:spcBef>
                <a:spcPts val="0"/>
              </a:spcBef>
              <a:spcAft>
                <a:spcPts val="0"/>
              </a:spcAft>
            </a:pPr>
            <a:r>
              <a:rPr lang="en-US" dirty="0">
                <a:solidFill>
                  <a:prstClr val="black"/>
                </a:solidFill>
                <a:latin typeface="Calibri"/>
                <a:ea typeface=""/>
              </a:rPr>
              <a:t>are Inside</a:t>
            </a:r>
          </a:p>
          <a:p>
            <a:pPr fontAlgn="auto">
              <a:spcBef>
                <a:spcPts val="0"/>
              </a:spcBef>
              <a:spcAft>
                <a:spcPts val="0"/>
              </a:spcAft>
            </a:pPr>
            <a:endParaRPr lang="en-US" dirty="0">
              <a:solidFill>
                <a:prstClr val="black"/>
              </a:solidFill>
              <a:latin typeface="Calibri"/>
              <a:ea typeface=""/>
            </a:endParaRPr>
          </a:p>
        </p:txBody>
      </p:sp>
      <p:sp>
        <p:nvSpPr>
          <p:cNvPr id="9" name="TextBox 8"/>
          <p:cNvSpPr txBox="1"/>
          <p:nvPr/>
        </p:nvSpPr>
        <p:spPr>
          <a:xfrm>
            <a:off x="4584143" y="4866987"/>
            <a:ext cx="1954306" cy="646331"/>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a:ea typeface=""/>
              </a:rPr>
              <a:t>C4 Vapor capillary</a:t>
            </a:r>
          </a:p>
        </p:txBody>
      </p:sp>
      <p:cxnSp>
        <p:nvCxnSpPr>
          <p:cNvPr id="10" name="Straight Arrow Connector 9"/>
          <p:cNvCxnSpPr/>
          <p:nvPr/>
        </p:nvCxnSpPr>
        <p:spPr>
          <a:xfrm>
            <a:off x="6527139" y="2677939"/>
            <a:ext cx="629685" cy="429826"/>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362772" y="5947249"/>
            <a:ext cx="2614706" cy="646331"/>
          </a:xfrm>
          <a:prstGeom prst="rect">
            <a:avLst/>
          </a:prstGeom>
          <a:noFill/>
          <a:ln>
            <a:solidFill>
              <a:srgbClr val="FF0000"/>
            </a:solidFill>
          </a:ln>
        </p:spPr>
        <p:txBody>
          <a:bodyPr wrap="square" rtlCol="0">
            <a:spAutoFit/>
          </a:bodyPr>
          <a:lstStyle/>
          <a:p>
            <a:pPr fontAlgn="auto">
              <a:spcBef>
                <a:spcPts val="0"/>
              </a:spcBef>
              <a:spcAft>
                <a:spcPts val="0"/>
              </a:spcAft>
            </a:pPr>
            <a:r>
              <a:rPr lang="en-US" b="1" dirty="0">
                <a:solidFill>
                  <a:prstClr val="black"/>
                </a:solidFill>
                <a:latin typeface="Calibri"/>
                <a:ea typeface=""/>
              </a:rPr>
              <a:t>Termination to Cryostat </a:t>
            </a:r>
            <a:r>
              <a:rPr lang="en-US" b="1" dirty="0" err="1">
                <a:solidFill>
                  <a:prstClr val="black"/>
                </a:solidFill>
                <a:latin typeface="Calibri"/>
                <a:ea typeface=""/>
              </a:rPr>
              <a:t>Cryofeedthru</a:t>
            </a:r>
            <a:endParaRPr lang="en-US" b="1" dirty="0">
              <a:solidFill>
                <a:prstClr val="black"/>
              </a:solidFill>
              <a:latin typeface="Calibri"/>
              <a:ea typeface=""/>
            </a:endParaRPr>
          </a:p>
        </p:txBody>
      </p:sp>
      <p:cxnSp>
        <p:nvCxnSpPr>
          <p:cNvPr id="21" name="Straight Arrow Connector 20"/>
          <p:cNvCxnSpPr/>
          <p:nvPr/>
        </p:nvCxnSpPr>
        <p:spPr>
          <a:xfrm flipV="1">
            <a:off x="6438900" y="5664983"/>
            <a:ext cx="404242" cy="282267"/>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438900" y="4305302"/>
            <a:ext cx="1088487" cy="72390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184292" y="790515"/>
            <a:ext cx="1959708" cy="400110"/>
          </a:xfrm>
          <a:prstGeom prst="rect">
            <a:avLst/>
          </a:prstGeom>
          <a:noFill/>
        </p:spPr>
        <p:txBody>
          <a:bodyPr wrap="square" rtlCol="0">
            <a:spAutoFit/>
          </a:bodyPr>
          <a:lstStyle/>
          <a:p>
            <a:pPr fontAlgn="auto">
              <a:spcBef>
                <a:spcPts val="0"/>
              </a:spcBef>
              <a:spcAft>
                <a:spcPts val="0"/>
              </a:spcAft>
            </a:pPr>
            <a:r>
              <a:rPr lang="en-US" sz="2000" b="1" dirty="0">
                <a:solidFill>
                  <a:prstClr val="black"/>
                </a:solidFill>
                <a:latin typeface="Calibri"/>
                <a:ea typeface=""/>
              </a:rPr>
              <a:t>I&amp;T System</a:t>
            </a:r>
          </a:p>
        </p:txBody>
      </p:sp>
      <p:sp>
        <p:nvSpPr>
          <p:cNvPr id="26" name="TextBox 25"/>
          <p:cNvSpPr txBox="1"/>
          <p:nvPr/>
        </p:nvSpPr>
        <p:spPr>
          <a:xfrm>
            <a:off x="5284780" y="4090450"/>
            <a:ext cx="1242359" cy="646331"/>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a:ea typeface=""/>
              </a:rPr>
              <a:t>C3 Liquid</a:t>
            </a:r>
          </a:p>
          <a:p>
            <a:pPr fontAlgn="auto">
              <a:spcBef>
                <a:spcPts val="0"/>
              </a:spcBef>
              <a:spcAft>
                <a:spcPts val="0"/>
              </a:spcAft>
            </a:pPr>
            <a:r>
              <a:rPr lang="en-US" dirty="0">
                <a:solidFill>
                  <a:prstClr val="black"/>
                </a:solidFill>
                <a:latin typeface="Calibri"/>
                <a:ea typeface=""/>
              </a:rPr>
              <a:t>capillary</a:t>
            </a:r>
          </a:p>
        </p:txBody>
      </p:sp>
      <p:cxnSp>
        <p:nvCxnSpPr>
          <p:cNvPr id="27" name="Straight Arrow Connector 26"/>
          <p:cNvCxnSpPr/>
          <p:nvPr/>
        </p:nvCxnSpPr>
        <p:spPr>
          <a:xfrm flipV="1">
            <a:off x="6370911" y="3608558"/>
            <a:ext cx="1340337" cy="805057"/>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85273" y="5231302"/>
            <a:ext cx="1211109" cy="1354217"/>
          </a:xfrm>
          <a:prstGeom prst="rect">
            <a:avLst/>
          </a:prstGeom>
          <a:noFill/>
        </p:spPr>
        <p:txBody>
          <a:bodyPr wrap="square" rtlCol="0">
            <a:spAutoFit/>
          </a:bodyPr>
          <a:lstStyle/>
          <a:p>
            <a:pPr fontAlgn="auto">
              <a:spcBef>
                <a:spcPts val="0"/>
              </a:spcBef>
              <a:spcAft>
                <a:spcPts val="0"/>
              </a:spcAft>
            </a:pPr>
            <a:r>
              <a:rPr lang="en-US" sz="1600" dirty="0">
                <a:solidFill>
                  <a:srgbClr val="FF0000"/>
                </a:solidFill>
                <a:latin typeface="Calibri"/>
                <a:ea typeface=""/>
              </a:rPr>
              <a:t>Capillaries </a:t>
            </a:r>
          </a:p>
          <a:p>
            <a:pPr fontAlgn="auto">
              <a:spcBef>
                <a:spcPts val="0"/>
              </a:spcBef>
              <a:spcAft>
                <a:spcPts val="0"/>
              </a:spcAft>
            </a:pPr>
            <a:r>
              <a:rPr lang="en-US" sz="1600" dirty="0">
                <a:solidFill>
                  <a:srgbClr val="FF0000"/>
                </a:solidFill>
                <a:latin typeface="Calibri"/>
                <a:ea typeface=""/>
              </a:rPr>
              <a:t>attached with </a:t>
            </a:r>
          </a:p>
          <a:p>
            <a:pPr fontAlgn="auto">
              <a:spcBef>
                <a:spcPts val="0"/>
              </a:spcBef>
              <a:spcAft>
                <a:spcPts val="0"/>
              </a:spcAft>
            </a:pPr>
            <a:r>
              <a:rPr lang="en-US" sz="1600" dirty="0">
                <a:solidFill>
                  <a:srgbClr val="FF0000"/>
                </a:solidFill>
                <a:latin typeface="Calibri"/>
                <a:ea typeface=""/>
              </a:rPr>
              <a:t>VCR  </a:t>
            </a:r>
          </a:p>
          <a:p>
            <a:pPr fontAlgn="auto">
              <a:spcBef>
                <a:spcPts val="0"/>
              </a:spcBef>
              <a:spcAft>
                <a:spcPts val="0"/>
              </a:spcAft>
            </a:pPr>
            <a:r>
              <a:rPr lang="en-US" dirty="0">
                <a:solidFill>
                  <a:prstClr val="black"/>
                </a:solidFill>
                <a:latin typeface="Calibri"/>
                <a:ea typeface=""/>
              </a:rPr>
              <a:t> </a:t>
            </a:r>
          </a:p>
        </p:txBody>
      </p:sp>
      <p:cxnSp>
        <p:nvCxnSpPr>
          <p:cNvPr id="55" name="Straight Arrow Connector 54"/>
          <p:cNvCxnSpPr/>
          <p:nvPr/>
        </p:nvCxnSpPr>
        <p:spPr>
          <a:xfrm>
            <a:off x="6308471" y="1510962"/>
            <a:ext cx="732608" cy="959434"/>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9401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F786E-1AA3-E048-A93D-488ED3B3A9A8}"/>
              </a:ext>
            </a:extLst>
          </p:cNvPr>
          <p:cNvSpPr>
            <a:spLocks noGrp="1"/>
          </p:cNvSpPr>
          <p:nvPr>
            <p:ph type="title"/>
          </p:nvPr>
        </p:nvSpPr>
        <p:spPr/>
        <p:txBody>
          <a:bodyPr/>
          <a:lstStyle/>
          <a:p>
            <a:r>
              <a:rPr lang="en-US" dirty="0"/>
              <a:t>Manufacturing Status</a:t>
            </a:r>
          </a:p>
        </p:txBody>
      </p:sp>
      <p:pic>
        <p:nvPicPr>
          <p:cNvPr id="5" name="Picture 4">
            <a:extLst>
              <a:ext uri="{FF2B5EF4-FFF2-40B4-BE49-F238E27FC236}">
                <a16:creationId xmlns:a16="http://schemas.microsoft.com/office/drawing/2014/main" id="{1993A422-6B25-A741-8493-3CDE48A5DC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1140" y="2392065"/>
            <a:ext cx="4823378" cy="2210715"/>
          </a:xfrm>
          <a:prstGeom prst="rect">
            <a:avLst/>
          </a:prstGeom>
        </p:spPr>
      </p:pic>
      <p:pic>
        <p:nvPicPr>
          <p:cNvPr id="7" name="Picture 6">
            <a:extLst>
              <a:ext uri="{FF2B5EF4-FFF2-40B4-BE49-F238E27FC236}">
                <a16:creationId xmlns:a16="http://schemas.microsoft.com/office/drawing/2014/main" id="{AB6060C8-8123-C24D-8E7E-E203AE4063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30818" y="2402233"/>
            <a:ext cx="5426060" cy="2486944"/>
          </a:xfrm>
          <a:prstGeom prst="rect">
            <a:avLst/>
          </a:prstGeom>
        </p:spPr>
      </p:pic>
      <p:sp>
        <p:nvSpPr>
          <p:cNvPr id="8" name="TextBox 7">
            <a:extLst>
              <a:ext uri="{FF2B5EF4-FFF2-40B4-BE49-F238E27FC236}">
                <a16:creationId xmlns:a16="http://schemas.microsoft.com/office/drawing/2014/main" id="{3DF8E113-DD1B-F641-94FA-E605B64838D6}"/>
              </a:ext>
            </a:extLst>
          </p:cNvPr>
          <p:cNvSpPr txBox="1"/>
          <p:nvPr/>
        </p:nvSpPr>
        <p:spPr>
          <a:xfrm>
            <a:off x="3525685" y="1027619"/>
            <a:ext cx="1978936" cy="307777"/>
          </a:xfrm>
          <a:prstGeom prst="rect">
            <a:avLst/>
          </a:prstGeom>
          <a:solidFill>
            <a:schemeClr val="bg1"/>
          </a:solidFill>
        </p:spPr>
        <p:txBody>
          <a:bodyPr wrap="square" rtlCol="0">
            <a:spAutoFit/>
          </a:bodyPr>
          <a:lstStyle/>
          <a:p>
            <a:pPr algn="ctr"/>
            <a:r>
              <a:rPr lang="en-US" sz="1400" b="1" dirty="0"/>
              <a:t>Pathfinder: 2019-07-26</a:t>
            </a:r>
          </a:p>
        </p:txBody>
      </p:sp>
      <p:sp>
        <p:nvSpPr>
          <p:cNvPr id="9" name="TextBox 8">
            <a:extLst>
              <a:ext uri="{FF2B5EF4-FFF2-40B4-BE49-F238E27FC236}">
                <a16:creationId xmlns:a16="http://schemas.microsoft.com/office/drawing/2014/main" id="{FB821D04-D482-6540-B8A3-8F0D5EBE6593}"/>
              </a:ext>
            </a:extLst>
          </p:cNvPr>
          <p:cNvSpPr txBox="1"/>
          <p:nvPr/>
        </p:nvSpPr>
        <p:spPr>
          <a:xfrm>
            <a:off x="5121046" y="4773175"/>
            <a:ext cx="2803565" cy="307777"/>
          </a:xfrm>
          <a:prstGeom prst="rect">
            <a:avLst/>
          </a:prstGeom>
          <a:solidFill>
            <a:schemeClr val="bg1"/>
          </a:solidFill>
        </p:spPr>
        <p:txBody>
          <a:bodyPr wrap="square" rtlCol="0">
            <a:spAutoFit/>
          </a:bodyPr>
          <a:lstStyle/>
          <a:p>
            <a:pPr algn="ctr"/>
            <a:r>
              <a:rPr lang="en-US" sz="1400" b="1" dirty="0"/>
              <a:t>TMA Cold Fit-up: 2019-07-26</a:t>
            </a:r>
          </a:p>
        </p:txBody>
      </p:sp>
    </p:spTree>
    <p:extLst>
      <p:ext uri="{BB962C8B-B14F-4D97-AF65-F5344CB8AC3E}">
        <p14:creationId xmlns:p14="http://schemas.microsoft.com/office/powerpoint/2010/main" val="7628726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LSST Refrigeration Heat Exchanger-TMA System</a:t>
            </a:r>
            <a:br>
              <a:rPr lang="en-US" dirty="0"/>
            </a:br>
            <a:r>
              <a:rPr lang="en-US" dirty="0"/>
              <a:t>Heat Exchanger Fixtures and Tools</a:t>
            </a:r>
            <a:br>
              <a:rPr lang="en-US" dirty="0"/>
            </a:br>
            <a:r>
              <a:rPr lang="en-US" dirty="0">
                <a:cs typeface="ＭＳ Ｐゴシック" charset="-128"/>
              </a:rPr>
              <a:t>Tony Silva</a:t>
            </a:r>
            <a:br>
              <a:rPr lang="en-US" kern="1200" dirty="0">
                <a:ea typeface="ＭＳ Ｐゴシック" charset="-128"/>
                <a:cs typeface="ＭＳ Ｐゴシック" charset="-128"/>
              </a:rPr>
            </a:br>
            <a:r>
              <a:rPr lang="en-US" kern="1200" dirty="0">
                <a:ea typeface="ＭＳ Ｐゴシック" charset="-128"/>
                <a:cs typeface="ＭＳ Ｐゴシック" charset="-128"/>
              </a:rPr>
              <a:t> </a:t>
            </a:r>
            <a:br>
              <a:rPr lang="en-US" kern="1200" dirty="0">
                <a:ea typeface="ＭＳ Ｐゴシック" charset="-128"/>
                <a:cs typeface="ＭＳ Ｐゴシック" charset="-128"/>
              </a:rPr>
            </a:br>
            <a:r>
              <a:rPr lang="en-US" kern="1200" dirty="0">
                <a:ea typeface="ＭＳ Ｐゴシック" charset="-128"/>
                <a:cs typeface="ＭＳ Ｐゴシック" charset="-128"/>
              </a:rPr>
              <a:t>LSST Chile/UT Refrigeration System Peers Review</a:t>
            </a:r>
            <a:br>
              <a:rPr lang="en-US" kern="1200" dirty="0">
                <a:ea typeface="ＭＳ Ｐゴシック" charset="-128"/>
                <a:cs typeface="ＭＳ Ｐゴシック" charset="-128"/>
              </a:rPr>
            </a:br>
            <a:r>
              <a:rPr lang="en-US" kern="1200" dirty="0">
                <a:ea typeface="ＭＳ Ｐゴシック" charset="-128"/>
                <a:cs typeface="ＭＳ Ｐゴシック" charset="-128"/>
              </a:rPr>
              <a:t>April 17, 2018</a:t>
            </a:r>
            <a:br>
              <a:rPr lang="en-US" kern="1200" dirty="0">
                <a:ea typeface="ＭＳ Ｐゴシック" charset="-128"/>
                <a:cs typeface="ＭＳ Ｐゴシック" charset="-128"/>
              </a:rPr>
            </a:br>
            <a:endParaRPr lang="en-US" dirty="0"/>
          </a:p>
        </p:txBody>
      </p:sp>
    </p:spTree>
    <p:extLst>
      <p:ext uri="{BB962C8B-B14F-4D97-AF65-F5344CB8AC3E}">
        <p14:creationId xmlns:p14="http://schemas.microsoft.com/office/powerpoint/2010/main" val="28898960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Outline</a:t>
            </a:r>
          </a:p>
        </p:txBody>
      </p:sp>
      <p:sp>
        <p:nvSpPr>
          <p:cNvPr id="4" name="Content Placeholder 3"/>
          <p:cNvSpPr>
            <a:spLocks noGrp="1"/>
          </p:cNvSpPr>
          <p:nvPr>
            <p:ph idx="1"/>
          </p:nvPr>
        </p:nvSpPr>
        <p:spPr/>
        <p:txBody>
          <a:bodyPr>
            <a:normAutofit fontScale="92500" lnSpcReduction="20000"/>
          </a:bodyPr>
          <a:lstStyle/>
          <a:p>
            <a:endParaRPr lang="en-US" dirty="0"/>
          </a:p>
          <a:p>
            <a:r>
              <a:rPr lang="en-US" dirty="0"/>
              <a:t>TMA CRYO Heat Exchanger Main Components</a:t>
            </a:r>
          </a:p>
          <a:p>
            <a:r>
              <a:rPr lang="en-US" dirty="0"/>
              <a:t>TMA CRYO Heat Exchanger Assembly Fixture</a:t>
            </a:r>
          </a:p>
          <a:p>
            <a:r>
              <a:rPr lang="en-US" dirty="0"/>
              <a:t>TMA CRYO Heat Exchanger Welding Fixture for Atmosphere Side Fittings </a:t>
            </a:r>
          </a:p>
          <a:p>
            <a:r>
              <a:rPr lang="en-US" dirty="0"/>
              <a:t>TMA CRYO Heat Exchanger Installation Fixture</a:t>
            </a:r>
          </a:p>
          <a:p>
            <a:r>
              <a:rPr lang="en-US" dirty="0"/>
              <a:t>TMA COLD Heat Exchanger Main Components</a:t>
            </a:r>
          </a:p>
          <a:p>
            <a:r>
              <a:rPr lang="en-US" dirty="0"/>
              <a:t>TMA COLD Heat Exchanger Assembly Fixture</a:t>
            </a:r>
          </a:p>
          <a:p>
            <a:r>
              <a:rPr lang="en-US" dirty="0"/>
              <a:t>TMA Bellow Retracting Fixture</a:t>
            </a:r>
          </a:p>
          <a:p>
            <a:r>
              <a:rPr lang="en-US" dirty="0"/>
              <a:t>I&amp;T HEAT Exchangers Over View</a:t>
            </a:r>
          </a:p>
          <a:p>
            <a:r>
              <a:rPr lang="en-US" dirty="0"/>
              <a:t>I&amp;T CRYO Heat Exchanger Main Components</a:t>
            </a:r>
          </a:p>
          <a:p>
            <a:r>
              <a:rPr lang="en-US" dirty="0"/>
              <a:t>I&amp;T CRYO Heat Exchanger Assembly Fixture</a:t>
            </a:r>
          </a:p>
          <a:p>
            <a:r>
              <a:rPr lang="en-US" dirty="0"/>
              <a:t>I&amp;T COLD Heat Exchanger Main Components</a:t>
            </a:r>
          </a:p>
          <a:p>
            <a:r>
              <a:rPr lang="en-US" dirty="0"/>
              <a:t>I&amp;T COLD Heat Exchanger Assembly Fixture</a:t>
            </a:r>
          </a:p>
          <a:p>
            <a:r>
              <a:rPr lang="en-US" dirty="0"/>
              <a:t>I&amp;T Bellow Retracting Fixture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533877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34" y="1417049"/>
            <a:ext cx="6265953" cy="3200400"/>
          </a:xfrm>
          <a:prstGeom prst="rect">
            <a:avLst/>
          </a:prstGeom>
        </p:spPr>
      </p:pic>
      <p:sp>
        <p:nvSpPr>
          <p:cNvPr id="2" name="Title 1"/>
          <p:cNvSpPr>
            <a:spLocks noGrp="1"/>
          </p:cNvSpPr>
          <p:nvPr>
            <p:ph type="title"/>
          </p:nvPr>
        </p:nvSpPr>
        <p:spPr/>
        <p:txBody>
          <a:bodyPr/>
          <a:lstStyle/>
          <a:p>
            <a:r>
              <a:rPr lang="en-US" dirty="0">
                <a:effectLst/>
              </a:rPr>
              <a:t>TMA CRYO Heat Exchanger Main Components</a:t>
            </a: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7208" y="1190819"/>
            <a:ext cx="3344094" cy="16002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61699" y="2696374"/>
            <a:ext cx="1746535" cy="9144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36580" y="3778357"/>
            <a:ext cx="2821256" cy="1736477"/>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57836" y="5138829"/>
            <a:ext cx="2576147" cy="1363343"/>
          </a:xfrm>
          <a:prstGeom prst="rect">
            <a:avLst/>
          </a:prstGeom>
        </p:spPr>
      </p:pic>
      <p:sp>
        <p:nvSpPr>
          <p:cNvPr id="8" name="TextBox 7"/>
          <p:cNvSpPr txBox="1"/>
          <p:nvPr/>
        </p:nvSpPr>
        <p:spPr>
          <a:xfrm>
            <a:off x="3989953" y="2619362"/>
            <a:ext cx="2113079" cy="261610"/>
          </a:xfrm>
          <a:prstGeom prst="rect">
            <a:avLst/>
          </a:prstGeom>
          <a:noFill/>
        </p:spPr>
        <p:txBody>
          <a:bodyPr wrap="none" rtlCol="0">
            <a:spAutoFit/>
          </a:bodyPr>
          <a:lstStyle/>
          <a:p>
            <a:r>
              <a:rPr lang="en-US" sz="1100" b="1" u="sng" dirty="0"/>
              <a:t>Upper CRYO HX </a:t>
            </a:r>
            <a:r>
              <a:rPr lang="en-US" sz="1100" dirty="0"/>
              <a:t>(See Note 1)</a:t>
            </a:r>
            <a:endParaRPr lang="en-US" sz="1100" b="1" u="sng" dirty="0"/>
          </a:p>
        </p:txBody>
      </p:sp>
      <p:cxnSp>
        <p:nvCxnSpPr>
          <p:cNvPr id="10" name="Straight Arrow Connector 9"/>
          <p:cNvCxnSpPr/>
          <p:nvPr/>
        </p:nvCxnSpPr>
        <p:spPr>
          <a:xfrm>
            <a:off x="3278239" y="1372123"/>
            <a:ext cx="268969" cy="1297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39077" y="5493690"/>
            <a:ext cx="2119491" cy="261610"/>
          </a:xfrm>
          <a:prstGeom prst="rect">
            <a:avLst/>
          </a:prstGeom>
          <a:noFill/>
        </p:spPr>
        <p:txBody>
          <a:bodyPr wrap="none" rtlCol="0">
            <a:spAutoFit/>
          </a:bodyPr>
          <a:lstStyle/>
          <a:p>
            <a:r>
              <a:rPr lang="en-US" sz="1100" b="1" u="sng" dirty="0"/>
              <a:t>Lower CRYO HX </a:t>
            </a:r>
            <a:r>
              <a:rPr lang="en-US" sz="1100" dirty="0"/>
              <a:t>(See Note 1)</a:t>
            </a:r>
            <a:endParaRPr lang="en-US" sz="1100" b="1" u="sng" dirty="0"/>
          </a:p>
        </p:txBody>
      </p:sp>
      <p:sp>
        <p:nvSpPr>
          <p:cNvPr id="13" name="TextBox 12"/>
          <p:cNvSpPr txBox="1"/>
          <p:nvPr/>
        </p:nvSpPr>
        <p:spPr>
          <a:xfrm>
            <a:off x="104564" y="3005563"/>
            <a:ext cx="1962397" cy="261610"/>
          </a:xfrm>
          <a:prstGeom prst="rect">
            <a:avLst/>
          </a:prstGeom>
          <a:noFill/>
        </p:spPr>
        <p:txBody>
          <a:bodyPr wrap="none" rtlCol="0">
            <a:spAutoFit/>
          </a:bodyPr>
          <a:lstStyle/>
          <a:p>
            <a:r>
              <a:rPr lang="en-US" sz="1100" b="1" u="sng" dirty="0"/>
              <a:t>CRYO HX Final Integration</a:t>
            </a:r>
          </a:p>
        </p:txBody>
      </p:sp>
      <p:sp>
        <p:nvSpPr>
          <p:cNvPr id="15" name="TextBox 14"/>
          <p:cNvSpPr txBox="1"/>
          <p:nvPr/>
        </p:nvSpPr>
        <p:spPr>
          <a:xfrm>
            <a:off x="2422631" y="1241318"/>
            <a:ext cx="914033" cy="261610"/>
          </a:xfrm>
          <a:prstGeom prst="rect">
            <a:avLst/>
          </a:prstGeom>
          <a:noFill/>
        </p:spPr>
        <p:txBody>
          <a:bodyPr wrap="none" rtlCol="0">
            <a:spAutoFit/>
          </a:bodyPr>
          <a:lstStyle/>
          <a:p>
            <a:r>
              <a:rPr lang="en-US" sz="1100" dirty="0"/>
              <a:t>Return Line</a:t>
            </a:r>
          </a:p>
        </p:txBody>
      </p:sp>
      <p:sp>
        <p:nvSpPr>
          <p:cNvPr id="17" name="TextBox 16"/>
          <p:cNvSpPr txBox="1"/>
          <p:nvPr/>
        </p:nvSpPr>
        <p:spPr>
          <a:xfrm>
            <a:off x="2477297" y="1532318"/>
            <a:ext cx="867545" cy="261610"/>
          </a:xfrm>
          <a:prstGeom prst="rect">
            <a:avLst/>
          </a:prstGeom>
          <a:noFill/>
        </p:spPr>
        <p:txBody>
          <a:bodyPr wrap="none" rtlCol="0">
            <a:spAutoFit/>
          </a:bodyPr>
          <a:lstStyle/>
          <a:p>
            <a:r>
              <a:rPr lang="en-US" sz="1100" dirty="0"/>
              <a:t>Vapor Line</a:t>
            </a:r>
          </a:p>
        </p:txBody>
      </p:sp>
      <p:sp>
        <p:nvSpPr>
          <p:cNvPr id="18" name="TextBox 17"/>
          <p:cNvSpPr txBox="1"/>
          <p:nvPr/>
        </p:nvSpPr>
        <p:spPr>
          <a:xfrm>
            <a:off x="2905295" y="1025148"/>
            <a:ext cx="869149" cy="261610"/>
          </a:xfrm>
          <a:prstGeom prst="rect">
            <a:avLst/>
          </a:prstGeom>
          <a:noFill/>
        </p:spPr>
        <p:txBody>
          <a:bodyPr wrap="none" rtlCol="0">
            <a:spAutoFit/>
          </a:bodyPr>
          <a:lstStyle/>
          <a:p>
            <a:r>
              <a:rPr lang="en-US" sz="1100" dirty="0"/>
              <a:t>Liquid Line</a:t>
            </a:r>
          </a:p>
        </p:txBody>
      </p:sp>
      <p:cxnSp>
        <p:nvCxnSpPr>
          <p:cNvPr id="19" name="Straight Arrow Connector 18"/>
          <p:cNvCxnSpPr/>
          <p:nvPr/>
        </p:nvCxnSpPr>
        <p:spPr>
          <a:xfrm>
            <a:off x="3668961" y="1231390"/>
            <a:ext cx="80843" cy="30406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278239" y="1654277"/>
            <a:ext cx="354168" cy="1304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89850" y="1491427"/>
            <a:ext cx="955711" cy="261610"/>
          </a:xfrm>
          <a:prstGeom prst="rect">
            <a:avLst/>
          </a:prstGeom>
          <a:noFill/>
        </p:spPr>
        <p:txBody>
          <a:bodyPr wrap="none" rtlCol="0">
            <a:spAutoFit/>
          </a:bodyPr>
          <a:lstStyle/>
          <a:p>
            <a:r>
              <a:rPr lang="en-US" sz="1100" dirty="0"/>
              <a:t>C3 Capillary</a:t>
            </a:r>
          </a:p>
        </p:txBody>
      </p:sp>
      <p:cxnSp>
        <p:nvCxnSpPr>
          <p:cNvPr id="32" name="Straight Arrow Connector 31"/>
          <p:cNvCxnSpPr/>
          <p:nvPr/>
        </p:nvCxnSpPr>
        <p:spPr>
          <a:xfrm flipH="1">
            <a:off x="5101886" y="1667317"/>
            <a:ext cx="472437" cy="58534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767354" y="3354484"/>
            <a:ext cx="167612" cy="1908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91302" y="3447242"/>
            <a:ext cx="955711" cy="261610"/>
          </a:xfrm>
          <a:prstGeom prst="rect">
            <a:avLst/>
          </a:prstGeom>
          <a:noFill/>
        </p:spPr>
        <p:txBody>
          <a:bodyPr wrap="none" rtlCol="0">
            <a:spAutoFit/>
          </a:bodyPr>
          <a:lstStyle/>
          <a:p>
            <a:r>
              <a:rPr lang="en-US" sz="1100" dirty="0"/>
              <a:t>C4 Capillary</a:t>
            </a:r>
          </a:p>
        </p:txBody>
      </p:sp>
      <p:cxnSp>
        <p:nvCxnSpPr>
          <p:cNvPr id="40" name="Straight Arrow Connector 39"/>
          <p:cNvCxnSpPr/>
          <p:nvPr/>
        </p:nvCxnSpPr>
        <p:spPr>
          <a:xfrm>
            <a:off x="8252264" y="2598296"/>
            <a:ext cx="118400" cy="4189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212061" y="2369309"/>
            <a:ext cx="1931939" cy="261610"/>
          </a:xfrm>
          <a:prstGeom prst="rect">
            <a:avLst/>
          </a:prstGeom>
          <a:noFill/>
        </p:spPr>
        <p:txBody>
          <a:bodyPr wrap="none" rtlCol="0">
            <a:spAutoFit/>
          </a:bodyPr>
          <a:lstStyle/>
          <a:p>
            <a:r>
              <a:rPr lang="en-US" sz="1100" dirty="0"/>
              <a:t>Return Line W /Strain Relief</a:t>
            </a:r>
          </a:p>
        </p:txBody>
      </p:sp>
      <p:sp>
        <p:nvSpPr>
          <p:cNvPr id="43" name="TextBox 42"/>
          <p:cNvSpPr txBox="1"/>
          <p:nvPr/>
        </p:nvSpPr>
        <p:spPr>
          <a:xfrm>
            <a:off x="1422922" y="3851519"/>
            <a:ext cx="867545" cy="261610"/>
          </a:xfrm>
          <a:prstGeom prst="rect">
            <a:avLst/>
          </a:prstGeom>
          <a:noFill/>
        </p:spPr>
        <p:txBody>
          <a:bodyPr wrap="none" rtlCol="0">
            <a:spAutoFit/>
          </a:bodyPr>
          <a:lstStyle/>
          <a:p>
            <a:r>
              <a:rPr lang="en-US" sz="1100" dirty="0"/>
              <a:t>Vapor Line</a:t>
            </a:r>
          </a:p>
        </p:txBody>
      </p:sp>
      <p:cxnSp>
        <p:nvCxnSpPr>
          <p:cNvPr id="44" name="Straight Arrow Connector 43"/>
          <p:cNvCxnSpPr/>
          <p:nvPr/>
        </p:nvCxnSpPr>
        <p:spPr>
          <a:xfrm flipV="1">
            <a:off x="2214941" y="3978516"/>
            <a:ext cx="289754" cy="354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564956" y="3496148"/>
            <a:ext cx="80843" cy="30406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859099" y="3263335"/>
            <a:ext cx="869149" cy="261610"/>
          </a:xfrm>
          <a:prstGeom prst="rect">
            <a:avLst/>
          </a:prstGeom>
          <a:noFill/>
        </p:spPr>
        <p:txBody>
          <a:bodyPr wrap="none" rtlCol="0">
            <a:spAutoFit/>
          </a:bodyPr>
          <a:lstStyle/>
          <a:p>
            <a:r>
              <a:rPr lang="en-US" sz="1100" dirty="0"/>
              <a:t>Liquid Line</a:t>
            </a:r>
          </a:p>
        </p:txBody>
      </p:sp>
      <p:sp>
        <p:nvSpPr>
          <p:cNvPr id="50" name="TextBox 49"/>
          <p:cNvSpPr txBox="1"/>
          <p:nvPr/>
        </p:nvSpPr>
        <p:spPr>
          <a:xfrm>
            <a:off x="1338371" y="3538601"/>
            <a:ext cx="914033" cy="261610"/>
          </a:xfrm>
          <a:prstGeom prst="rect">
            <a:avLst/>
          </a:prstGeom>
          <a:noFill/>
        </p:spPr>
        <p:txBody>
          <a:bodyPr wrap="none" rtlCol="0">
            <a:spAutoFit/>
          </a:bodyPr>
          <a:lstStyle/>
          <a:p>
            <a:r>
              <a:rPr lang="en-US" sz="1100" dirty="0"/>
              <a:t>Return Line</a:t>
            </a:r>
          </a:p>
        </p:txBody>
      </p:sp>
      <p:cxnSp>
        <p:nvCxnSpPr>
          <p:cNvPr id="51" name="Straight Arrow Connector 50"/>
          <p:cNvCxnSpPr/>
          <p:nvPr/>
        </p:nvCxnSpPr>
        <p:spPr>
          <a:xfrm>
            <a:off x="2174113" y="3686563"/>
            <a:ext cx="268969" cy="1297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68636" y="4509441"/>
            <a:ext cx="955711" cy="261610"/>
          </a:xfrm>
          <a:prstGeom prst="rect">
            <a:avLst/>
          </a:prstGeom>
          <a:noFill/>
        </p:spPr>
        <p:txBody>
          <a:bodyPr wrap="none" rtlCol="0">
            <a:spAutoFit/>
          </a:bodyPr>
          <a:lstStyle/>
          <a:p>
            <a:r>
              <a:rPr lang="en-US" sz="1100" dirty="0"/>
              <a:t>C3 Capillary</a:t>
            </a:r>
          </a:p>
        </p:txBody>
      </p:sp>
      <p:cxnSp>
        <p:nvCxnSpPr>
          <p:cNvPr id="53" name="Straight Arrow Connector 52"/>
          <p:cNvCxnSpPr>
            <a:stCxn id="52" idx="1"/>
          </p:cNvCxnSpPr>
          <p:nvPr/>
        </p:nvCxnSpPr>
        <p:spPr>
          <a:xfrm flipH="1">
            <a:off x="4028572" y="4640246"/>
            <a:ext cx="540064" cy="18523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269198" y="6147804"/>
            <a:ext cx="167612" cy="1908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393146" y="6240562"/>
            <a:ext cx="955711" cy="261610"/>
          </a:xfrm>
          <a:prstGeom prst="rect">
            <a:avLst/>
          </a:prstGeom>
          <a:noFill/>
        </p:spPr>
        <p:txBody>
          <a:bodyPr wrap="none" rtlCol="0">
            <a:spAutoFit/>
          </a:bodyPr>
          <a:lstStyle/>
          <a:p>
            <a:r>
              <a:rPr lang="en-US" sz="1100" dirty="0"/>
              <a:t>C4 Capillary</a:t>
            </a:r>
          </a:p>
        </p:txBody>
      </p:sp>
      <p:cxnSp>
        <p:nvCxnSpPr>
          <p:cNvPr id="56" name="Straight Arrow Connector 55"/>
          <p:cNvCxnSpPr/>
          <p:nvPr/>
        </p:nvCxnSpPr>
        <p:spPr>
          <a:xfrm flipH="1">
            <a:off x="7201417" y="5544883"/>
            <a:ext cx="64426" cy="3123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004877" y="5313484"/>
            <a:ext cx="1931939" cy="261610"/>
          </a:xfrm>
          <a:prstGeom prst="rect">
            <a:avLst/>
          </a:prstGeom>
          <a:noFill/>
        </p:spPr>
        <p:txBody>
          <a:bodyPr wrap="none" rtlCol="0">
            <a:spAutoFit/>
          </a:bodyPr>
          <a:lstStyle/>
          <a:p>
            <a:r>
              <a:rPr lang="en-US" sz="1100" dirty="0"/>
              <a:t>Return Line W /Strain Relief</a:t>
            </a:r>
          </a:p>
        </p:txBody>
      </p:sp>
      <p:sp>
        <p:nvSpPr>
          <p:cNvPr id="58" name="TextBox 57"/>
          <p:cNvSpPr txBox="1"/>
          <p:nvPr/>
        </p:nvSpPr>
        <p:spPr>
          <a:xfrm>
            <a:off x="6776767" y="4405406"/>
            <a:ext cx="978153" cy="261610"/>
          </a:xfrm>
          <a:prstGeom prst="rect">
            <a:avLst/>
          </a:prstGeom>
          <a:noFill/>
        </p:spPr>
        <p:txBody>
          <a:bodyPr wrap="none" rtlCol="0">
            <a:spAutoFit/>
          </a:bodyPr>
          <a:lstStyle/>
          <a:p>
            <a:r>
              <a:rPr lang="en-US" sz="1100" dirty="0"/>
              <a:t>VCR Fittings</a:t>
            </a:r>
          </a:p>
        </p:txBody>
      </p:sp>
      <p:cxnSp>
        <p:nvCxnSpPr>
          <p:cNvPr id="59" name="Straight Arrow Connector 58"/>
          <p:cNvCxnSpPr/>
          <p:nvPr/>
        </p:nvCxnSpPr>
        <p:spPr>
          <a:xfrm flipH="1">
            <a:off x="6436810" y="4510863"/>
            <a:ext cx="332526" cy="231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894931" y="1120274"/>
            <a:ext cx="163582" cy="4574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57951" y="895669"/>
            <a:ext cx="2183611" cy="261610"/>
          </a:xfrm>
          <a:prstGeom prst="rect">
            <a:avLst/>
          </a:prstGeom>
          <a:noFill/>
        </p:spPr>
        <p:txBody>
          <a:bodyPr wrap="none" rtlCol="0">
            <a:spAutoFit/>
          </a:bodyPr>
          <a:lstStyle/>
          <a:p>
            <a:r>
              <a:rPr lang="en-US" sz="1100" dirty="0"/>
              <a:t> HX to CF Flange mounting disk</a:t>
            </a:r>
          </a:p>
        </p:txBody>
      </p:sp>
      <p:sp>
        <p:nvSpPr>
          <p:cNvPr id="47" name="TextBox 46"/>
          <p:cNvSpPr txBox="1"/>
          <p:nvPr/>
        </p:nvSpPr>
        <p:spPr>
          <a:xfrm>
            <a:off x="331116" y="4221816"/>
            <a:ext cx="2183611" cy="261610"/>
          </a:xfrm>
          <a:prstGeom prst="rect">
            <a:avLst/>
          </a:prstGeom>
          <a:noFill/>
        </p:spPr>
        <p:txBody>
          <a:bodyPr wrap="none" rtlCol="0">
            <a:spAutoFit/>
          </a:bodyPr>
          <a:lstStyle/>
          <a:p>
            <a:r>
              <a:rPr lang="en-US" sz="1100" dirty="0"/>
              <a:t> HX to CF Flange mounting disk</a:t>
            </a:r>
          </a:p>
        </p:txBody>
      </p:sp>
      <p:cxnSp>
        <p:nvCxnSpPr>
          <p:cNvPr id="48" name="Straight Arrow Connector 47"/>
          <p:cNvCxnSpPr/>
          <p:nvPr/>
        </p:nvCxnSpPr>
        <p:spPr>
          <a:xfrm flipV="1">
            <a:off x="2305749" y="4068563"/>
            <a:ext cx="340050" cy="19772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062142" y="1241318"/>
            <a:ext cx="136821" cy="21573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260772" y="1017975"/>
            <a:ext cx="1377300" cy="261610"/>
          </a:xfrm>
          <a:prstGeom prst="rect">
            <a:avLst/>
          </a:prstGeom>
          <a:noFill/>
        </p:spPr>
        <p:txBody>
          <a:bodyPr wrap="none" rtlCol="0">
            <a:spAutoFit/>
          </a:bodyPr>
          <a:lstStyle/>
          <a:p>
            <a:r>
              <a:rPr lang="en-US" sz="1100" dirty="0"/>
              <a:t>10” Dia. CF Flange</a:t>
            </a:r>
          </a:p>
        </p:txBody>
      </p:sp>
      <p:cxnSp>
        <p:nvCxnSpPr>
          <p:cNvPr id="79" name="Straight Arrow Connector 78"/>
          <p:cNvCxnSpPr/>
          <p:nvPr/>
        </p:nvCxnSpPr>
        <p:spPr>
          <a:xfrm flipV="1">
            <a:off x="7532740" y="3004239"/>
            <a:ext cx="167612" cy="1908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516199" y="3080531"/>
            <a:ext cx="1072730" cy="261610"/>
          </a:xfrm>
          <a:prstGeom prst="rect">
            <a:avLst/>
          </a:prstGeom>
          <a:noFill/>
        </p:spPr>
        <p:txBody>
          <a:bodyPr wrap="none" rtlCol="0">
            <a:spAutoFit/>
          </a:bodyPr>
          <a:lstStyle/>
          <a:p>
            <a:r>
              <a:rPr lang="en-US" sz="1100" dirty="0"/>
              <a:t>Cold Collector</a:t>
            </a:r>
          </a:p>
        </p:txBody>
      </p:sp>
      <p:cxnSp>
        <p:nvCxnSpPr>
          <p:cNvPr id="81" name="Straight Arrow Connector 80"/>
          <p:cNvCxnSpPr/>
          <p:nvPr/>
        </p:nvCxnSpPr>
        <p:spPr>
          <a:xfrm flipV="1">
            <a:off x="6085373" y="5798093"/>
            <a:ext cx="167612" cy="1908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068832" y="5874385"/>
            <a:ext cx="1072730" cy="261610"/>
          </a:xfrm>
          <a:prstGeom prst="rect">
            <a:avLst/>
          </a:prstGeom>
          <a:noFill/>
        </p:spPr>
        <p:txBody>
          <a:bodyPr wrap="none" rtlCol="0">
            <a:spAutoFit/>
          </a:bodyPr>
          <a:lstStyle/>
          <a:p>
            <a:r>
              <a:rPr lang="en-US" sz="1100" dirty="0"/>
              <a:t>Cold Collector</a:t>
            </a:r>
          </a:p>
        </p:txBody>
      </p:sp>
      <p:cxnSp>
        <p:nvCxnSpPr>
          <p:cNvPr id="83" name="Straight Arrow Connector 82"/>
          <p:cNvCxnSpPr/>
          <p:nvPr/>
        </p:nvCxnSpPr>
        <p:spPr>
          <a:xfrm flipV="1">
            <a:off x="2385912" y="4139345"/>
            <a:ext cx="395795" cy="49123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278651" y="4515707"/>
            <a:ext cx="1156086" cy="261610"/>
          </a:xfrm>
          <a:prstGeom prst="rect">
            <a:avLst/>
          </a:prstGeom>
          <a:noFill/>
        </p:spPr>
        <p:txBody>
          <a:bodyPr wrap="none" rtlCol="0">
            <a:spAutoFit/>
          </a:bodyPr>
          <a:lstStyle/>
          <a:p>
            <a:r>
              <a:rPr lang="en-US" sz="1100" dirty="0"/>
              <a:t>Warm Collector</a:t>
            </a:r>
          </a:p>
        </p:txBody>
      </p:sp>
      <p:sp>
        <p:nvSpPr>
          <p:cNvPr id="88" name="TextBox 87"/>
          <p:cNvSpPr txBox="1"/>
          <p:nvPr/>
        </p:nvSpPr>
        <p:spPr>
          <a:xfrm>
            <a:off x="2488627" y="1792676"/>
            <a:ext cx="1156086" cy="261610"/>
          </a:xfrm>
          <a:prstGeom prst="rect">
            <a:avLst/>
          </a:prstGeom>
          <a:noFill/>
        </p:spPr>
        <p:txBody>
          <a:bodyPr wrap="none" rtlCol="0">
            <a:spAutoFit/>
          </a:bodyPr>
          <a:lstStyle/>
          <a:p>
            <a:r>
              <a:rPr lang="en-US" sz="1100" dirty="0"/>
              <a:t>Warm Collector</a:t>
            </a:r>
          </a:p>
        </p:txBody>
      </p:sp>
      <p:cxnSp>
        <p:nvCxnSpPr>
          <p:cNvPr id="89" name="Straight Arrow Connector 88"/>
          <p:cNvCxnSpPr/>
          <p:nvPr/>
        </p:nvCxnSpPr>
        <p:spPr>
          <a:xfrm flipV="1">
            <a:off x="3610756" y="1793249"/>
            <a:ext cx="296523" cy="11382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76854" y="5938583"/>
            <a:ext cx="3595856" cy="430887"/>
          </a:xfrm>
          <a:prstGeom prst="rect">
            <a:avLst/>
          </a:prstGeom>
          <a:noFill/>
        </p:spPr>
        <p:txBody>
          <a:bodyPr wrap="none" rtlCol="0">
            <a:spAutoFit/>
          </a:bodyPr>
          <a:lstStyle/>
          <a:p>
            <a:r>
              <a:rPr lang="en-US" sz="1100" b="1" dirty="0"/>
              <a:t>NOTE 1</a:t>
            </a:r>
            <a:r>
              <a:rPr lang="en-US" sz="1100" dirty="0"/>
              <a:t>: Suggest RTD installation and wiring be done </a:t>
            </a:r>
          </a:p>
          <a:p>
            <a:r>
              <a:rPr lang="en-US" sz="1100" dirty="0"/>
              <a:t>               on each HX prior to final integration.</a:t>
            </a:r>
          </a:p>
        </p:txBody>
      </p:sp>
      <p:cxnSp>
        <p:nvCxnSpPr>
          <p:cNvPr id="93" name="Straight Arrow Connector 92"/>
          <p:cNvCxnSpPr/>
          <p:nvPr/>
        </p:nvCxnSpPr>
        <p:spPr>
          <a:xfrm flipV="1">
            <a:off x="8252264" y="3491323"/>
            <a:ext cx="230467" cy="32499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7411786" y="3739800"/>
            <a:ext cx="1455848" cy="261610"/>
          </a:xfrm>
          <a:prstGeom prst="rect">
            <a:avLst/>
          </a:prstGeom>
          <a:noFill/>
        </p:spPr>
        <p:txBody>
          <a:bodyPr wrap="none" rtlCol="0">
            <a:spAutoFit/>
          </a:bodyPr>
          <a:lstStyle/>
          <a:p>
            <a:r>
              <a:rPr lang="en-US" sz="1100" dirty="0"/>
              <a:t>RTD Mounting Plate</a:t>
            </a:r>
          </a:p>
        </p:txBody>
      </p:sp>
      <p:cxnSp>
        <p:nvCxnSpPr>
          <p:cNvPr id="97" name="Straight Arrow Connector 96"/>
          <p:cNvCxnSpPr/>
          <p:nvPr/>
        </p:nvCxnSpPr>
        <p:spPr>
          <a:xfrm flipH="1">
            <a:off x="6662775" y="5187999"/>
            <a:ext cx="126363" cy="62284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6685167" y="4964547"/>
            <a:ext cx="1455848" cy="261610"/>
          </a:xfrm>
          <a:prstGeom prst="rect">
            <a:avLst/>
          </a:prstGeom>
          <a:noFill/>
        </p:spPr>
        <p:txBody>
          <a:bodyPr wrap="none" rtlCol="0">
            <a:spAutoFit/>
          </a:bodyPr>
          <a:lstStyle/>
          <a:p>
            <a:r>
              <a:rPr lang="en-US" sz="1100" dirty="0"/>
              <a:t>RTD Mounting Plate</a:t>
            </a:r>
          </a:p>
        </p:txBody>
      </p:sp>
    </p:spTree>
    <p:extLst>
      <p:ext uri="{BB962C8B-B14F-4D97-AF65-F5344CB8AC3E}">
        <p14:creationId xmlns:p14="http://schemas.microsoft.com/office/powerpoint/2010/main" val="7508785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Installation in UT</a:t>
            </a:r>
            <a:endParaRPr lang="en-US" dirty="0"/>
          </a:p>
        </p:txBody>
      </p:sp>
      <p:sp>
        <p:nvSpPr>
          <p:cNvPr id="9" name="TextBox 8"/>
          <p:cNvSpPr txBox="1"/>
          <p:nvPr/>
        </p:nvSpPr>
        <p:spPr>
          <a:xfrm>
            <a:off x="152400" y="864437"/>
            <a:ext cx="1146468"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Starting Point</a:t>
            </a:r>
            <a:r>
              <a:rPr lang="en-US" sz="1100" b="1" dirty="0">
                <a:solidFill>
                  <a:prstClr val="black"/>
                </a:solidFill>
                <a:latin typeface="Arial" panose="020B0604020202020204" pitchFamily="34" charset="0"/>
                <a:ea typeface="+mn-ea"/>
                <a:cs typeface="Arial" panose="020B0604020202020204" pitchFamily="34" charset="0"/>
              </a:rPr>
              <a:t> </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7776" y="2941651"/>
            <a:ext cx="7020389" cy="1033272"/>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7776" y="1142152"/>
            <a:ext cx="8268586" cy="1371600"/>
          </a:xfrm>
          <a:prstGeom prst="rect">
            <a:avLst/>
          </a:prstGeom>
        </p:spPr>
      </p:pic>
      <p:sp>
        <p:nvSpPr>
          <p:cNvPr id="7" name="TextBox 6"/>
          <p:cNvSpPr txBox="1"/>
          <p:nvPr/>
        </p:nvSpPr>
        <p:spPr>
          <a:xfrm>
            <a:off x="71609" y="2565434"/>
            <a:ext cx="2454518"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HX half-way into vacuum channel</a:t>
            </a:r>
            <a:r>
              <a:rPr lang="en-US" sz="1100" b="1" dirty="0">
                <a:solidFill>
                  <a:prstClr val="black"/>
                </a:solidFill>
                <a:latin typeface="Arial" panose="020B0604020202020204" pitchFamily="34" charset="0"/>
                <a:ea typeface="+mn-ea"/>
                <a:cs typeface="Arial" panose="020B0604020202020204" pitchFamily="34" charset="0"/>
              </a:rPr>
              <a:t> </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727" y="4465747"/>
            <a:ext cx="6126961" cy="1060704"/>
          </a:xfrm>
          <a:prstGeom prst="rect">
            <a:avLst/>
          </a:prstGeom>
        </p:spPr>
      </p:pic>
      <p:sp>
        <p:nvSpPr>
          <p:cNvPr id="10" name="TextBox 9"/>
          <p:cNvSpPr txBox="1"/>
          <p:nvPr/>
        </p:nvSpPr>
        <p:spPr>
          <a:xfrm>
            <a:off x="152399" y="4089530"/>
            <a:ext cx="1460656"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HX fully positioned</a:t>
            </a:r>
            <a:endParaRPr lang="en-US" sz="1100" b="1" dirty="0">
              <a:solidFill>
                <a:prstClr val="black"/>
              </a:solidFill>
              <a:latin typeface="Arial" panose="020B0604020202020204" pitchFamily="34" charset="0"/>
              <a:ea typeface="+mn-ea"/>
              <a:cs typeface="Arial" panose="020B0604020202020204" pitchFamily="34" charset="0"/>
            </a:endParaRPr>
          </a:p>
        </p:txBody>
      </p:sp>
      <p:sp>
        <p:nvSpPr>
          <p:cNvPr id="11" name="TextBox 10"/>
          <p:cNvSpPr txBox="1"/>
          <p:nvPr/>
        </p:nvSpPr>
        <p:spPr>
          <a:xfrm>
            <a:off x="279926" y="5886470"/>
            <a:ext cx="8658139" cy="430887"/>
          </a:xfrm>
          <a:prstGeom prst="rect">
            <a:avLst/>
          </a:prstGeom>
          <a:noFill/>
        </p:spPr>
        <p:txBody>
          <a:bodyPr wrap="none" rtlCol="0">
            <a:spAutoFit/>
          </a:bodyPr>
          <a:lstStyle/>
          <a:p>
            <a:r>
              <a:rPr lang="en-US" sz="1100" b="1" dirty="0"/>
              <a:t>NOTE 2</a:t>
            </a:r>
            <a:r>
              <a:rPr lang="en-US" sz="1100" dirty="0"/>
              <a:t>: The gap between the CF Flange I.D. and the HX jacket O.D. is 1/8” nominal. A mock-up will be needed to simulate and validate</a:t>
            </a:r>
          </a:p>
          <a:p>
            <a:r>
              <a:rPr lang="en-US" sz="1100" dirty="0"/>
              <a:t>                the appropriate fit of HX inside vacuum canister.</a:t>
            </a:r>
          </a:p>
        </p:txBody>
      </p:sp>
      <p:cxnSp>
        <p:nvCxnSpPr>
          <p:cNvPr id="12" name="Straight Arrow Connector 11"/>
          <p:cNvCxnSpPr/>
          <p:nvPr/>
        </p:nvCxnSpPr>
        <p:spPr>
          <a:xfrm flipH="1">
            <a:off x="5978770" y="2912485"/>
            <a:ext cx="175845" cy="25977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74197" y="2688476"/>
            <a:ext cx="2895344" cy="261610"/>
          </a:xfrm>
          <a:prstGeom prst="rect">
            <a:avLst/>
          </a:prstGeom>
          <a:noFill/>
        </p:spPr>
        <p:txBody>
          <a:bodyPr wrap="none" rtlCol="0">
            <a:spAutoFit/>
          </a:bodyPr>
          <a:lstStyle/>
          <a:p>
            <a:pPr algn="r"/>
            <a:r>
              <a:rPr lang="en-US" sz="1100" dirty="0"/>
              <a:t>CF Flange in vacuum canister (See Note 2)</a:t>
            </a:r>
          </a:p>
        </p:txBody>
      </p:sp>
      <p:cxnSp>
        <p:nvCxnSpPr>
          <p:cNvPr id="14" name="Straight Arrow Connector 13"/>
          <p:cNvCxnSpPr/>
          <p:nvPr/>
        </p:nvCxnSpPr>
        <p:spPr>
          <a:xfrm flipH="1" flipV="1">
            <a:off x="6271848" y="3847010"/>
            <a:ext cx="164122" cy="24888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60729" y="4004089"/>
            <a:ext cx="827471" cy="261610"/>
          </a:xfrm>
          <a:prstGeom prst="rect">
            <a:avLst/>
          </a:prstGeom>
          <a:noFill/>
        </p:spPr>
        <p:txBody>
          <a:bodyPr wrap="none" rtlCol="0">
            <a:spAutoFit/>
          </a:bodyPr>
          <a:lstStyle/>
          <a:p>
            <a:pPr algn="r"/>
            <a:r>
              <a:rPr lang="en-US" sz="1100" dirty="0"/>
              <a:t>HX Jacket</a:t>
            </a:r>
          </a:p>
        </p:txBody>
      </p:sp>
      <p:cxnSp>
        <p:nvCxnSpPr>
          <p:cNvPr id="8" name="Straight Connector 7"/>
          <p:cNvCxnSpPr/>
          <p:nvPr/>
        </p:nvCxnSpPr>
        <p:spPr>
          <a:xfrm flipH="1">
            <a:off x="882727" y="4794913"/>
            <a:ext cx="4721" cy="955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74197" y="5477301"/>
            <a:ext cx="0" cy="3138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82728" y="5662664"/>
            <a:ext cx="2474621" cy="850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946207" y="5666917"/>
            <a:ext cx="2027990" cy="42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28148" y="5529590"/>
            <a:ext cx="546946" cy="261610"/>
          </a:xfrm>
          <a:prstGeom prst="rect">
            <a:avLst/>
          </a:prstGeom>
          <a:noFill/>
        </p:spPr>
        <p:txBody>
          <a:bodyPr wrap="none" rtlCol="0">
            <a:spAutoFit/>
          </a:bodyPr>
          <a:lstStyle/>
          <a:p>
            <a:pPr algn="r"/>
            <a:r>
              <a:rPr lang="en-US" sz="1100" dirty="0"/>
              <a:t>~ 5 Ft</a:t>
            </a:r>
          </a:p>
        </p:txBody>
      </p:sp>
    </p:spTree>
    <p:extLst>
      <p:ext uri="{BB962C8B-B14F-4D97-AF65-F5344CB8AC3E}">
        <p14:creationId xmlns:p14="http://schemas.microsoft.com/office/powerpoint/2010/main" val="32002388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Steps</a:t>
            </a:r>
            <a:endParaRPr lang="en-US" dirty="0"/>
          </a:p>
        </p:txBody>
      </p:sp>
      <p:pic>
        <p:nvPicPr>
          <p:cNvPr id="6146"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93879" y="907910"/>
            <a:ext cx="4343400" cy="274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4800600" y="970732"/>
            <a:ext cx="4343400" cy="273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51943" y="3913628"/>
            <a:ext cx="4692057" cy="2719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913630"/>
            <a:ext cx="4509639" cy="2719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3176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32926" y="1352049"/>
            <a:ext cx="2749177" cy="18288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808" y="1352049"/>
            <a:ext cx="2553193" cy="1828800"/>
          </a:xfrm>
          <a:prstGeom prst="rect">
            <a:avLst/>
          </a:prstGeom>
        </p:spPr>
      </p:pic>
      <p:sp>
        <p:nvSpPr>
          <p:cNvPr id="2" name="Title 1"/>
          <p:cNvSpPr>
            <a:spLocks noGrp="1"/>
          </p:cNvSpPr>
          <p:nvPr>
            <p:ph type="title"/>
          </p:nvPr>
        </p:nvSpPr>
        <p:spPr/>
        <p:txBody>
          <a:bodyPr/>
          <a:lstStyle/>
          <a:p>
            <a:r>
              <a:rPr lang="en-US" dirty="0">
                <a:effectLst/>
              </a:rPr>
              <a:t>TMA CRYO Heat Exchanger Assembly Steps</a:t>
            </a:r>
            <a:endParaRPr lang="en-US" dirty="0"/>
          </a:p>
        </p:txBody>
      </p:sp>
      <p:sp>
        <p:nvSpPr>
          <p:cNvPr id="9" name="TextBox 8"/>
          <p:cNvSpPr txBox="1"/>
          <p:nvPr/>
        </p:nvSpPr>
        <p:spPr>
          <a:xfrm>
            <a:off x="53536" y="908073"/>
            <a:ext cx="2476960"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STEP 8</a:t>
            </a:r>
            <a:r>
              <a:rPr lang="en-US" sz="1100" b="1" dirty="0">
                <a:solidFill>
                  <a:prstClr val="black"/>
                </a:solidFill>
                <a:latin typeface="Arial" panose="020B0604020202020204" pitchFamily="34" charset="0"/>
                <a:ea typeface="+mn-ea"/>
                <a:cs typeface="Arial" panose="020B0604020202020204" pitchFamily="34" charset="0"/>
              </a:rPr>
              <a:t>: Weld Electrical Breakers </a:t>
            </a:r>
          </a:p>
        </p:txBody>
      </p:sp>
      <p:cxnSp>
        <p:nvCxnSpPr>
          <p:cNvPr id="16" name="Straight Arrow Connector 15"/>
          <p:cNvCxnSpPr/>
          <p:nvPr/>
        </p:nvCxnSpPr>
        <p:spPr>
          <a:xfrm>
            <a:off x="4055164" y="2409094"/>
            <a:ext cx="67334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97590" y="2665324"/>
            <a:ext cx="1899879" cy="600164"/>
          </a:xfrm>
          <a:prstGeom prst="rect">
            <a:avLst/>
          </a:prstGeom>
          <a:noFill/>
        </p:spPr>
        <p:txBody>
          <a:bodyPr wrap="none" rtlCol="0">
            <a:spAutoFit/>
          </a:bodyPr>
          <a:lstStyle/>
          <a:p>
            <a:r>
              <a:rPr lang="en-US" sz="1100" dirty="0"/>
              <a:t>Electrical Breakers welded </a:t>
            </a:r>
          </a:p>
          <a:p>
            <a:r>
              <a:rPr lang="en-US" sz="1100" dirty="0"/>
              <a:t>at the end of the Capillaries</a:t>
            </a:r>
          </a:p>
          <a:p>
            <a:r>
              <a:rPr lang="en-US" sz="1100" dirty="0"/>
              <a:t>4X</a:t>
            </a:r>
          </a:p>
        </p:txBody>
      </p:sp>
      <p:cxnSp>
        <p:nvCxnSpPr>
          <p:cNvPr id="50" name="Straight Arrow Connector 49"/>
          <p:cNvCxnSpPr/>
          <p:nvPr/>
        </p:nvCxnSpPr>
        <p:spPr>
          <a:xfrm flipH="1" flipV="1">
            <a:off x="1610342" y="2543436"/>
            <a:ext cx="174496" cy="20652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91838" y="908073"/>
            <a:ext cx="4305987"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STEP 9</a:t>
            </a:r>
            <a:r>
              <a:rPr lang="en-US" sz="1100" b="1" dirty="0">
                <a:solidFill>
                  <a:prstClr val="black"/>
                </a:solidFill>
                <a:latin typeface="Arial" panose="020B0604020202020204" pitchFamily="34" charset="0"/>
                <a:ea typeface="+mn-ea"/>
                <a:cs typeface="Arial" panose="020B0604020202020204" pitchFamily="34" charset="0"/>
              </a:rPr>
              <a:t>: Add Anti-Rotational case and Insulating components</a:t>
            </a:r>
          </a:p>
        </p:txBody>
      </p:sp>
      <p:sp>
        <p:nvSpPr>
          <p:cNvPr id="26" name="TextBox 25"/>
          <p:cNvSpPr txBox="1"/>
          <p:nvPr/>
        </p:nvSpPr>
        <p:spPr>
          <a:xfrm>
            <a:off x="6091466" y="3063133"/>
            <a:ext cx="2090637" cy="261610"/>
          </a:xfrm>
          <a:prstGeom prst="rect">
            <a:avLst/>
          </a:prstGeom>
          <a:noFill/>
        </p:spPr>
        <p:txBody>
          <a:bodyPr wrap="none" rtlCol="0">
            <a:spAutoFit/>
          </a:bodyPr>
          <a:lstStyle/>
          <a:p>
            <a:r>
              <a:rPr lang="en-US" sz="1100" dirty="0"/>
              <a:t>Anti-Rotational/Insulating case</a:t>
            </a:r>
          </a:p>
        </p:txBody>
      </p:sp>
      <p:cxnSp>
        <p:nvCxnSpPr>
          <p:cNvPr id="27" name="Straight Arrow Connector 26"/>
          <p:cNvCxnSpPr/>
          <p:nvPr/>
        </p:nvCxnSpPr>
        <p:spPr>
          <a:xfrm flipH="1" flipV="1">
            <a:off x="6004218" y="2941245"/>
            <a:ext cx="174496" cy="20652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29661" y="4019903"/>
            <a:ext cx="2308082" cy="2057400"/>
          </a:xfrm>
          <a:prstGeom prst="rect">
            <a:avLst/>
          </a:prstGeom>
        </p:spPr>
      </p:pic>
      <p:sp>
        <p:nvSpPr>
          <p:cNvPr id="29" name="TextBox 28"/>
          <p:cNvSpPr txBox="1"/>
          <p:nvPr/>
        </p:nvSpPr>
        <p:spPr>
          <a:xfrm>
            <a:off x="3062030" y="3603413"/>
            <a:ext cx="2719014"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STEP 11</a:t>
            </a:r>
            <a:r>
              <a:rPr lang="en-US" sz="1100" b="1" dirty="0">
                <a:solidFill>
                  <a:prstClr val="black"/>
                </a:solidFill>
                <a:latin typeface="Arial" panose="020B0604020202020204" pitchFamily="34" charset="0"/>
                <a:ea typeface="+mn-ea"/>
                <a:cs typeface="Arial" panose="020B0604020202020204" pitchFamily="34" charset="0"/>
              </a:rPr>
              <a:t>: Weld CF flange side fittings </a:t>
            </a:r>
          </a:p>
        </p:txBody>
      </p:sp>
      <p:sp>
        <p:nvSpPr>
          <p:cNvPr id="30" name="TextBox 29"/>
          <p:cNvSpPr txBox="1"/>
          <p:nvPr/>
        </p:nvSpPr>
        <p:spPr>
          <a:xfrm>
            <a:off x="152400" y="3562364"/>
            <a:ext cx="2073003"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STEP 10</a:t>
            </a:r>
            <a:r>
              <a:rPr lang="en-US" sz="1100" b="1" dirty="0">
                <a:solidFill>
                  <a:prstClr val="black"/>
                </a:solidFill>
                <a:latin typeface="Arial" panose="020B0604020202020204" pitchFamily="34" charset="0"/>
                <a:ea typeface="+mn-ea"/>
                <a:cs typeface="Arial" panose="020B0604020202020204" pitchFamily="34" charset="0"/>
              </a:rPr>
              <a:t>: Weld HXs to cover</a:t>
            </a:r>
          </a:p>
        </p:txBody>
      </p: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3645" y="4008304"/>
            <a:ext cx="1960151" cy="1828800"/>
          </a:xfrm>
          <a:prstGeom prst="rect">
            <a:avLst/>
          </a:prstGeom>
        </p:spPr>
      </p:pic>
      <p:cxnSp>
        <p:nvCxnSpPr>
          <p:cNvPr id="33" name="Straight Arrow Connector 32"/>
          <p:cNvCxnSpPr/>
          <p:nvPr/>
        </p:nvCxnSpPr>
        <p:spPr>
          <a:xfrm flipH="1" flipV="1">
            <a:off x="1784838" y="4976960"/>
            <a:ext cx="364997" cy="3111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083102" y="5161290"/>
            <a:ext cx="1000595" cy="600164"/>
          </a:xfrm>
          <a:prstGeom prst="rect">
            <a:avLst/>
          </a:prstGeom>
          <a:noFill/>
        </p:spPr>
        <p:txBody>
          <a:bodyPr wrap="none" rtlCol="0">
            <a:spAutoFit/>
          </a:bodyPr>
          <a:lstStyle/>
          <a:p>
            <a:r>
              <a:rPr lang="en-US" sz="1100" dirty="0"/>
              <a:t>Weld HX </a:t>
            </a:r>
          </a:p>
          <a:p>
            <a:r>
              <a:rPr lang="en-US" sz="1100" dirty="0"/>
              <a:t>to CF Flange</a:t>
            </a:r>
          </a:p>
          <a:p>
            <a:r>
              <a:rPr lang="en-US" sz="1100" dirty="0"/>
              <a:t>2X</a:t>
            </a:r>
          </a:p>
        </p:txBody>
      </p:sp>
      <p:sp>
        <p:nvSpPr>
          <p:cNvPr id="37" name="TextBox 36"/>
          <p:cNvSpPr txBox="1"/>
          <p:nvPr/>
        </p:nvSpPr>
        <p:spPr>
          <a:xfrm>
            <a:off x="5960513" y="3581667"/>
            <a:ext cx="3204723" cy="600164"/>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STEP 12</a:t>
            </a:r>
            <a:r>
              <a:rPr lang="en-US" sz="1100" b="1" dirty="0">
                <a:solidFill>
                  <a:prstClr val="black"/>
                </a:solidFill>
                <a:latin typeface="Arial" panose="020B0604020202020204" pitchFamily="34" charset="0"/>
                <a:ea typeface="+mn-ea"/>
                <a:cs typeface="Arial" panose="020B0604020202020204" pitchFamily="34" charset="0"/>
              </a:rPr>
              <a:t>: Connect RTD leads to Feedthrough</a:t>
            </a:r>
          </a:p>
          <a:p>
            <a:pPr fontAlgn="auto">
              <a:spcBef>
                <a:spcPts val="0"/>
              </a:spcBef>
              <a:spcAft>
                <a:spcPts val="0"/>
              </a:spcAft>
            </a:pPr>
            <a:r>
              <a:rPr lang="en-US" sz="1100" b="1" dirty="0">
                <a:solidFill>
                  <a:prstClr val="black"/>
                </a:solidFill>
                <a:latin typeface="Arial" panose="020B0604020202020204" pitchFamily="34" charset="0"/>
                <a:ea typeface="+mn-ea"/>
                <a:cs typeface="Arial" panose="020B0604020202020204" pitchFamily="34" charset="0"/>
              </a:rPr>
              <a:t>                 connector and add Strain Relief </a:t>
            </a:r>
          </a:p>
          <a:p>
            <a:pPr fontAlgn="auto">
              <a:spcBef>
                <a:spcPts val="0"/>
              </a:spcBef>
              <a:spcAft>
                <a:spcPts val="0"/>
              </a:spcAft>
            </a:pPr>
            <a:r>
              <a:rPr lang="en-US" sz="1100" b="1" dirty="0">
                <a:solidFill>
                  <a:prstClr val="black"/>
                </a:solidFill>
                <a:latin typeface="Arial" panose="020B0604020202020204" pitchFamily="34" charset="0"/>
                <a:ea typeface="+mn-ea"/>
                <a:cs typeface="Arial" panose="020B0604020202020204" pitchFamily="34" charset="0"/>
              </a:rPr>
              <a:t>                 brackets</a:t>
            </a:r>
          </a:p>
        </p:txBody>
      </p:sp>
      <p:cxnSp>
        <p:nvCxnSpPr>
          <p:cNvPr id="21" name="Straight Arrow Connector 20"/>
          <p:cNvCxnSpPr/>
          <p:nvPr/>
        </p:nvCxnSpPr>
        <p:spPr>
          <a:xfrm>
            <a:off x="6091466" y="1773238"/>
            <a:ext cx="232321" cy="2487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86475" y="1605570"/>
            <a:ext cx="2092239" cy="261610"/>
          </a:xfrm>
          <a:prstGeom prst="rect">
            <a:avLst/>
          </a:prstGeom>
          <a:noFill/>
        </p:spPr>
        <p:txBody>
          <a:bodyPr wrap="none" rtlCol="0">
            <a:spAutoFit/>
          </a:bodyPr>
          <a:lstStyle/>
          <a:p>
            <a:r>
              <a:rPr lang="en-US" sz="1100" dirty="0"/>
              <a:t>C4 Capillaries Insulating cover</a:t>
            </a:r>
          </a:p>
        </p:txBody>
      </p:sp>
      <p:sp>
        <p:nvSpPr>
          <p:cNvPr id="28" name="TextBox 27"/>
          <p:cNvSpPr txBox="1"/>
          <p:nvPr/>
        </p:nvSpPr>
        <p:spPr>
          <a:xfrm>
            <a:off x="7823881" y="2004839"/>
            <a:ext cx="1212191" cy="261610"/>
          </a:xfrm>
          <a:prstGeom prst="rect">
            <a:avLst/>
          </a:prstGeom>
          <a:noFill/>
        </p:spPr>
        <p:txBody>
          <a:bodyPr wrap="none" rtlCol="0">
            <a:spAutoFit/>
          </a:bodyPr>
          <a:lstStyle/>
          <a:p>
            <a:r>
              <a:rPr lang="en-US" sz="1100" dirty="0"/>
              <a:t>Dog-Leg Spacer</a:t>
            </a:r>
          </a:p>
        </p:txBody>
      </p:sp>
      <p:cxnSp>
        <p:nvCxnSpPr>
          <p:cNvPr id="31" name="Straight Arrow Connector 30"/>
          <p:cNvCxnSpPr/>
          <p:nvPr/>
        </p:nvCxnSpPr>
        <p:spPr>
          <a:xfrm flipH="1" flipV="1">
            <a:off x="7736003" y="1875359"/>
            <a:ext cx="179242" cy="2006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78714" y="4221836"/>
            <a:ext cx="2107581" cy="2057400"/>
          </a:xfrm>
          <a:prstGeom prst="rect">
            <a:avLst/>
          </a:prstGeom>
        </p:spPr>
      </p:pic>
      <p:cxnSp>
        <p:nvCxnSpPr>
          <p:cNvPr id="32" name="Straight Arrow Connector 31"/>
          <p:cNvCxnSpPr/>
          <p:nvPr/>
        </p:nvCxnSpPr>
        <p:spPr>
          <a:xfrm flipH="1">
            <a:off x="7204854" y="4596000"/>
            <a:ext cx="68274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23881" y="4465195"/>
            <a:ext cx="1314784" cy="261610"/>
          </a:xfrm>
          <a:prstGeom prst="rect">
            <a:avLst/>
          </a:prstGeom>
          <a:noFill/>
        </p:spPr>
        <p:txBody>
          <a:bodyPr wrap="none" rtlCol="0">
            <a:spAutoFit/>
          </a:bodyPr>
          <a:lstStyle/>
          <a:p>
            <a:r>
              <a:rPr lang="en-US" sz="1100" dirty="0"/>
              <a:t>RTD Feedthrough</a:t>
            </a:r>
          </a:p>
        </p:txBody>
      </p:sp>
      <p:cxnSp>
        <p:nvCxnSpPr>
          <p:cNvPr id="35" name="Straight Arrow Connector 34"/>
          <p:cNvCxnSpPr/>
          <p:nvPr/>
        </p:nvCxnSpPr>
        <p:spPr>
          <a:xfrm flipH="1" flipV="1">
            <a:off x="7915246" y="5003891"/>
            <a:ext cx="302427" cy="9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63818" y="4882492"/>
            <a:ext cx="662361" cy="261610"/>
          </a:xfrm>
          <a:prstGeom prst="rect">
            <a:avLst/>
          </a:prstGeom>
          <a:noFill/>
        </p:spPr>
        <p:txBody>
          <a:bodyPr wrap="none" rtlCol="0">
            <a:spAutoFit/>
          </a:bodyPr>
          <a:lstStyle/>
          <a:p>
            <a:r>
              <a:rPr lang="en-US" sz="1100" dirty="0"/>
              <a:t>Bracket</a:t>
            </a:r>
          </a:p>
        </p:txBody>
      </p:sp>
      <p:cxnSp>
        <p:nvCxnSpPr>
          <p:cNvPr id="39" name="Straight Arrow Connector 38"/>
          <p:cNvCxnSpPr/>
          <p:nvPr/>
        </p:nvCxnSpPr>
        <p:spPr>
          <a:xfrm>
            <a:off x="5132594" y="4882492"/>
            <a:ext cx="12282" cy="17684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931190" y="4670861"/>
            <a:ext cx="710451" cy="246221"/>
          </a:xfrm>
          <a:prstGeom prst="rect">
            <a:avLst/>
          </a:prstGeom>
          <a:noFill/>
        </p:spPr>
        <p:txBody>
          <a:bodyPr wrap="none" rtlCol="0">
            <a:spAutoFit/>
          </a:bodyPr>
          <a:lstStyle/>
          <a:p>
            <a:r>
              <a:rPr lang="en-US" sz="1000" dirty="0"/>
              <a:t>3/4” VCR</a:t>
            </a:r>
          </a:p>
        </p:txBody>
      </p:sp>
      <p:sp>
        <p:nvSpPr>
          <p:cNvPr id="41" name="TextBox 40"/>
          <p:cNvSpPr txBox="1"/>
          <p:nvPr/>
        </p:nvSpPr>
        <p:spPr>
          <a:xfrm>
            <a:off x="3482722" y="5876860"/>
            <a:ext cx="710451" cy="246221"/>
          </a:xfrm>
          <a:prstGeom prst="rect">
            <a:avLst/>
          </a:prstGeom>
          <a:noFill/>
        </p:spPr>
        <p:txBody>
          <a:bodyPr wrap="none" rtlCol="0">
            <a:spAutoFit/>
          </a:bodyPr>
          <a:lstStyle/>
          <a:p>
            <a:r>
              <a:rPr lang="en-US" sz="1000" dirty="0"/>
              <a:t>1/2” VCR</a:t>
            </a:r>
          </a:p>
        </p:txBody>
      </p:sp>
      <p:cxnSp>
        <p:nvCxnSpPr>
          <p:cNvPr id="42" name="Straight Arrow Connector 41"/>
          <p:cNvCxnSpPr/>
          <p:nvPr/>
        </p:nvCxnSpPr>
        <p:spPr>
          <a:xfrm flipV="1">
            <a:off x="4145877" y="5972341"/>
            <a:ext cx="407077" cy="1172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259788" y="5706300"/>
            <a:ext cx="29" cy="17056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912737" y="5825930"/>
            <a:ext cx="710451" cy="246221"/>
          </a:xfrm>
          <a:prstGeom prst="rect">
            <a:avLst/>
          </a:prstGeom>
          <a:noFill/>
        </p:spPr>
        <p:txBody>
          <a:bodyPr wrap="none" rtlCol="0">
            <a:spAutoFit/>
          </a:bodyPr>
          <a:lstStyle/>
          <a:p>
            <a:r>
              <a:rPr lang="en-US" sz="1000" dirty="0"/>
              <a:t>1/4” VCR</a:t>
            </a:r>
          </a:p>
        </p:txBody>
      </p:sp>
    </p:spTree>
    <p:extLst>
      <p:ext uri="{BB962C8B-B14F-4D97-AF65-F5344CB8AC3E}">
        <p14:creationId xmlns:p14="http://schemas.microsoft.com/office/powerpoint/2010/main" val="24788128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Fixture</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676" y="1133722"/>
            <a:ext cx="4542256" cy="3200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56522" y="3235754"/>
            <a:ext cx="4382198" cy="3200400"/>
          </a:xfrm>
          <a:prstGeom prst="rect">
            <a:avLst/>
          </a:prstGeom>
        </p:spPr>
      </p:pic>
      <p:sp>
        <p:nvSpPr>
          <p:cNvPr id="10" name="TextBox 9"/>
          <p:cNvSpPr txBox="1"/>
          <p:nvPr/>
        </p:nvSpPr>
        <p:spPr>
          <a:xfrm>
            <a:off x="259912" y="1098067"/>
            <a:ext cx="1763624" cy="430887"/>
          </a:xfrm>
          <a:prstGeom prst="rect">
            <a:avLst/>
          </a:prstGeom>
          <a:noFill/>
        </p:spPr>
        <p:txBody>
          <a:bodyPr wrap="none" rtlCol="0">
            <a:spAutoFit/>
          </a:bodyPr>
          <a:lstStyle/>
          <a:p>
            <a:r>
              <a:rPr lang="en-US" sz="1100" b="1" u="sng" dirty="0"/>
              <a:t>STEP 1</a:t>
            </a:r>
            <a:r>
              <a:rPr lang="en-US" sz="1100" b="1" dirty="0"/>
              <a:t>:</a:t>
            </a:r>
          </a:p>
          <a:p>
            <a:r>
              <a:rPr lang="en-US" sz="1100" b="1" dirty="0"/>
              <a:t>Fixture Initial Assembly</a:t>
            </a:r>
          </a:p>
        </p:txBody>
      </p:sp>
      <p:sp>
        <p:nvSpPr>
          <p:cNvPr id="14" name="TextBox 13"/>
          <p:cNvSpPr txBox="1"/>
          <p:nvPr/>
        </p:nvSpPr>
        <p:spPr>
          <a:xfrm>
            <a:off x="187831" y="2959031"/>
            <a:ext cx="1173719" cy="430887"/>
          </a:xfrm>
          <a:prstGeom prst="rect">
            <a:avLst/>
          </a:prstGeom>
          <a:noFill/>
        </p:spPr>
        <p:txBody>
          <a:bodyPr wrap="none" rtlCol="0">
            <a:spAutoFit/>
          </a:bodyPr>
          <a:lstStyle/>
          <a:p>
            <a:r>
              <a:rPr lang="en-US" sz="1100" dirty="0"/>
              <a:t>1” thick MIC-6 </a:t>
            </a:r>
          </a:p>
          <a:p>
            <a:r>
              <a:rPr lang="en-US" sz="1100" dirty="0"/>
              <a:t>Aluminum Plate</a:t>
            </a:r>
          </a:p>
        </p:txBody>
      </p:sp>
      <p:cxnSp>
        <p:nvCxnSpPr>
          <p:cNvPr id="23" name="Straight Arrow Connector 22"/>
          <p:cNvCxnSpPr/>
          <p:nvPr/>
        </p:nvCxnSpPr>
        <p:spPr>
          <a:xfrm>
            <a:off x="1259544" y="3174474"/>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0" y="2510316"/>
            <a:ext cx="2380780" cy="430887"/>
          </a:xfrm>
          <a:prstGeom prst="rect">
            <a:avLst/>
          </a:prstGeom>
          <a:noFill/>
        </p:spPr>
        <p:txBody>
          <a:bodyPr wrap="none" rtlCol="0">
            <a:spAutoFit/>
          </a:bodyPr>
          <a:lstStyle/>
          <a:p>
            <a:pPr algn="r"/>
            <a:r>
              <a:rPr lang="en-US" sz="1100" dirty="0"/>
              <a:t>Adjustable Vertical Plastic Support </a:t>
            </a:r>
          </a:p>
          <a:p>
            <a:pPr algn="r"/>
            <a:r>
              <a:rPr lang="en-US" sz="1100" dirty="0"/>
              <a:t>2X</a:t>
            </a:r>
          </a:p>
        </p:txBody>
      </p:sp>
      <p:cxnSp>
        <p:nvCxnSpPr>
          <p:cNvPr id="31" name="Straight Arrow Connector 30"/>
          <p:cNvCxnSpPr>
            <a:stCxn id="30" idx="3"/>
          </p:cNvCxnSpPr>
          <p:nvPr/>
        </p:nvCxnSpPr>
        <p:spPr>
          <a:xfrm>
            <a:off x="2380780" y="2725760"/>
            <a:ext cx="789646" cy="102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422364" y="1740877"/>
            <a:ext cx="850698" cy="7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65766" y="1599996"/>
            <a:ext cx="1856598" cy="261610"/>
          </a:xfrm>
          <a:prstGeom prst="rect">
            <a:avLst/>
          </a:prstGeom>
          <a:noFill/>
        </p:spPr>
        <p:txBody>
          <a:bodyPr wrap="none" rtlCol="0">
            <a:spAutoFit/>
          </a:bodyPr>
          <a:lstStyle/>
          <a:p>
            <a:pPr algn="r"/>
            <a:r>
              <a:rPr lang="en-US" sz="1100" dirty="0"/>
              <a:t>Adjustable Plastic Wedges</a:t>
            </a:r>
          </a:p>
        </p:txBody>
      </p:sp>
      <p:cxnSp>
        <p:nvCxnSpPr>
          <p:cNvPr id="36" name="Straight Arrow Connector 35"/>
          <p:cNvCxnSpPr/>
          <p:nvPr/>
        </p:nvCxnSpPr>
        <p:spPr>
          <a:xfrm flipH="1">
            <a:off x="5288272" y="1598811"/>
            <a:ext cx="544437" cy="11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815696" y="1460427"/>
            <a:ext cx="1635448" cy="430887"/>
          </a:xfrm>
          <a:prstGeom prst="rect">
            <a:avLst/>
          </a:prstGeom>
          <a:noFill/>
        </p:spPr>
        <p:txBody>
          <a:bodyPr wrap="none" rtlCol="0">
            <a:spAutoFit/>
          </a:bodyPr>
          <a:lstStyle/>
          <a:p>
            <a:r>
              <a:rPr lang="en-US" sz="1100" dirty="0"/>
              <a:t>HX Mounting Plate and</a:t>
            </a:r>
          </a:p>
          <a:p>
            <a:r>
              <a:rPr lang="en-US" sz="1100" dirty="0"/>
              <a:t>Gusset Support</a:t>
            </a:r>
          </a:p>
        </p:txBody>
      </p:sp>
      <p:sp>
        <p:nvSpPr>
          <p:cNvPr id="42" name="TextBox 41"/>
          <p:cNvSpPr txBox="1"/>
          <p:nvPr/>
        </p:nvSpPr>
        <p:spPr>
          <a:xfrm>
            <a:off x="6702272" y="2378891"/>
            <a:ext cx="1988045" cy="600164"/>
          </a:xfrm>
          <a:prstGeom prst="rect">
            <a:avLst/>
          </a:prstGeom>
          <a:noFill/>
        </p:spPr>
        <p:txBody>
          <a:bodyPr wrap="none" rtlCol="0">
            <a:spAutoFit/>
          </a:bodyPr>
          <a:lstStyle/>
          <a:p>
            <a:r>
              <a:rPr lang="en-US" sz="1100" b="1" u="sng" dirty="0"/>
              <a:t>STEP 2</a:t>
            </a:r>
            <a:r>
              <a:rPr lang="en-US" sz="1100" b="1" dirty="0"/>
              <a:t>:</a:t>
            </a:r>
          </a:p>
          <a:p>
            <a:r>
              <a:rPr lang="en-US" sz="1100" b="1" dirty="0"/>
              <a:t>CF Flange and Center Post</a:t>
            </a:r>
          </a:p>
          <a:p>
            <a:r>
              <a:rPr lang="en-US" sz="1100" b="1" dirty="0"/>
              <a:t>Installation</a:t>
            </a:r>
          </a:p>
        </p:txBody>
      </p:sp>
      <p:cxnSp>
        <p:nvCxnSpPr>
          <p:cNvPr id="43" name="Straight Arrow Connector 42"/>
          <p:cNvCxnSpPr/>
          <p:nvPr/>
        </p:nvCxnSpPr>
        <p:spPr>
          <a:xfrm>
            <a:off x="7699911" y="3380231"/>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679144" y="3249426"/>
            <a:ext cx="1087157" cy="261610"/>
          </a:xfrm>
          <a:prstGeom prst="rect">
            <a:avLst/>
          </a:prstGeom>
          <a:noFill/>
        </p:spPr>
        <p:txBody>
          <a:bodyPr wrap="none" rtlCol="0">
            <a:spAutoFit/>
          </a:bodyPr>
          <a:lstStyle/>
          <a:p>
            <a:r>
              <a:rPr lang="en-US" sz="1100" dirty="0"/>
              <a:t>10” CF Flange</a:t>
            </a:r>
          </a:p>
        </p:txBody>
      </p:sp>
      <p:cxnSp>
        <p:nvCxnSpPr>
          <p:cNvPr id="45" name="Straight Arrow Connector 44"/>
          <p:cNvCxnSpPr/>
          <p:nvPr/>
        </p:nvCxnSpPr>
        <p:spPr>
          <a:xfrm>
            <a:off x="7275836" y="3918565"/>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383391" y="3792454"/>
            <a:ext cx="928459" cy="261610"/>
          </a:xfrm>
          <a:prstGeom prst="rect">
            <a:avLst/>
          </a:prstGeom>
          <a:noFill/>
        </p:spPr>
        <p:txBody>
          <a:bodyPr wrap="none" rtlCol="0">
            <a:spAutoFit/>
          </a:bodyPr>
          <a:lstStyle/>
          <a:p>
            <a:r>
              <a:rPr lang="en-US" sz="1100" dirty="0"/>
              <a:t>Center Post</a:t>
            </a:r>
          </a:p>
        </p:txBody>
      </p:sp>
      <p:cxnSp>
        <p:nvCxnSpPr>
          <p:cNvPr id="49" name="Straight Arrow Connector 48"/>
          <p:cNvCxnSpPr/>
          <p:nvPr/>
        </p:nvCxnSpPr>
        <p:spPr>
          <a:xfrm flipH="1" flipV="1">
            <a:off x="2652920" y="3235754"/>
            <a:ext cx="92214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490307" y="3138113"/>
            <a:ext cx="2036135" cy="261610"/>
          </a:xfrm>
          <a:prstGeom prst="rect">
            <a:avLst/>
          </a:prstGeom>
          <a:noFill/>
        </p:spPr>
        <p:txBody>
          <a:bodyPr wrap="none" rtlCol="0">
            <a:spAutoFit/>
          </a:bodyPr>
          <a:lstStyle/>
          <a:p>
            <a:pPr algn="r"/>
            <a:r>
              <a:rPr lang="en-US" sz="1100" dirty="0"/>
              <a:t>Retractable/Lockable Plunger</a:t>
            </a:r>
          </a:p>
        </p:txBody>
      </p:sp>
    </p:spTree>
    <p:extLst>
      <p:ext uri="{BB962C8B-B14F-4D97-AF65-F5344CB8AC3E}">
        <p14:creationId xmlns:p14="http://schemas.microsoft.com/office/powerpoint/2010/main" val="7778716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Fixture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41107"/>
            <a:ext cx="4329495" cy="320040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42662" y="3016808"/>
            <a:ext cx="4936178" cy="3200400"/>
          </a:xfrm>
          <a:prstGeom prst="rect">
            <a:avLst/>
          </a:prstGeom>
        </p:spPr>
      </p:pic>
      <p:sp>
        <p:nvSpPr>
          <p:cNvPr id="15" name="TextBox 14"/>
          <p:cNvSpPr txBox="1"/>
          <p:nvPr/>
        </p:nvSpPr>
        <p:spPr>
          <a:xfrm>
            <a:off x="236949" y="945468"/>
            <a:ext cx="2141933" cy="600164"/>
          </a:xfrm>
          <a:prstGeom prst="rect">
            <a:avLst/>
          </a:prstGeom>
          <a:noFill/>
        </p:spPr>
        <p:txBody>
          <a:bodyPr wrap="none" rtlCol="0">
            <a:spAutoFit/>
          </a:bodyPr>
          <a:lstStyle/>
          <a:p>
            <a:r>
              <a:rPr lang="en-US" sz="1100" b="1" u="sng" dirty="0"/>
              <a:t>STEP 3</a:t>
            </a:r>
            <a:r>
              <a:rPr lang="en-US" sz="1100" b="1" dirty="0"/>
              <a:t>:</a:t>
            </a:r>
          </a:p>
          <a:p>
            <a:r>
              <a:rPr lang="en-US" sz="1100" b="1" dirty="0"/>
              <a:t>Installation of Upper </a:t>
            </a:r>
            <a:r>
              <a:rPr lang="en-US" sz="1100" b="1" dirty="0" err="1"/>
              <a:t>Cryo</a:t>
            </a:r>
            <a:r>
              <a:rPr lang="en-US" sz="1100" b="1" dirty="0"/>
              <a:t> HX</a:t>
            </a:r>
          </a:p>
          <a:p>
            <a:r>
              <a:rPr lang="en-US" sz="1100" b="1" dirty="0"/>
              <a:t>And Internal Support plates</a:t>
            </a:r>
          </a:p>
        </p:txBody>
      </p:sp>
      <p:cxnSp>
        <p:nvCxnSpPr>
          <p:cNvPr id="16" name="Straight Arrow Connector 15"/>
          <p:cNvCxnSpPr/>
          <p:nvPr/>
        </p:nvCxnSpPr>
        <p:spPr>
          <a:xfrm>
            <a:off x="2698064" y="2104263"/>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3507" y="1958880"/>
            <a:ext cx="2230098" cy="430887"/>
          </a:xfrm>
          <a:prstGeom prst="rect">
            <a:avLst/>
          </a:prstGeom>
          <a:noFill/>
        </p:spPr>
        <p:txBody>
          <a:bodyPr wrap="none" rtlCol="0">
            <a:spAutoFit/>
          </a:bodyPr>
          <a:lstStyle/>
          <a:p>
            <a:pPr algn="r"/>
            <a:r>
              <a:rPr lang="en-US" sz="1100" dirty="0"/>
              <a:t>Upper </a:t>
            </a:r>
            <a:r>
              <a:rPr lang="en-US" sz="1100" dirty="0" err="1"/>
              <a:t>Cryo</a:t>
            </a:r>
            <a:r>
              <a:rPr lang="en-US" sz="1100" dirty="0"/>
              <a:t> HX positioned</a:t>
            </a:r>
          </a:p>
          <a:p>
            <a:pPr algn="r"/>
            <a:r>
              <a:rPr lang="en-US" sz="1100" dirty="0"/>
              <a:t>and Supported on Wedge blocks</a:t>
            </a:r>
          </a:p>
        </p:txBody>
      </p:sp>
      <p:cxnSp>
        <p:nvCxnSpPr>
          <p:cNvPr id="18" name="Straight Arrow Connector 17"/>
          <p:cNvCxnSpPr/>
          <p:nvPr/>
        </p:nvCxnSpPr>
        <p:spPr>
          <a:xfrm>
            <a:off x="5776041" y="4213486"/>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48059" y="4031567"/>
            <a:ext cx="1527982" cy="600164"/>
          </a:xfrm>
          <a:prstGeom prst="rect">
            <a:avLst/>
          </a:prstGeom>
          <a:noFill/>
        </p:spPr>
        <p:txBody>
          <a:bodyPr wrap="none" rtlCol="0">
            <a:spAutoFit/>
          </a:bodyPr>
          <a:lstStyle/>
          <a:p>
            <a:pPr algn="r"/>
            <a:r>
              <a:rPr lang="en-US" sz="1100" dirty="0"/>
              <a:t>Lower </a:t>
            </a:r>
            <a:r>
              <a:rPr lang="en-US" sz="1100" dirty="0" err="1"/>
              <a:t>Cryo</a:t>
            </a:r>
            <a:r>
              <a:rPr lang="en-US" sz="1100" dirty="0"/>
              <a:t> HX in</a:t>
            </a:r>
          </a:p>
          <a:p>
            <a:pPr algn="r"/>
            <a:r>
              <a:rPr lang="en-US" sz="1100" dirty="0"/>
              <a:t>Beginning Installation</a:t>
            </a:r>
          </a:p>
          <a:p>
            <a:pPr algn="r"/>
            <a:r>
              <a:rPr lang="en-US" sz="1100" dirty="0"/>
              <a:t>Stages</a:t>
            </a:r>
          </a:p>
        </p:txBody>
      </p:sp>
      <p:cxnSp>
        <p:nvCxnSpPr>
          <p:cNvPr id="20" name="Straight Arrow Connector 19"/>
          <p:cNvCxnSpPr/>
          <p:nvPr/>
        </p:nvCxnSpPr>
        <p:spPr>
          <a:xfrm>
            <a:off x="1677297" y="2837087"/>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7191" y="2728883"/>
            <a:ext cx="1313180" cy="430887"/>
          </a:xfrm>
          <a:prstGeom prst="rect">
            <a:avLst/>
          </a:prstGeom>
          <a:noFill/>
        </p:spPr>
        <p:txBody>
          <a:bodyPr wrap="none" rtlCol="0">
            <a:spAutoFit/>
          </a:bodyPr>
          <a:lstStyle/>
          <a:p>
            <a:pPr algn="r"/>
            <a:r>
              <a:rPr lang="en-US" sz="1100" dirty="0"/>
              <a:t>Support Column</a:t>
            </a:r>
          </a:p>
          <a:p>
            <a:pPr algn="r"/>
            <a:r>
              <a:rPr lang="en-US" sz="1100" dirty="0"/>
              <a:t>in vertical position</a:t>
            </a:r>
          </a:p>
        </p:txBody>
      </p:sp>
      <p:sp>
        <p:nvSpPr>
          <p:cNvPr id="26" name="TextBox 25"/>
          <p:cNvSpPr txBox="1"/>
          <p:nvPr/>
        </p:nvSpPr>
        <p:spPr>
          <a:xfrm>
            <a:off x="5378421" y="2504061"/>
            <a:ext cx="2148345" cy="430887"/>
          </a:xfrm>
          <a:prstGeom prst="rect">
            <a:avLst/>
          </a:prstGeom>
          <a:noFill/>
        </p:spPr>
        <p:txBody>
          <a:bodyPr wrap="none" rtlCol="0">
            <a:spAutoFit/>
          </a:bodyPr>
          <a:lstStyle/>
          <a:p>
            <a:r>
              <a:rPr lang="en-US" sz="1100" b="1" u="sng" dirty="0"/>
              <a:t>STEP 4</a:t>
            </a:r>
            <a:r>
              <a:rPr lang="en-US" sz="1100" b="1" dirty="0"/>
              <a:t>:</a:t>
            </a:r>
          </a:p>
          <a:p>
            <a:r>
              <a:rPr lang="en-US" sz="1100" b="1" dirty="0"/>
              <a:t>Installation of Lower </a:t>
            </a:r>
            <a:r>
              <a:rPr lang="en-US" sz="1100" b="1" dirty="0" err="1"/>
              <a:t>Cryo</a:t>
            </a:r>
            <a:r>
              <a:rPr lang="en-US" sz="1100" b="1" dirty="0"/>
              <a:t> HX</a:t>
            </a:r>
          </a:p>
        </p:txBody>
      </p:sp>
    </p:spTree>
    <p:extLst>
      <p:ext uri="{BB962C8B-B14F-4D97-AF65-F5344CB8AC3E}">
        <p14:creationId xmlns:p14="http://schemas.microsoft.com/office/powerpoint/2010/main" val="27409922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Fixture</a:t>
            </a:r>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7185" y="1054951"/>
            <a:ext cx="5097390" cy="36576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38375" y="3006376"/>
            <a:ext cx="3469339" cy="2743200"/>
          </a:xfrm>
          <a:prstGeom prst="rect">
            <a:avLst/>
          </a:prstGeom>
        </p:spPr>
      </p:pic>
      <p:cxnSp>
        <p:nvCxnSpPr>
          <p:cNvPr id="16" name="Straight Arrow Connector 15"/>
          <p:cNvCxnSpPr/>
          <p:nvPr/>
        </p:nvCxnSpPr>
        <p:spPr>
          <a:xfrm>
            <a:off x="3375742" y="1893115"/>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98241" y="1711196"/>
            <a:ext cx="1877501" cy="430887"/>
          </a:xfrm>
          <a:prstGeom prst="rect">
            <a:avLst/>
          </a:prstGeom>
          <a:noFill/>
        </p:spPr>
        <p:txBody>
          <a:bodyPr wrap="none" rtlCol="0">
            <a:spAutoFit/>
          </a:bodyPr>
          <a:lstStyle/>
          <a:p>
            <a:pPr algn="r"/>
            <a:r>
              <a:rPr lang="en-US" sz="1100" dirty="0"/>
              <a:t> Upper and Lower </a:t>
            </a:r>
            <a:r>
              <a:rPr lang="en-US" sz="1100" dirty="0" err="1"/>
              <a:t>Cryo</a:t>
            </a:r>
            <a:r>
              <a:rPr lang="en-US" sz="1100" dirty="0"/>
              <a:t> HX</a:t>
            </a:r>
          </a:p>
          <a:p>
            <a:pPr algn="r"/>
            <a:r>
              <a:rPr lang="en-US" sz="1100" dirty="0"/>
              <a:t>fully Positioned</a:t>
            </a:r>
          </a:p>
        </p:txBody>
      </p:sp>
      <p:sp>
        <p:nvSpPr>
          <p:cNvPr id="18" name="TextBox 17"/>
          <p:cNvSpPr txBox="1"/>
          <p:nvPr/>
        </p:nvSpPr>
        <p:spPr>
          <a:xfrm>
            <a:off x="771252" y="1167630"/>
            <a:ext cx="2549096" cy="430887"/>
          </a:xfrm>
          <a:prstGeom prst="rect">
            <a:avLst/>
          </a:prstGeom>
          <a:noFill/>
        </p:spPr>
        <p:txBody>
          <a:bodyPr wrap="none" rtlCol="0">
            <a:spAutoFit/>
          </a:bodyPr>
          <a:lstStyle/>
          <a:p>
            <a:r>
              <a:rPr lang="en-US" sz="1100" b="1" u="sng" dirty="0"/>
              <a:t>STEP 5</a:t>
            </a:r>
            <a:r>
              <a:rPr lang="en-US" sz="1100" b="1" dirty="0"/>
              <a:t>:</a:t>
            </a:r>
          </a:p>
          <a:p>
            <a:r>
              <a:rPr lang="en-US" sz="1100" b="1" dirty="0"/>
              <a:t>Installation of End Support Column</a:t>
            </a:r>
          </a:p>
        </p:txBody>
      </p:sp>
      <p:cxnSp>
        <p:nvCxnSpPr>
          <p:cNvPr id="19" name="Straight Arrow Connector 18"/>
          <p:cNvCxnSpPr/>
          <p:nvPr/>
        </p:nvCxnSpPr>
        <p:spPr>
          <a:xfrm flipH="1">
            <a:off x="1613045" y="4211516"/>
            <a:ext cx="82394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78751" y="4074408"/>
            <a:ext cx="2052228" cy="769441"/>
          </a:xfrm>
          <a:prstGeom prst="rect">
            <a:avLst/>
          </a:prstGeom>
          <a:noFill/>
        </p:spPr>
        <p:txBody>
          <a:bodyPr wrap="none" rtlCol="0">
            <a:spAutoFit/>
          </a:bodyPr>
          <a:lstStyle/>
          <a:p>
            <a:r>
              <a:rPr lang="en-US" sz="1100" dirty="0"/>
              <a:t>End Support Column installed</a:t>
            </a:r>
          </a:p>
          <a:p>
            <a:r>
              <a:rPr lang="en-US" sz="1100" dirty="0"/>
              <a:t>in preparation for Installing</a:t>
            </a:r>
          </a:p>
          <a:p>
            <a:r>
              <a:rPr lang="en-US" sz="1100" dirty="0"/>
              <a:t>the Electrical Breaks</a:t>
            </a:r>
          </a:p>
          <a:p>
            <a:r>
              <a:rPr lang="en-US" sz="1100" dirty="0"/>
              <a:t>Welding Fixture</a:t>
            </a:r>
          </a:p>
        </p:txBody>
      </p:sp>
      <p:sp>
        <p:nvSpPr>
          <p:cNvPr id="24" name="TextBox 23"/>
          <p:cNvSpPr txBox="1"/>
          <p:nvPr/>
        </p:nvSpPr>
        <p:spPr>
          <a:xfrm>
            <a:off x="5755263" y="6079960"/>
            <a:ext cx="2414444" cy="261610"/>
          </a:xfrm>
          <a:prstGeom prst="rect">
            <a:avLst/>
          </a:prstGeom>
          <a:noFill/>
        </p:spPr>
        <p:txBody>
          <a:bodyPr wrap="none" rtlCol="0">
            <a:spAutoFit/>
          </a:bodyPr>
          <a:lstStyle/>
          <a:p>
            <a:r>
              <a:rPr lang="en-US" sz="1100" b="1" u="sng" dirty="0"/>
              <a:t>Electrical Breaks Welding Fixture</a:t>
            </a:r>
            <a:endParaRPr lang="en-US" sz="1100" b="1" dirty="0"/>
          </a:p>
        </p:txBody>
      </p:sp>
      <p:cxnSp>
        <p:nvCxnSpPr>
          <p:cNvPr id="25" name="Straight Arrow Connector 24"/>
          <p:cNvCxnSpPr/>
          <p:nvPr/>
        </p:nvCxnSpPr>
        <p:spPr>
          <a:xfrm>
            <a:off x="1354015" y="3134709"/>
            <a:ext cx="259030" cy="4996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9126" y="2790933"/>
            <a:ext cx="1290739" cy="430887"/>
          </a:xfrm>
          <a:prstGeom prst="rect">
            <a:avLst/>
          </a:prstGeom>
          <a:noFill/>
        </p:spPr>
        <p:txBody>
          <a:bodyPr wrap="none" rtlCol="0">
            <a:spAutoFit/>
          </a:bodyPr>
          <a:lstStyle/>
          <a:p>
            <a:pPr algn="r"/>
            <a:r>
              <a:rPr lang="en-US" sz="1100" dirty="0"/>
              <a:t>Welding Fixture </a:t>
            </a:r>
          </a:p>
          <a:p>
            <a:pPr algn="r"/>
            <a:r>
              <a:rPr lang="en-US" sz="1100" dirty="0"/>
              <a:t>mounting location</a:t>
            </a:r>
          </a:p>
        </p:txBody>
      </p:sp>
      <p:cxnSp>
        <p:nvCxnSpPr>
          <p:cNvPr id="29" name="Straight Arrow Connector 28"/>
          <p:cNvCxnSpPr/>
          <p:nvPr/>
        </p:nvCxnSpPr>
        <p:spPr>
          <a:xfrm flipH="1">
            <a:off x="7518499" y="4835176"/>
            <a:ext cx="651208" cy="2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098600" y="4722430"/>
            <a:ext cx="1018227" cy="261610"/>
          </a:xfrm>
          <a:prstGeom prst="rect">
            <a:avLst/>
          </a:prstGeom>
          <a:noFill/>
        </p:spPr>
        <p:txBody>
          <a:bodyPr wrap="none" rtlCol="0">
            <a:spAutoFit/>
          </a:bodyPr>
          <a:lstStyle/>
          <a:p>
            <a:r>
              <a:rPr lang="en-US" sz="1100" dirty="0"/>
              <a:t>SST Housing</a:t>
            </a:r>
          </a:p>
        </p:txBody>
      </p:sp>
      <p:cxnSp>
        <p:nvCxnSpPr>
          <p:cNvPr id="32" name="Straight Arrow Connector 31"/>
          <p:cNvCxnSpPr/>
          <p:nvPr/>
        </p:nvCxnSpPr>
        <p:spPr>
          <a:xfrm flipH="1">
            <a:off x="7336791" y="5233072"/>
            <a:ext cx="651208" cy="2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916892" y="5120326"/>
            <a:ext cx="915635" cy="430887"/>
          </a:xfrm>
          <a:prstGeom prst="rect">
            <a:avLst/>
          </a:prstGeom>
          <a:noFill/>
        </p:spPr>
        <p:txBody>
          <a:bodyPr wrap="none" rtlCol="0">
            <a:spAutoFit/>
          </a:bodyPr>
          <a:lstStyle/>
          <a:p>
            <a:r>
              <a:rPr lang="en-US" sz="1100" dirty="0"/>
              <a:t>Positioning </a:t>
            </a:r>
          </a:p>
          <a:p>
            <a:r>
              <a:rPr lang="en-US" sz="1100" dirty="0"/>
              <a:t>Screws</a:t>
            </a:r>
          </a:p>
        </p:txBody>
      </p:sp>
      <p:cxnSp>
        <p:nvCxnSpPr>
          <p:cNvPr id="34" name="Straight Arrow Connector 33"/>
          <p:cNvCxnSpPr/>
          <p:nvPr/>
        </p:nvCxnSpPr>
        <p:spPr>
          <a:xfrm>
            <a:off x="5051228" y="5641569"/>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4452" y="5534132"/>
            <a:ext cx="1510350" cy="430887"/>
          </a:xfrm>
          <a:prstGeom prst="rect">
            <a:avLst/>
          </a:prstGeom>
          <a:noFill/>
        </p:spPr>
        <p:txBody>
          <a:bodyPr wrap="none" rtlCol="0">
            <a:spAutoFit/>
          </a:bodyPr>
          <a:lstStyle/>
          <a:p>
            <a:pPr algn="r"/>
            <a:r>
              <a:rPr lang="en-US" sz="1100" dirty="0"/>
              <a:t>Electrical Break </a:t>
            </a:r>
            <a:r>
              <a:rPr lang="en-US" sz="1100" dirty="0" err="1"/>
              <a:t>Assy</a:t>
            </a:r>
            <a:endParaRPr lang="en-US" sz="1100" dirty="0"/>
          </a:p>
          <a:p>
            <a:pPr algn="r"/>
            <a:r>
              <a:rPr lang="en-US" sz="1100" dirty="0"/>
              <a:t>4X</a:t>
            </a:r>
          </a:p>
        </p:txBody>
      </p:sp>
      <p:cxnSp>
        <p:nvCxnSpPr>
          <p:cNvPr id="36" name="Straight Arrow Connector 35"/>
          <p:cNvCxnSpPr/>
          <p:nvPr/>
        </p:nvCxnSpPr>
        <p:spPr>
          <a:xfrm>
            <a:off x="6431971" y="3280199"/>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160761" y="3172762"/>
            <a:ext cx="1314784" cy="430887"/>
          </a:xfrm>
          <a:prstGeom prst="rect">
            <a:avLst/>
          </a:prstGeom>
          <a:noFill/>
        </p:spPr>
        <p:txBody>
          <a:bodyPr wrap="none" rtlCol="0">
            <a:spAutoFit/>
          </a:bodyPr>
          <a:lstStyle/>
          <a:p>
            <a:pPr algn="r"/>
            <a:r>
              <a:rPr lang="en-US" sz="1100" dirty="0"/>
              <a:t>Removable Cover</a:t>
            </a:r>
          </a:p>
          <a:p>
            <a:pPr algn="r"/>
            <a:r>
              <a:rPr lang="en-US" sz="1100" dirty="0"/>
              <a:t>4X</a:t>
            </a:r>
          </a:p>
        </p:txBody>
      </p:sp>
    </p:spTree>
    <p:extLst>
      <p:ext uri="{BB962C8B-B14F-4D97-AF65-F5344CB8AC3E}">
        <p14:creationId xmlns:p14="http://schemas.microsoft.com/office/powerpoint/2010/main" val="31919871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Fixture</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b="-1720"/>
          <a:stretch/>
        </p:blipFill>
        <p:spPr>
          <a:xfrm>
            <a:off x="1471187" y="2091128"/>
            <a:ext cx="2420537" cy="2743200"/>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62685" y="2091128"/>
            <a:ext cx="3077308" cy="2857016"/>
          </a:xfrm>
          <a:prstGeom prst="rect">
            <a:avLst/>
          </a:prstGeom>
        </p:spPr>
      </p:pic>
      <p:sp>
        <p:nvSpPr>
          <p:cNvPr id="15" name="TextBox 14"/>
          <p:cNvSpPr txBox="1"/>
          <p:nvPr/>
        </p:nvSpPr>
        <p:spPr>
          <a:xfrm>
            <a:off x="464408" y="2321650"/>
            <a:ext cx="1598516" cy="600164"/>
          </a:xfrm>
          <a:prstGeom prst="rect">
            <a:avLst/>
          </a:prstGeom>
          <a:noFill/>
        </p:spPr>
        <p:txBody>
          <a:bodyPr wrap="none" rtlCol="0">
            <a:spAutoFit/>
          </a:bodyPr>
          <a:lstStyle/>
          <a:p>
            <a:pPr algn="r"/>
            <a:r>
              <a:rPr lang="en-US" sz="1100" dirty="0"/>
              <a:t>Electrical Break </a:t>
            </a:r>
          </a:p>
          <a:p>
            <a:pPr algn="r"/>
            <a:r>
              <a:rPr lang="en-US" sz="1100" dirty="0"/>
              <a:t>Welded to C4</a:t>
            </a:r>
          </a:p>
          <a:p>
            <a:pPr algn="r"/>
            <a:r>
              <a:rPr lang="en-US" sz="1100" dirty="0"/>
              <a:t>And Return Capillaries</a:t>
            </a:r>
          </a:p>
        </p:txBody>
      </p:sp>
      <p:cxnSp>
        <p:nvCxnSpPr>
          <p:cNvPr id="16" name="Straight Arrow Connector 15"/>
          <p:cNvCxnSpPr/>
          <p:nvPr/>
        </p:nvCxnSpPr>
        <p:spPr>
          <a:xfrm>
            <a:off x="2062924" y="2558561"/>
            <a:ext cx="468472" cy="3632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 y="3921305"/>
            <a:ext cx="1111266" cy="430887"/>
          </a:xfrm>
          <a:prstGeom prst="rect">
            <a:avLst/>
          </a:prstGeom>
          <a:noFill/>
        </p:spPr>
        <p:txBody>
          <a:bodyPr wrap="none" rtlCol="0">
            <a:spAutoFit/>
          </a:bodyPr>
          <a:lstStyle/>
          <a:p>
            <a:pPr algn="r"/>
            <a:r>
              <a:rPr lang="en-US" sz="1100" dirty="0"/>
              <a:t>Anti-Rotational</a:t>
            </a:r>
          </a:p>
          <a:p>
            <a:pPr algn="r"/>
            <a:r>
              <a:rPr lang="en-US" sz="1100" dirty="0"/>
              <a:t>Cage Bracket</a:t>
            </a:r>
          </a:p>
        </p:txBody>
      </p:sp>
      <p:cxnSp>
        <p:nvCxnSpPr>
          <p:cNvPr id="18" name="Straight Arrow Connector 17"/>
          <p:cNvCxnSpPr>
            <a:stCxn id="17" idx="3"/>
          </p:cNvCxnSpPr>
          <p:nvPr/>
        </p:nvCxnSpPr>
        <p:spPr>
          <a:xfrm>
            <a:off x="1263666" y="4136749"/>
            <a:ext cx="799258" cy="10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6639" y="1067852"/>
            <a:ext cx="2077813" cy="430887"/>
          </a:xfrm>
          <a:prstGeom prst="rect">
            <a:avLst/>
          </a:prstGeom>
          <a:noFill/>
        </p:spPr>
        <p:txBody>
          <a:bodyPr wrap="none" rtlCol="0">
            <a:spAutoFit/>
          </a:bodyPr>
          <a:lstStyle/>
          <a:p>
            <a:r>
              <a:rPr lang="en-US" sz="1100" b="1" u="sng" dirty="0"/>
              <a:t>STEP 6</a:t>
            </a:r>
            <a:r>
              <a:rPr lang="en-US" sz="1100" b="1" dirty="0"/>
              <a:t>:</a:t>
            </a:r>
          </a:p>
          <a:p>
            <a:r>
              <a:rPr lang="en-US" sz="1100" b="1" dirty="0"/>
              <a:t>Welding of Electrical Breaks</a:t>
            </a:r>
          </a:p>
        </p:txBody>
      </p:sp>
      <p:sp>
        <p:nvSpPr>
          <p:cNvPr id="21" name="TextBox 20"/>
          <p:cNvSpPr txBox="1"/>
          <p:nvPr/>
        </p:nvSpPr>
        <p:spPr>
          <a:xfrm>
            <a:off x="4815531" y="949563"/>
            <a:ext cx="3087705" cy="430887"/>
          </a:xfrm>
          <a:prstGeom prst="rect">
            <a:avLst/>
          </a:prstGeom>
          <a:noFill/>
        </p:spPr>
        <p:txBody>
          <a:bodyPr wrap="none" rtlCol="0">
            <a:spAutoFit/>
          </a:bodyPr>
          <a:lstStyle/>
          <a:p>
            <a:r>
              <a:rPr lang="en-US" sz="1100" b="1" u="sng" dirty="0"/>
              <a:t>STEP 7</a:t>
            </a:r>
            <a:r>
              <a:rPr lang="en-US" sz="1100" b="1" dirty="0"/>
              <a:t>:</a:t>
            </a:r>
          </a:p>
          <a:p>
            <a:r>
              <a:rPr lang="en-US" sz="1100" b="1" dirty="0"/>
              <a:t>Preparation of Welding Fixture for Removal</a:t>
            </a:r>
          </a:p>
        </p:txBody>
      </p:sp>
      <p:cxnSp>
        <p:nvCxnSpPr>
          <p:cNvPr id="22" name="Straight Arrow Connector 21"/>
          <p:cNvCxnSpPr/>
          <p:nvPr/>
        </p:nvCxnSpPr>
        <p:spPr>
          <a:xfrm flipH="1" flipV="1">
            <a:off x="6963876" y="4519247"/>
            <a:ext cx="492001" cy="6418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61163" y="5131599"/>
            <a:ext cx="2081019" cy="600164"/>
          </a:xfrm>
          <a:prstGeom prst="rect">
            <a:avLst/>
          </a:prstGeom>
          <a:noFill/>
        </p:spPr>
        <p:txBody>
          <a:bodyPr wrap="none" rtlCol="0">
            <a:spAutoFit/>
          </a:bodyPr>
          <a:lstStyle/>
          <a:p>
            <a:pPr algn="r"/>
            <a:r>
              <a:rPr lang="en-US" sz="1100" dirty="0"/>
              <a:t>Electrical Breaks</a:t>
            </a:r>
          </a:p>
          <a:p>
            <a:pPr algn="r"/>
            <a:r>
              <a:rPr lang="en-US" sz="1100" dirty="0"/>
              <a:t>temporary Retaining Brackets</a:t>
            </a:r>
          </a:p>
          <a:p>
            <a:pPr algn="r"/>
            <a:r>
              <a:rPr lang="en-US" sz="1100" dirty="0"/>
              <a:t>(One on each side)</a:t>
            </a:r>
          </a:p>
        </p:txBody>
      </p:sp>
      <p:sp>
        <p:nvSpPr>
          <p:cNvPr id="26" name="TextBox 25"/>
          <p:cNvSpPr txBox="1"/>
          <p:nvPr/>
        </p:nvSpPr>
        <p:spPr>
          <a:xfrm>
            <a:off x="4237619" y="2974568"/>
            <a:ext cx="1196225" cy="430887"/>
          </a:xfrm>
          <a:prstGeom prst="rect">
            <a:avLst/>
          </a:prstGeom>
          <a:noFill/>
        </p:spPr>
        <p:txBody>
          <a:bodyPr wrap="none" rtlCol="0">
            <a:spAutoFit/>
          </a:bodyPr>
          <a:lstStyle/>
          <a:p>
            <a:pPr algn="r"/>
            <a:r>
              <a:rPr lang="en-US" sz="1100" dirty="0"/>
              <a:t>Remove Covers</a:t>
            </a:r>
          </a:p>
          <a:p>
            <a:pPr algn="r"/>
            <a:r>
              <a:rPr lang="en-US" sz="1100" dirty="0"/>
              <a:t>4X</a:t>
            </a:r>
          </a:p>
        </p:txBody>
      </p:sp>
      <p:cxnSp>
        <p:nvCxnSpPr>
          <p:cNvPr id="28" name="Straight Arrow Connector 27"/>
          <p:cNvCxnSpPr/>
          <p:nvPr/>
        </p:nvCxnSpPr>
        <p:spPr>
          <a:xfrm flipV="1">
            <a:off x="5356248" y="3754316"/>
            <a:ext cx="1093202" cy="15583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06714" y="5286876"/>
            <a:ext cx="1188146" cy="430887"/>
          </a:xfrm>
          <a:prstGeom prst="rect">
            <a:avLst/>
          </a:prstGeom>
          <a:noFill/>
        </p:spPr>
        <p:txBody>
          <a:bodyPr wrap="none" rtlCol="0">
            <a:spAutoFit/>
          </a:bodyPr>
          <a:lstStyle/>
          <a:p>
            <a:pPr algn="r"/>
            <a:r>
              <a:rPr lang="en-US" sz="1100" dirty="0"/>
              <a:t>Remove screws</a:t>
            </a:r>
          </a:p>
          <a:p>
            <a:pPr algn="r"/>
            <a:r>
              <a:rPr lang="en-US" sz="1100" dirty="0"/>
              <a:t>and nuts</a:t>
            </a:r>
          </a:p>
        </p:txBody>
      </p:sp>
      <p:cxnSp>
        <p:nvCxnSpPr>
          <p:cNvPr id="23" name="Straight Arrow Connector 22"/>
          <p:cNvCxnSpPr/>
          <p:nvPr/>
        </p:nvCxnSpPr>
        <p:spPr>
          <a:xfrm>
            <a:off x="5356248" y="3216388"/>
            <a:ext cx="799258" cy="10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2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Utility Trunk Scope - Structure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7824" y="902768"/>
            <a:ext cx="7992365" cy="5744648"/>
          </a:xfrm>
          <a:prstGeom prst="rect">
            <a:avLst/>
          </a:prstGeom>
        </p:spPr>
      </p:pic>
      <p:sp>
        <p:nvSpPr>
          <p:cNvPr id="6" name="TextBox 5"/>
          <p:cNvSpPr txBox="1">
            <a:spLocks noChangeArrowheads="1"/>
          </p:cNvSpPr>
          <p:nvPr/>
        </p:nvSpPr>
        <p:spPr bwMode="auto">
          <a:xfrm>
            <a:off x="2143856" y="6040473"/>
            <a:ext cx="1391210" cy="723275"/>
          </a:xfrm>
          <a:prstGeom prst="rect">
            <a:avLst/>
          </a:prstGeom>
          <a:noFill/>
          <a:ln w="9525">
            <a:noFill/>
            <a:miter lim="800000"/>
            <a:headEnd/>
            <a:tailEnd/>
          </a:ln>
        </p:spPr>
        <p:txBody>
          <a:bodyPr wrap="square" lIns="45720" rIns="45720" anchor="ctr">
            <a:spAutoFit/>
          </a:bodyPr>
          <a:lstStyle/>
          <a:p>
            <a:pPr>
              <a:spcAft>
                <a:spcPts val="600"/>
              </a:spcAft>
            </a:pPr>
            <a:r>
              <a:rPr lang="en-US" sz="1200" b="1" dirty="0"/>
              <a:t>Front End </a:t>
            </a:r>
            <a:r>
              <a:rPr lang="en-US" sz="1200" b="1" dirty="0" err="1"/>
              <a:t>Assy</a:t>
            </a:r>
            <a:endParaRPr lang="en-US" sz="1200" b="1" dirty="0"/>
          </a:p>
          <a:p>
            <a:r>
              <a:rPr lang="en-US" sz="1200" dirty="0">
                <a:solidFill>
                  <a:srgbClr val="31859C"/>
                </a:solidFill>
              </a:rPr>
              <a:t>Mechanical Mount to Cryostat</a:t>
            </a:r>
          </a:p>
        </p:txBody>
      </p:sp>
      <p:sp>
        <p:nvSpPr>
          <p:cNvPr id="7" name="TextBox 6"/>
          <p:cNvSpPr txBox="1">
            <a:spLocks noChangeArrowheads="1"/>
          </p:cNvSpPr>
          <p:nvPr/>
        </p:nvSpPr>
        <p:spPr bwMode="auto">
          <a:xfrm>
            <a:off x="3629757" y="5080348"/>
            <a:ext cx="1371600" cy="907941"/>
          </a:xfrm>
          <a:prstGeom prst="rect">
            <a:avLst/>
          </a:prstGeom>
          <a:noFill/>
          <a:ln w="9525">
            <a:noFill/>
            <a:miter lim="800000"/>
            <a:headEnd/>
            <a:tailEnd/>
          </a:ln>
        </p:spPr>
        <p:txBody>
          <a:bodyPr wrap="square" lIns="45720" rIns="45720" anchor="ctr">
            <a:spAutoFit/>
          </a:bodyPr>
          <a:lstStyle/>
          <a:p>
            <a:pPr>
              <a:spcAft>
                <a:spcPts val="600"/>
              </a:spcAft>
            </a:pPr>
            <a:r>
              <a:rPr lang="en-US" sz="1200" b="1" dirty="0"/>
              <a:t>Quadrant Boxes</a:t>
            </a:r>
          </a:p>
          <a:p>
            <a:r>
              <a:rPr lang="en-US" sz="1200" dirty="0">
                <a:solidFill>
                  <a:srgbClr val="31859C"/>
                </a:solidFill>
              </a:rPr>
              <a:t>Interface/Support for Auxiliary Electronics </a:t>
            </a:r>
          </a:p>
        </p:txBody>
      </p:sp>
      <p:sp>
        <p:nvSpPr>
          <p:cNvPr id="8" name="TextBox 7"/>
          <p:cNvSpPr txBox="1">
            <a:spLocks noChangeArrowheads="1"/>
          </p:cNvSpPr>
          <p:nvPr/>
        </p:nvSpPr>
        <p:spPr bwMode="auto">
          <a:xfrm>
            <a:off x="5224885" y="4070920"/>
            <a:ext cx="1752600" cy="907941"/>
          </a:xfrm>
          <a:prstGeom prst="rect">
            <a:avLst/>
          </a:prstGeom>
          <a:noFill/>
          <a:ln w="9525">
            <a:noFill/>
            <a:miter lim="800000"/>
            <a:headEnd/>
            <a:tailEnd/>
          </a:ln>
        </p:spPr>
        <p:txBody>
          <a:bodyPr wrap="square" lIns="45720" rIns="45720" anchor="ctr">
            <a:spAutoFit/>
          </a:bodyPr>
          <a:lstStyle/>
          <a:p>
            <a:pPr>
              <a:spcAft>
                <a:spcPts val="600"/>
              </a:spcAft>
            </a:pPr>
            <a:r>
              <a:rPr lang="en-US" sz="1200" b="1" dirty="0"/>
              <a:t>UT Vacuum Chamber</a:t>
            </a:r>
          </a:p>
          <a:p>
            <a:r>
              <a:rPr lang="en-US" sz="1200" dirty="0">
                <a:solidFill>
                  <a:srgbClr val="31859C"/>
                </a:solidFill>
              </a:rPr>
              <a:t>Interface/Housing for Refrigeration </a:t>
            </a:r>
          </a:p>
          <a:p>
            <a:r>
              <a:rPr lang="en-US" sz="1200" dirty="0">
                <a:solidFill>
                  <a:srgbClr val="31859C"/>
                </a:solidFill>
              </a:rPr>
              <a:t>Heat Exchanger</a:t>
            </a:r>
          </a:p>
        </p:txBody>
      </p:sp>
      <p:sp>
        <p:nvSpPr>
          <p:cNvPr id="9" name="TextBox 8"/>
          <p:cNvSpPr txBox="1">
            <a:spLocks noChangeArrowheads="1"/>
          </p:cNvSpPr>
          <p:nvPr/>
        </p:nvSpPr>
        <p:spPr bwMode="auto">
          <a:xfrm>
            <a:off x="1396714" y="1553622"/>
            <a:ext cx="1752600"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UT Structure</a:t>
            </a:r>
          </a:p>
        </p:txBody>
      </p:sp>
      <p:sp>
        <p:nvSpPr>
          <p:cNvPr id="11" name="TextBox 10"/>
          <p:cNvSpPr txBox="1">
            <a:spLocks noChangeArrowheads="1"/>
          </p:cNvSpPr>
          <p:nvPr/>
        </p:nvSpPr>
        <p:spPr bwMode="auto">
          <a:xfrm>
            <a:off x="4349666" y="1415123"/>
            <a:ext cx="724814"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Top End</a:t>
            </a:r>
          </a:p>
        </p:txBody>
      </p:sp>
      <p:sp>
        <p:nvSpPr>
          <p:cNvPr id="12" name="TextBox 20"/>
          <p:cNvSpPr txBox="1">
            <a:spLocks noChangeArrowheads="1"/>
          </p:cNvSpPr>
          <p:nvPr/>
        </p:nvSpPr>
        <p:spPr bwMode="auto">
          <a:xfrm>
            <a:off x="868191" y="3524964"/>
            <a:ext cx="914401"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Cryo End</a:t>
            </a:r>
          </a:p>
        </p:txBody>
      </p:sp>
      <p:sp>
        <p:nvSpPr>
          <p:cNvPr id="13" name="TextBox 12"/>
          <p:cNvSpPr txBox="1">
            <a:spLocks noChangeArrowheads="1"/>
          </p:cNvSpPr>
          <p:nvPr/>
        </p:nvSpPr>
        <p:spPr bwMode="auto">
          <a:xfrm>
            <a:off x="6438620" y="3063299"/>
            <a:ext cx="1447800" cy="461665"/>
          </a:xfrm>
          <a:prstGeom prst="rect">
            <a:avLst/>
          </a:prstGeom>
          <a:noFill/>
          <a:ln w="9525">
            <a:noFill/>
            <a:miter lim="800000"/>
            <a:headEnd/>
            <a:tailEnd/>
          </a:ln>
        </p:spPr>
        <p:txBody>
          <a:bodyPr wrap="square" lIns="45720" rIns="45720" anchor="ctr">
            <a:spAutoFit/>
          </a:bodyPr>
          <a:lstStyle/>
          <a:p>
            <a:pPr algn="ctr"/>
            <a:r>
              <a:rPr lang="en-US" sz="1200" b="1" dirty="0"/>
              <a:t>Top End Feedthrough Plate</a:t>
            </a:r>
          </a:p>
        </p:txBody>
      </p:sp>
      <p:sp>
        <p:nvSpPr>
          <p:cNvPr id="14" name="TextBox 13"/>
          <p:cNvSpPr txBox="1">
            <a:spLocks noChangeArrowheads="1"/>
          </p:cNvSpPr>
          <p:nvPr/>
        </p:nvSpPr>
        <p:spPr bwMode="auto">
          <a:xfrm>
            <a:off x="7886420" y="2014502"/>
            <a:ext cx="1025345" cy="723275"/>
          </a:xfrm>
          <a:prstGeom prst="rect">
            <a:avLst/>
          </a:prstGeom>
          <a:noFill/>
          <a:ln w="9525">
            <a:noFill/>
            <a:miter lim="800000"/>
            <a:headEnd/>
            <a:tailEnd/>
          </a:ln>
        </p:spPr>
        <p:txBody>
          <a:bodyPr wrap="square" lIns="45720" rIns="45720" anchor="ctr">
            <a:spAutoFit/>
          </a:bodyPr>
          <a:lstStyle/>
          <a:p>
            <a:pPr>
              <a:spcAft>
                <a:spcPts val="600"/>
              </a:spcAft>
            </a:pPr>
            <a:r>
              <a:rPr lang="en-US" sz="1200" b="1" dirty="0"/>
              <a:t>Top End</a:t>
            </a:r>
          </a:p>
          <a:p>
            <a:r>
              <a:rPr lang="en-US" sz="1200" dirty="0">
                <a:solidFill>
                  <a:srgbClr val="31859C"/>
                </a:solidFill>
              </a:rPr>
              <a:t>Interface to Telescope</a:t>
            </a:r>
          </a:p>
        </p:txBody>
      </p:sp>
      <p:sp>
        <p:nvSpPr>
          <p:cNvPr id="15" name="TextBox 14"/>
          <p:cNvSpPr txBox="1">
            <a:spLocks noChangeArrowheads="1"/>
          </p:cNvSpPr>
          <p:nvPr/>
        </p:nvSpPr>
        <p:spPr bwMode="auto">
          <a:xfrm>
            <a:off x="6217077" y="5524817"/>
            <a:ext cx="889653" cy="276999"/>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In-House</a:t>
            </a:r>
          </a:p>
        </p:txBody>
      </p:sp>
      <p:cxnSp>
        <p:nvCxnSpPr>
          <p:cNvPr id="5" name="Straight Arrow Connector 4"/>
          <p:cNvCxnSpPr>
            <a:stCxn id="15" idx="0"/>
          </p:cNvCxnSpPr>
          <p:nvPr/>
        </p:nvCxnSpPr>
        <p:spPr>
          <a:xfrm flipH="1" flipV="1">
            <a:off x="6261820" y="4978861"/>
            <a:ext cx="400084" cy="545956"/>
          </a:xfrm>
          <a:prstGeom prst="straightConnector1">
            <a:avLst/>
          </a:prstGeom>
          <a:ln cap="rnd">
            <a:solidFill>
              <a:schemeClr val="accent1">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764025" y="5272440"/>
            <a:ext cx="1766630" cy="252377"/>
          </a:xfrm>
          <a:prstGeom prst="straightConnector1">
            <a:avLst/>
          </a:prstGeom>
          <a:ln cap="rnd">
            <a:solidFill>
              <a:schemeClr val="accent1">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414037" y="5524817"/>
            <a:ext cx="3803040" cy="170078"/>
          </a:xfrm>
          <a:prstGeom prst="straightConnector1">
            <a:avLst/>
          </a:prstGeom>
          <a:ln cap="rnd">
            <a:solidFill>
              <a:schemeClr val="accent1">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rrowheads="1"/>
          </p:cNvSpPr>
          <p:nvPr/>
        </p:nvSpPr>
        <p:spPr bwMode="auto">
          <a:xfrm>
            <a:off x="7509439" y="5721296"/>
            <a:ext cx="889653" cy="276999"/>
          </a:xfrm>
          <a:prstGeom prst="rect">
            <a:avLst/>
          </a:prstGeom>
          <a:noFill/>
          <a:ln w="9525">
            <a:noFill/>
            <a:miter lim="800000"/>
            <a:headEnd/>
            <a:tailEnd/>
          </a:ln>
        </p:spPr>
        <p:txBody>
          <a:bodyPr wrap="square" lIns="45720" rIns="45720" anchor="ctr">
            <a:spAutoFit/>
          </a:bodyPr>
          <a:lstStyle/>
          <a:p>
            <a:pPr algn="ctr"/>
            <a:r>
              <a:rPr lang="en-US" sz="1200" b="1" dirty="0">
                <a:solidFill>
                  <a:srgbClr val="FF0000"/>
                </a:solidFill>
              </a:rPr>
              <a:t>PO Placed</a:t>
            </a:r>
          </a:p>
        </p:txBody>
      </p:sp>
      <p:cxnSp>
        <p:nvCxnSpPr>
          <p:cNvPr id="21" name="Straight Arrow Connector 20"/>
          <p:cNvCxnSpPr/>
          <p:nvPr/>
        </p:nvCxnSpPr>
        <p:spPr>
          <a:xfrm flipH="1" flipV="1">
            <a:off x="7413970" y="3524964"/>
            <a:ext cx="540295" cy="2169931"/>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938643" y="5998295"/>
            <a:ext cx="5670046" cy="202680"/>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a:spLocks noChangeArrowheads="1"/>
          </p:cNvSpPr>
          <p:nvPr/>
        </p:nvSpPr>
        <p:spPr bwMode="auto">
          <a:xfrm>
            <a:off x="8098922" y="3201798"/>
            <a:ext cx="889653"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B050"/>
                </a:solidFill>
              </a:rPr>
              <a:t>Under Design</a:t>
            </a:r>
          </a:p>
        </p:txBody>
      </p:sp>
      <p:cxnSp>
        <p:nvCxnSpPr>
          <p:cNvPr id="26" name="Straight Arrow Connector 25"/>
          <p:cNvCxnSpPr>
            <a:stCxn id="24" idx="0"/>
            <a:endCxn id="14" idx="2"/>
          </p:cNvCxnSpPr>
          <p:nvPr/>
        </p:nvCxnSpPr>
        <p:spPr>
          <a:xfrm flipH="1" flipV="1">
            <a:off x="8399093" y="2737777"/>
            <a:ext cx="144656" cy="464021"/>
          </a:xfrm>
          <a:prstGeom prst="straightConnector1">
            <a:avLst/>
          </a:prstGeom>
          <a:ln cap="rnd">
            <a:solidFill>
              <a:srgbClr val="00B05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1530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Fixture</a:t>
            </a:r>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6389" y="1276991"/>
            <a:ext cx="2723718" cy="20574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31037" y="1206652"/>
            <a:ext cx="2498857" cy="2057400"/>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20593" y="4194557"/>
            <a:ext cx="2703757" cy="2057400"/>
          </a:xfrm>
          <a:prstGeom prst="rect">
            <a:avLst/>
          </a:prstGeom>
        </p:spPr>
      </p:pic>
      <p:sp>
        <p:nvSpPr>
          <p:cNvPr id="16" name="TextBox 15"/>
          <p:cNvSpPr txBox="1"/>
          <p:nvPr/>
        </p:nvSpPr>
        <p:spPr>
          <a:xfrm>
            <a:off x="273036" y="1024815"/>
            <a:ext cx="1555298" cy="769441"/>
          </a:xfrm>
          <a:prstGeom prst="rect">
            <a:avLst/>
          </a:prstGeom>
          <a:noFill/>
        </p:spPr>
        <p:txBody>
          <a:bodyPr wrap="none" rtlCol="0">
            <a:spAutoFit/>
          </a:bodyPr>
          <a:lstStyle/>
          <a:p>
            <a:pPr algn="r"/>
            <a:r>
              <a:rPr lang="en-US" sz="1100" dirty="0"/>
              <a:t>Move Each Electrical</a:t>
            </a:r>
          </a:p>
          <a:p>
            <a:pPr algn="r"/>
            <a:r>
              <a:rPr lang="en-US" sz="1100" dirty="0"/>
              <a:t>Break and set them</a:t>
            </a:r>
          </a:p>
          <a:p>
            <a:pPr algn="r"/>
            <a:r>
              <a:rPr lang="en-US" sz="1100" dirty="0"/>
              <a:t>on the Retaining</a:t>
            </a:r>
          </a:p>
          <a:p>
            <a:pPr algn="r"/>
            <a:r>
              <a:rPr lang="en-US" sz="1100" dirty="0"/>
              <a:t>Plastic Brackets</a:t>
            </a:r>
          </a:p>
        </p:txBody>
      </p:sp>
      <p:cxnSp>
        <p:nvCxnSpPr>
          <p:cNvPr id="17" name="Straight Arrow Connector 16"/>
          <p:cNvCxnSpPr/>
          <p:nvPr/>
        </p:nvCxnSpPr>
        <p:spPr>
          <a:xfrm>
            <a:off x="1828334" y="1296750"/>
            <a:ext cx="430645" cy="2255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59685" y="4761627"/>
            <a:ext cx="1510350" cy="769441"/>
          </a:xfrm>
          <a:prstGeom prst="rect">
            <a:avLst/>
          </a:prstGeom>
          <a:noFill/>
        </p:spPr>
        <p:txBody>
          <a:bodyPr wrap="none" rtlCol="0">
            <a:spAutoFit/>
          </a:bodyPr>
          <a:lstStyle/>
          <a:p>
            <a:pPr algn="r"/>
            <a:r>
              <a:rPr lang="en-US" sz="1100" dirty="0"/>
              <a:t>Install The Plastic </a:t>
            </a:r>
          </a:p>
          <a:p>
            <a:pPr algn="r"/>
            <a:r>
              <a:rPr lang="en-US" sz="1100" dirty="0"/>
              <a:t>Anti-Rotational </a:t>
            </a:r>
            <a:r>
              <a:rPr lang="en-US" sz="1100" dirty="0" err="1"/>
              <a:t>Assy</a:t>
            </a:r>
            <a:endParaRPr lang="en-US" sz="1100" dirty="0"/>
          </a:p>
          <a:p>
            <a:pPr algn="r"/>
            <a:r>
              <a:rPr lang="en-US" sz="1100" dirty="0"/>
              <a:t>and snap in place</a:t>
            </a:r>
          </a:p>
          <a:p>
            <a:pPr algn="r"/>
            <a:r>
              <a:rPr lang="en-US" sz="1100" dirty="0"/>
              <a:t>each Electrical Break</a:t>
            </a:r>
          </a:p>
        </p:txBody>
      </p:sp>
      <p:cxnSp>
        <p:nvCxnSpPr>
          <p:cNvPr id="24" name="Straight Arrow Connector 23"/>
          <p:cNvCxnSpPr/>
          <p:nvPr/>
        </p:nvCxnSpPr>
        <p:spPr>
          <a:xfrm flipV="1">
            <a:off x="3520593" y="4985864"/>
            <a:ext cx="498514" cy="16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59685" y="3597652"/>
            <a:ext cx="4621778" cy="430887"/>
          </a:xfrm>
          <a:prstGeom prst="rect">
            <a:avLst/>
          </a:prstGeom>
          <a:noFill/>
        </p:spPr>
        <p:txBody>
          <a:bodyPr wrap="none" rtlCol="0">
            <a:spAutoFit/>
          </a:bodyPr>
          <a:lstStyle/>
          <a:p>
            <a:r>
              <a:rPr lang="en-US" sz="1100" b="1" u="sng" dirty="0"/>
              <a:t>STEP 8</a:t>
            </a:r>
            <a:r>
              <a:rPr lang="en-US" sz="1100" b="1" dirty="0"/>
              <a:t>:</a:t>
            </a:r>
          </a:p>
          <a:p>
            <a:r>
              <a:rPr lang="en-US" sz="1100" b="1" dirty="0"/>
              <a:t>Installation of Electrical Breaks on Anti-Rotational Cage Assembly</a:t>
            </a:r>
          </a:p>
        </p:txBody>
      </p:sp>
      <p:sp>
        <p:nvSpPr>
          <p:cNvPr id="27" name="TextBox 26"/>
          <p:cNvSpPr txBox="1"/>
          <p:nvPr/>
        </p:nvSpPr>
        <p:spPr>
          <a:xfrm>
            <a:off x="4292951" y="1621178"/>
            <a:ext cx="1494383" cy="430887"/>
          </a:xfrm>
          <a:prstGeom prst="rect">
            <a:avLst/>
          </a:prstGeom>
          <a:noFill/>
        </p:spPr>
        <p:txBody>
          <a:bodyPr wrap="none" rtlCol="0">
            <a:spAutoFit/>
          </a:bodyPr>
          <a:lstStyle/>
          <a:p>
            <a:pPr algn="r"/>
            <a:r>
              <a:rPr lang="en-US" sz="1100" dirty="0"/>
              <a:t>Remove the Welding</a:t>
            </a:r>
          </a:p>
          <a:p>
            <a:pPr algn="r"/>
            <a:r>
              <a:rPr lang="en-US" sz="1100" dirty="0"/>
              <a:t>fixture straight up</a:t>
            </a:r>
          </a:p>
        </p:txBody>
      </p:sp>
      <p:cxnSp>
        <p:nvCxnSpPr>
          <p:cNvPr id="28" name="Straight Arrow Connector 27"/>
          <p:cNvCxnSpPr/>
          <p:nvPr/>
        </p:nvCxnSpPr>
        <p:spPr>
          <a:xfrm flipV="1">
            <a:off x="5787334" y="1762558"/>
            <a:ext cx="498514" cy="16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1601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Assembly Fixture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50923" y="1401530"/>
            <a:ext cx="7025493" cy="4800600"/>
          </a:xfrm>
          <a:prstGeom prst="rect">
            <a:avLst/>
          </a:prstGeom>
        </p:spPr>
      </p:pic>
      <p:sp>
        <p:nvSpPr>
          <p:cNvPr id="5" name="TextBox 4"/>
          <p:cNvSpPr txBox="1"/>
          <p:nvPr/>
        </p:nvSpPr>
        <p:spPr>
          <a:xfrm>
            <a:off x="531379" y="970643"/>
            <a:ext cx="3265638" cy="430887"/>
          </a:xfrm>
          <a:prstGeom prst="rect">
            <a:avLst/>
          </a:prstGeom>
          <a:noFill/>
        </p:spPr>
        <p:txBody>
          <a:bodyPr wrap="none" rtlCol="0">
            <a:spAutoFit/>
          </a:bodyPr>
          <a:lstStyle/>
          <a:p>
            <a:r>
              <a:rPr lang="en-US" sz="1100" b="1" u="sng" dirty="0"/>
              <a:t>STEP 9</a:t>
            </a:r>
            <a:r>
              <a:rPr lang="en-US" sz="1100" b="1" dirty="0"/>
              <a:t>:</a:t>
            </a:r>
          </a:p>
          <a:p>
            <a:r>
              <a:rPr lang="en-US" sz="1100" b="1" dirty="0"/>
              <a:t>Installation of all other insulating components</a:t>
            </a:r>
          </a:p>
        </p:txBody>
      </p:sp>
      <p:sp>
        <p:nvSpPr>
          <p:cNvPr id="6" name="TextBox 5"/>
          <p:cNvSpPr txBox="1"/>
          <p:nvPr/>
        </p:nvSpPr>
        <p:spPr>
          <a:xfrm>
            <a:off x="413579" y="4198482"/>
            <a:ext cx="1952842" cy="430887"/>
          </a:xfrm>
          <a:prstGeom prst="rect">
            <a:avLst/>
          </a:prstGeom>
          <a:noFill/>
        </p:spPr>
        <p:txBody>
          <a:bodyPr wrap="none" rtlCol="0">
            <a:spAutoFit/>
          </a:bodyPr>
          <a:lstStyle/>
          <a:p>
            <a:pPr algn="r"/>
            <a:r>
              <a:rPr lang="en-US" sz="1100" dirty="0"/>
              <a:t>C4 Capillary Insulating Shell</a:t>
            </a:r>
          </a:p>
          <a:p>
            <a:pPr algn="r"/>
            <a:r>
              <a:rPr lang="en-US" sz="1100" dirty="0"/>
              <a:t>2X</a:t>
            </a:r>
          </a:p>
        </p:txBody>
      </p:sp>
      <p:cxnSp>
        <p:nvCxnSpPr>
          <p:cNvPr id="7" name="Straight Arrow Connector 6"/>
          <p:cNvCxnSpPr/>
          <p:nvPr/>
        </p:nvCxnSpPr>
        <p:spPr>
          <a:xfrm flipV="1">
            <a:off x="2287995" y="4312327"/>
            <a:ext cx="498514" cy="16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59056" y="3291544"/>
            <a:ext cx="1196161" cy="430887"/>
          </a:xfrm>
          <a:prstGeom prst="rect">
            <a:avLst/>
          </a:prstGeom>
          <a:noFill/>
        </p:spPr>
        <p:txBody>
          <a:bodyPr wrap="none" rtlCol="0">
            <a:spAutoFit/>
          </a:bodyPr>
          <a:lstStyle/>
          <a:p>
            <a:pPr algn="r"/>
            <a:r>
              <a:rPr lang="en-US" sz="1100" dirty="0"/>
              <a:t>Plastic Spacers</a:t>
            </a:r>
          </a:p>
          <a:p>
            <a:pPr algn="r"/>
            <a:r>
              <a:rPr lang="en-US" sz="1100" dirty="0"/>
              <a:t>3X</a:t>
            </a:r>
          </a:p>
        </p:txBody>
      </p:sp>
      <p:cxnSp>
        <p:nvCxnSpPr>
          <p:cNvPr id="9" name="Straight Arrow Connector 8"/>
          <p:cNvCxnSpPr/>
          <p:nvPr/>
        </p:nvCxnSpPr>
        <p:spPr>
          <a:xfrm flipV="1">
            <a:off x="3979049" y="3490028"/>
            <a:ext cx="498514" cy="16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7986" y="3565467"/>
            <a:ext cx="1516762" cy="430887"/>
          </a:xfrm>
          <a:prstGeom prst="rect">
            <a:avLst/>
          </a:prstGeom>
          <a:noFill/>
        </p:spPr>
        <p:txBody>
          <a:bodyPr wrap="none" rtlCol="0">
            <a:spAutoFit/>
          </a:bodyPr>
          <a:lstStyle/>
          <a:p>
            <a:pPr algn="r"/>
            <a:r>
              <a:rPr lang="en-US" sz="1100" dirty="0"/>
              <a:t>Anti-Rotational Cage</a:t>
            </a:r>
          </a:p>
          <a:p>
            <a:pPr algn="r"/>
            <a:r>
              <a:rPr lang="en-US" sz="1100" dirty="0"/>
              <a:t>Support Components</a:t>
            </a:r>
          </a:p>
        </p:txBody>
      </p:sp>
      <p:cxnSp>
        <p:nvCxnSpPr>
          <p:cNvPr id="11" name="Straight Arrow Connector 10"/>
          <p:cNvCxnSpPr/>
          <p:nvPr/>
        </p:nvCxnSpPr>
        <p:spPr>
          <a:xfrm>
            <a:off x="2703936" y="3780910"/>
            <a:ext cx="630073" cy="462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0" idx="3"/>
          </p:cNvCxnSpPr>
          <p:nvPr/>
        </p:nvCxnSpPr>
        <p:spPr>
          <a:xfrm flipH="1">
            <a:off x="2464748" y="3780910"/>
            <a:ext cx="239188"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0474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Fittings Welding Fixture</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0006" y="1116625"/>
            <a:ext cx="5632490" cy="4572000"/>
          </a:xfrm>
          <a:prstGeom prst="rect">
            <a:avLst/>
          </a:prstGeom>
        </p:spPr>
      </p:pic>
      <p:sp>
        <p:nvSpPr>
          <p:cNvPr id="15" name="TextBox 14"/>
          <p:cNvSpPr txBox="1"/>
          <p:nvPr/>
        </p:nvSpPr>
        <p:spPr>
          <a:xfrm>
            <a:off x="1210066" y="5109656"/>
            <a:ext cx="2121158" cy="430887"/>
          </a:xfrm>
          <a:prstGeom prst="rect">
            <a:avLst/>
          </a:prstGeom>
          <a:noFill/>
        </p:spPr>
        <p:txBody>
          <a:bodyPr wrap="none" rtlCol="0">
            <a:spAutoFit/>
          </a:bodyPr>
          <a:lstStyle/>
          <a:p>
            <a:pPr algn="r"/>
            <a:r>
              <a:rPr lang="en-US" sz="1100" dirty="0"/>
              <a:t>Vapor Tubing Locating Bracket</a:t>
            </a:r>
          </a:p>
          <a:p>
            <a:pPr algn="r"/>
            <a:r>
              <a:rPr lang="en-US" sz="1100" dirty="0"/>
              <a:t>2X</a:t>
            </a:r>
          </a:p>
        </p:txBody>
      </p:sp>
      <p:cxnSp>
        <p:nvCxnSpPr>
          <p:cNvPr id="16" name="Straight Arrow Connector 15"/>
          <p:cNvCxnSpPr/>
          <p:nvPr/>
        </p:nvCxnSpPr>
        <p:spPr>
          <a:xfrm flipV="1">
            <a:off x="3496946" y="4608101"/>
            <a:ext cx="637816" cy="6474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21826" y="5733507"/>
            <a:ext cx="2013693" cy="430887"/>
          </a:xfrm>
          <a:prstGeom prst="rect">
            <a:avLst/>
          </a:prstGeom>
          <a:noFill/>
        </p:spPr>
        <p:txBody>
          <a:bodyPr wrap="none" rtlCol="0">
            <a:spAutoFit/>
          </a:bodyPr>
          <a:lstStyle/>
          <a:p>
            <a:pPr algn="r"/>
            <a:r>
              <a:rPr lang="en-US" sz="1100" dirty="0"/>
              <a:t>Vapor tubing Clocking Clamp</a:t>
            </a:r>
          </a:p>
          <a:p>
            <a:pPr algn="r"/>
            <a:r>
              <a:rPr lang="en-US" sz="1100" dirty="0"/>
              <a:t>2X</a:t>
            </a:r>
          </a:p>
        </p:txBody>
      </p:sp>
      <p:cxnSp>
        <p:nvCxnSpPr>
          <p:cNvPr id="18" name="Straight Arrow Connector 17"/>
          <p:cNvCxnSpPr/>
          <p:nvPr/>
        </p:nvCxnSpPr>
        <p:spPr>
          <a:xfrm flipV="1">
            <a:off x="4411784" y="4976446"/>
            <a:ext cx="722924" cy="899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602523" y="4269617"/>
            <a:ext cx="1788846" cy="4740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1729" y="4186218"/>
            <a:ext cx="1919179" cy="430887"/>
          </a:xfrm>
          <a:prstGeom prst="rect">
            <a:avLst/>
          </a:prstGeom>
          <a:noFill/>
        </p:spPr>
        <p:txBody>
          <a:bodyPr wrap="none" rtlCol="0">
            <a:spAutoFit/>
          </a:bodyPr>
          <a:lstStyle/>
          <a:p>
            <a:pPr algn="r"/>
            <a:r>
              <a:rPr lang="en-US" sz="1100" dirty="0"/>
              <a:t>Vapor Tubing Weld location</a:t>
            </a:r>
          </a:p>
          <a:p>
            <a:pPr algn="r"/>
            <a:r>
              <a:rPr lang="en-US" sz="1100" dirty="0"/>
              <a:t>2X</a:t>
            </a:r>
          </a:p>
        </p:txBody>
      </p:sp>
      <p:sp>
        <p:nvSpPr>
          <p:cNvPr id="21" name="TextBox 20"/>
          <p:cNvSpPr txBox="1"/>
          <p:nvPr/>
        </p:nvSpPr>
        <p:spPr>
          <a:xfrm>
            <a:off x="3416044" y="6096614"/>
            <a:ext cx="1220207" cy="261610"/>
          </a:xfrm>
          <a:prstGeom prst="rect">
            <a:avLst/>
          </a:prstGeom>
          <a:noFill/>
        </p:spPr>
        <p:txBody>
          <a:bodyPr wrap="none" rtlCol="0">
            <a:spAutoFit/>
          </a:bodyPr>
          <a:lstStyle/>
          <a:p>
            <a:pPr algn="r"/>
            <a:r>
              <a:rPr lang="en-US" sz="1100" dirty="0"/>
              <a:t>Fitting Assembly</a:t>
            </a:r>
          </a:p>
        </p:txBody>
      </p:sp>
      <p:cxnSp>
        <p:nvCxnSpPr>
          <p:cNvPr id="22" name="Straight Arrow Connector 21"/>
          <p:cNvCxnSpPr/>
          <p:nvPr/>
        </p:nvCxnSpPr>
        <p:spPr>
          <a:xfrm flipV="1">
            <a:off x="4845623" y="5295497"/>
            <a:ext cx="722924" cy="899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54446" y="1181624"/>
            <a:ext cx="2167581" cy="261610"/>
          </a:xfrm>
          <a:prstGeom prst="rect">
            <a:avLst/>
          </a:prstGeom>
          <a:noFill/>
        </p:spPr>
        <p:txBody>
          <a:bodyPr wrap="none" rtlCol="0">
            <a:spAutoFit/>
          </a:bodyPr>
          <a:lstStyle/>
          <a:p>
            <a:r>
              <a:rPr lang="en-US" sz="1100" dirty="0"/>
              <a:t>Return Tubing Locating Bracket</a:t>
            </a:r>
          </a:p>
        </p:txBody>
      </p:sp>
      <p:cxnSp>
        <p:nvCxnSpPr>
          <p:cNvPr id="25" name="Straight Arrow Connector 24"/>
          <p:cNvCxnSpPr/>
          <p:nvPr/>
        </p:nvCxnSpPr>
        <p:spPr>
          <a:xfrm flipH="1">
            <a:off x="4279208" y="1319106"/>
            <a:ext cx="1813945" cy="19602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58556" y="5506976"/>
            <a:ext cx="1737976" cy="261610"/>
          </a:xfrm>
          <a:prstGeom prst="rect">
            <a:avLst/>
          </a:prstGeom>
          <a:noFill/>
        </p:spPr>
        <p:txBody>
          <a:bodyPr wrap="none" rtlCol="0">
            <a:spAutoFit/>
          </a:bodyPr>
          <a:lstStyle/>
          <a:p>
            <a:r>
              <a:rPr lang="en-US" sz="1100" dirty="0"/>
              <a:t>Return Tubing Clamp 2X</a:t>
            </a:r>
          </a:p>
        </p:txBody>
      </p:sp>
      <p:cxnSp>
        <p:nvCxnSpPr>
          <p:cNvPr id="28" name="Straight Arrow Connector 27"/>
          <p:cNvCxnSpPr/>
          <p:nvPr/>
        </p:nvCxnSpPr>
        <p:spPr>
          <a:xfrm flipV="1">
            <a:off x="3930162" y="4448107"/>
            <a:ext cx="1003900" cy="11939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261604" y="5243022"/>
            <a:ext cx="2353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189336" y="2672958"/>
            <a:ext cx="510402" cy="68415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864528" y="2558883"/>
            <a:ext cx="2012089" cy="430887"/>
          </a:xfrm>
          <a:prstGeom prst="rect">
            <a:avLst/>
          </a:prstGeom>
          <a:noFill/>
        </p:spPr>
        <p:txBody>
          <a:bodyPr wrap="none" rtlCol="0">
            <a:spAutoFit/>
          </a:bodyPr>
          <a:lstStyle/>
          <a:p>
            <a:r>
              <a:rPr lang="en-US" sz="1100" dirty="0"/>
              <a:t>Return Tubing Weld Location</a:t>
            </a:r>
          </a:p>
          <a:p>
            <a:r>
              <a:rPr lang="en-US" sz="1100" dirty="0"/>
              <a:t>2X</a:t>
            </a:r>
          </a:p>
        </p:txBody>
      </p:sp>
      <p:cxnSp>
        <p:nvCxnSpPr>
          <p:cNvPr id="40" name="Straight Arrow Connector 39"/>
          <p:cNvCxnSpPr/>
          <p:nvPr/>
        </p:nvCxnSpPr>
        <p:spPr>
          <a:xfrm flipH="1">
            <a:off x="5781863" y="1984469"/>
            <a:ext cx="1080309" cy="144671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708188" y="5638797"/>
            <a:ext cx="2353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96770" y="5864312"/>
            <a:ext cx="2353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610281" y="6186456"/>
            <a:ext cx="2353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024831" y="1853286"/>
            <a:ext cx="1920782" cy="430887"/>
          </a:xfrm>
          <a:prstGeom prst="rect">
            <a:avLst/>
          </a:prstGeom>
          <a:noFill/>
        </p:spPr>
        <p:txBody>
          <a:bodyPr wrap="none" rtlCol="0">
            <a:spAutoFit/>
          </a:bodyPr>
          <a:lstStyle/>
          <a:p>
            <a:r>
              <a:rPr lang="en-US" sz="1100" dirty="0"/>
              <a:t>Liquid Tubing Weld location</a:t>
            </a:r>
          </a:p>
          <a:p>
            <a:r>
              <a:rPr lang="en-US" sz="1100" dirty="0"/>
              <a:t>2X</a:t>
            </a:r>
          </a:p>
        </p:txBody>
      </p:sp>
      <p:sp>
        <p:nvSpPr>
          <p:cNvPr id="50" name="TextBox 49"/>
          <p:cNvSpPr txBox="1"/>
          <p:nvPr/>
        </p:nvSpPr>
        <p:spPr>
          <a:xfrm>
            <a:off x="5982058" y="5751111"/>
            <a:ext cx="2122697" cy="430887"/>
          </a:xfrm>
          <a:prstGeom prst="rect">
            <a:avLst/>
          </a:prstGeom>
          <a:noFill/>
        </p:spPr>
        <p:txBody>
          <a:bodyPr wrap="none" rtlCol="0">
            <a:spAutoFit/>
          </a:bodyPr>
          <a:lstStyle/>
          <a:p>
            <a:r>
              <a:rPr lang="en-US" sz="1100" dirty="0"/>
              <a:t>Liquid Tubing Locating Bracket</a:t>
            </a:r>
          </a:p>
          <a:p>
            <a:r>
              <a:rPr lang="en-US" sz="1100" dirty="0"/>
              <a:t>2X</a:t>
            </a:r>
          </a:p>
        </p:txBody>
      </p:sp>
      <p:cxnSp>
        <p:nvCxnSpPr>
          <p:cNvPr id="51" name="Straight Arrow Connector 50"/>
          <p:cNvCxnSpPr/>
          <p:nvPr/>
        </p:nvCxnSpPr>
        <p:spPr>
          <a:xfrm flipH="1" flipV="1">
            <a:off x="5720947" y="5447898"/>
            <a:ext cx="318913" cy="4282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263239" y="4931817"/>
            <a:ext cx="2015295" cy="430887"/>
          </a:xfrm>
          <a:prstGeom prst="rect">
            <a:avLst/>
          </a:prstGeom>
          <a:noFill/>
        </p:spPr>
        <p:txBody>
          <a:bodyPr wrap="none" rtlCol="0">
            <a:spAutoFit/>
          </a:bodyPr>
          <a:lstStyle/>
          <a:p>
            <a:r>
              <a:rPr lang="en-US" sz="1100" dirty="0"/>
              <a:t>Liquid tubing Clocking Clamp</a:t>
            </a:r>
          </a:p>
          <a:p>
            <a:r>
              <a:rPr lang="en-US" sz="1100" dirty="0"/>
              <a:t>2X</a:t>
            </a:r>
          </a:p>
        </p:txBody>
      </p:sp>
      <p:cxnSp>
        <p:nvCxnSpPr>
          <p:cNvPr id="54" name="Straight Arrow Connector 53"/>
          <p:cNvCxnSpPr/>
          <p:nvPr/>
        </p:nvCxnSpPr>
        <p:spPr>
          <a:xfrm flipH="1" flipV="1">
            <a:off x="5833954" y="5038924"/>
            <a:ext cx="488063" cy="61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093153" y="1319106"/>
            <a:ext cx="2353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862172" y="1981414"/>
            <a:ext cx="23534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6699738" y="2672958"/>
            <a:ext cx="23534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5614585" y="1645715"/>
            <a:ext cx="892605" cy="99807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6507190" y="1645715"/>
            <a:ext cx="23534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665298" y="1449159"/>
            <a:ext cx="1189749" cy="430887"/>
          </a:xfrm>
          <a:prstGeom prst="rect">
            <a:avLst/>
          </a:prstGeom>
          <a:noFill/>
        </p:spPr>
        <p:txBody>
          <a:bodyPr wrap="none" rtlCol="0">
            <a:spAutoFit/>
          </a:bodyPr>
          <a:lstStyle/>
          <a:p>
            <a:r>
              <a:rPr lang="en-US" sz="1100" dirty="0"/>
              <a:t>Seal Plate Weld</a:t>
            </a:r>
          </a:p>
          <a:p>
            <a:r>
              <a:rPr lang="en-US" sz="1100" dirty="0"/>
              <a:t>2X</a:t>
            </a:r>
          </a:p>
        </p:txBody>
      </p:sp>
    </p:spTree>
    <p:extLst>
      <p:ext uri="{BB962C8B-B14F-4D97-AF65-F5344CB8AC3E}">
        <p14:creationId xmlns:p14="http://schemas.microsoft.com/office/powerpoint/2010/main" val="20266379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CRYO Heat Exchanger Installation Fixture</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92467" y="1262544"/>
            <a:ext cx="6007514" cy="4572000"/>
          </a:xfrm>
          <a:prstGeom prst="rect">
            <a:avLst/>
          </a:prstGeom>
        </p:spPr>
      </p:pic>
      <p:sp>
        <p:nvSpPr>
          <p:cNvPr id="15" name="TextBox 14"/>
          <p:cNvSpPr txBox="1"/>
          <p:nvPr/>
        </p:nvSpPr>
        <p:spPr>
          <a:xfrm>
            <a:off x="4900431" y="1467648"/>
            <a:ext cx="837089" cy="261610"/>
          </a:xfrm>
          <a:prstGeom prst="rect">
            <a:avLst/>
          </a:prstGeom>
          <a:noFill/>
        </p:spPr>
        <p:txBody>
          <a:bodyPr wrap="none" rtlCol="0">
            <a:spAutoFit/>
          </a:bodyPr>
          <a:lstStyle/>
          <a:p>
            <a:r>
              <a:rPr lang="en-US" sz="1100" dirty="0"/>
              <a:t>Hoist Ring</a:t>
            </a:r>
          </a:p>
        </p:txBody>
      </p:sp>
      <p:cxnSp>
        <p:nvCxnSpPr>
          <p:cNvPr id="16" name="Straight Arrow Connector 15"/>
          <p:cNvCxnSpPr/>
          <p:nvPr/>
        </p:nvCxnSpPr>
        <p:spPr>
          <a:xfrm flipH="1" flipV="1">
            <a:off x="4471146" y="1574755"/>
            <a:ext cx="488063" cy="61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01438" y="2622371"/>
            <a:ext cx="1457450" cy="430887"/>
          </a:xfrm>
          <a:prstGeom prst="rect">
            <a:avLst/>
          </a:prstGeom>
          <a:noFill/>
        </p:spPr>
        <p:txBody>
          <a:bodyPr wrap="none" rtlCol="0">
            <a:spAutoFit/>
          </a:bodyPr>
          <a:lstStyle/>
          <a:p>
            <a:r>
              <a:rPr lang="en-US" sz="1100" dirty="0"/>
              <a:t>Handling Wheel and</a:t>
            </a:r>
          </a:p>
          <a:p>
            <a:r>
              <a:rPr lang="en-US" sz="1100" dirty="0"/>
              <a:t>Counter Weight</a:t>
            </a:r>
          </a:p>
        </p:txBody>
      </p:sp>
      <p:cxnSp>
        <p:nvCxnSpPr>
          <p:cNvPr id="18" name="Straight Arrow Connector 17"/>
          <p:cNvCxnSpPr/>
          <p:nvPr/>
        </p:nvCxnSpPr>
        <p:spPr>
          <a:xfrm flipH="1" flipV="1">
            <a:off x="6672153" y="2729478"/>
            <a:ext cx="488063" cy="61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87390" y="2108588"/>
            <a:ext cx="1197764" cy="430887"/>
          </a:xfrm>
          <a:prstGeom prst="rect">
            <a:avLst/>
          </a:prstGeom>
          <a:noFill/>
        </p:spPr>
        <p:txBody>
          <a:bodyPr wrap="none" rtlCol="0">
            <a:spAutoFit/>
          </a:bodyPr>
          <a:lstStyle/>
          <a:p>
            <a:r>
              <a:rPr lang="en-US" sz="1100" dirty="0"/>
              <a:t>Connecting Rod</a:t>
            </a:r>
          </a:p>
          <a:p>
            <a:r>
              <a:rPr lang="en-US" sz="1100" dirty="0"/>
              <a:t>4X</a:t>
            </a:r>
          </a:p>
        </p:txBody>
      </p:sp>
      <p:cxnSp>
        <p:nvCxnSpPr>
          <p:cNvPr id="20" name="Straight Arrow Connector 19"/>
          <p:cNvCxnSpPr/>
          <p:nvPr/>
        </p:nvCxnSpPr>
        <p:spPr>
          <a:xfrm flipH="1" flipV="1">
            <a:off x="5373445" y="2324032"/>
            <a:ext cx="488063" cy="61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031023" y="3402623"/>
            <a:ext cx="2440123" cy="35170"/>
          </a:xfrm>
          <a:prstGeom prst="straightConnector1">
            <a:avLst/>
          </a:prstGeom>
          <a:ln w="2857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6369" y="3306988"/>
            <a:ext cx="1867819" cy="261610"/>
          </a:xfrm>
          <a:prstGeom prst="rect">
            <a:avLst/>
          </a:prstGeom>
          <a:noFill/>
        </p:spPr>
        <p:txBody>
          <a:bodyPr wrap="none" rtlCol="0">
            <a:spAutoFit/>
          </a:bodyPr>
          <a:lstStyle/>
          <a:p>
            <a:r>
              <a:rPr lang="en-US" sz="1100" dirty="0"/>
              <a:t>CG at Center of CF Flange</a:t>
            </a:r>
          </a:p>
        </p:txBody>
      </p:sp>
      <p:cxnSp>
        <p:nvCxnSpPr>
          <p:cNvPr id="24" name="Straight Arrow Connector 23"/>
          <p:cNvCxnSpPr/>
          <p:nvPr/>
        </p:nvCxnSpPr>
        <p:spPr>
          <a:xfrm flipV="1">
            <a:off x="1811215" y="3888168"/>
            <a:ext cx="1439869" cy="1388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8888" y="3771246"/>
            <a:ext cx="1087157" cy="261610"/>
          </a:xfrm>
          <a:prstGeom prst="rect">
            <a:avLst/>
          </a:prstGeom>
          <a:noFill/>
        </p:spPr>
        <p:txBody>
          <a:bodyPr wrap="none" rtlCol="0">
            <a:spAutoFit/>
          </a:bodyPr>
          <a:lstStyle/>
          <a:p>
            <a:r>
              <a:rPr lang="en-US" sz="1100" dirty="0"/>
              <a:t>10” CF Flange</a:t>
            </a:r>
          </a:p>
        </p:txBody>
      </p:sp>
    </p:spTree>
    <p:extLst>
      <p:ext uri="{BB962C8B-B14F-4D97-AF65-F5344CB8AC3E}">
        <p14:creationId xmlns:p14="http://schemas.microsoft.com/office/powerpoint/2010/main" val="5666455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Main Components</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2212" y="1565031"/>
            <a:ext cx="8703325" cy="457200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3876" y="896816"/>
            <a:ext cx="3085444" cy="160020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10314" y="2417884"/>
            <a:ext cx="2700670" cy="1828800"/>
          </a:xfrm>
          <a:prstGeom prst="rect">
            <a:avLst/>
          </a:prstGeom>
        </p:spPr>
      </p:pic>
      <p:sp>
        <p:nvSpPr>
          <p:cNvPr id="7" name="TextBox 6"/>
          <p:cNvSpPr txBox="1"/>
          <p:nvPr/>
        </p:nvSpPr>
        <p:spPr>
          <a:xfrm>
            <a:off x="3717476" y="2500298"/>
            <a:ext cx="2105063" cy="261610"/>
          </a:xfrm>
          <a:prstGeom prst="rect">
            <a:avLst/>
          </a:prstGeom>
          <a:noFill/>
        </p:spPr>
        <p:txBody>
          <a:bodyPr wrap="none" rtlCol="0">
            <a:spAutoFit/>
          </a:bodyPr>
          <a:lstStyle/>
          <a:p>
            <a:r>
              <a:rPr lang="en-US" sz="1100" b="1" u="sng" dirty="0"/>
              <a:t>Upper COLD HX </a:t>
            </a:r>
            <a:r>
              <a:rPr lang="en-US" sz="1100" dirty="0"/>
              <a:t>(See Note 3)</a:t>
            </a:r>
            <a:endParaRPr lang="en-US" sz="1100" b="1" u="sng" dirty="0"/>
          </a:p>
        </p:txBody>
      </p:sp>
      <p:sp>
        <p:nvSpPr>
          <p:cNvPr id="9" name="TextBox 8"/>
          <p:cNvSpPr txBox="1"/>
          <p:nvPr/>
        </p:nvSpPr>
        <p:spPr>
          <a:xfrm>
            <a:off x="6970665" y="4288462"/>
            <a:ext cx="2111475" cy="261610"/>
          </a:xfrm>
          <a:prstGeom prst="rect">
            <a:avLst/>
          </a:prstGeom>
          <a:noFill/>
        </p:spPr>
        <p:txBody>
          <a:bodyPr wrap="none" rtlCol="0">
            <a:spAutoFit/>
          </a:bodyPr>
          <a:lstStyle/>
          <a:p>
            <a:r>
              <a:rPr lang="en-US" sz="1100" b="1" u="sng" dirty="0"/>
              <a:t>Lower COLD HX </a:t>
            </a:r>
            <a:r>
              <a:rPr lang="en-US" sz="1100" dirty="0"/>
              <a:t>(See Note 3)</a:t>
            </a:r>
            <a:endParaRPr lang="en-US" sz="1100" b="1" u="sng" dirty="0"/>
          </a:p>
        </p:txBody>
      </p:sp>
      <p:sp>
        <p:nvSpPr>
          <p:cNvPr id="13" name="TextBox 12"/>
          <p:cNvSpPr txBox="1"/>
          <p:nvPr/>
        </p:nvSpPr>
        <p:spPr>
          <a:xfrm>
            <a:off x="1449892" y="1243921"/>
            <a:ext cx="1141659" cy="261610"/>
          </a:xfrm>
          <a:prstGeom prst="rect">
            <a:avLst/>
          </a:prstGeom>
          <a:noFill/>
        </p:spPr>
        <p:txBody>
          <a:bodyPr wrap="none" rtlCol="0">
            <a:spAutoFit/>
          </a:bodyPr>
          <a:lstStyle/>
          <a:p>
            <a:r>
              <a:rPr lang="en-US" sz="1100" dirty="0"/>
              <a:t>Refrigerant line</a:t>
            </a:r>
          </a:p>
        </p:txBody>
      </p:sp>
      <p:cxnSp>
        <p:nvCxnSpPr>
          <p:cNvPr id="14" name="Straight Arrow Connector 13"/>
          <p:cNvCxnSpPr/>
          <p:nvPr/>
        </p:nvCxnSpPr>
        <p:spPr>
          <a:xfrm>
            <a:off x="2545063" y="1371207"/>
            <a:ext cx="338813" cy="703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1167" y="4055413"/>
            <a:ext cx="1141659" cy="430887"/>
          </a:xfrm>
          <a:prstGeom prst="rect">
            <a:avLst/>
          </a:prstGeom>
          <a:noFill/>
        </p:spPr>
        <p:txBody>
          <a:bodyPr wrap="none" rtlCol="0">
            <a:spAutoFit/>
          </a:bodyPr>
          <a:lstStyle/>
          <a:p>
            <a:r>
              <a:rPr lang="en-US" sz="1100" dirty="0"/>
              <a:t>Refrigerant line</a:t>
            </a:r>
          </a:p>
          <a:p>
            <a:r>
              <a:rPr lang="en-US" sz="1100" dirty="0"/>
              <a:t>2X</a:t>
            </a:r>
          </a:p>
        </p:txBody>
      </p:sp>
      <p:cxnSp>
        <p:nvCxnSpPr>
          <p:cNvPr id="22" name="Straight Arrow Connector 21"/>
          <p:cNvCxnSpPr/>
          <p:nvPr/>
        </p:nvCxnSpPr>
        <p:spPr>
          <a:xfrm>
            <a:off x="5107219" y="4218157"/>
            <a:ext cx="338813" cy="703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84253" y="3663997"/>
            <a:ext cx="867545" cy="430887"/>
          </a:xfrm>
          <a:prstGeom prst="rect">
            <a:avLst/>
          </a:prstGeom>
          <a:noFill/>
        </p:spPr>
        <p:txBody>
          <a:bodyPr wrap="none" rtlCol="0">
            <a:spAutoFit/>
          </a:bodyPr>
          <a:lstStyle/>
          <a:p>
            <a:r>
              <a:rPr lang="en-US" sz="1100" dirty="0"/>
              <a:t>Return line</a:t>
            </a:r>
          </a:p>
          <a:p>
            <a:r>
              <a:rPr lang="en-US" sz="1100" dirty="0"/>
              <a:t>2X</a:t>
            </a:r>
          </a:p>
        </p:txBody>
      </p:sp>
      <p:cxnSp>
        <p:nvCxnSpPr>
          <p:cNvPr id="24" name="Straight Arrow Connector 23"/>
          <p:cNvCxnSpPr/>
          <p:nvPr/>
        </p:nvCxnSpPr>
        <p:spPr>
          <a:xfrm flipH="1" flipV="1">
            <a:off x="5123251" y="3825110"/>
            <a:ext cx="554797" cy="64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89571" y="5871708"/>
            <a:ext cx="875561" cy="261610"/>
          </a:xfrm>
          <a:prstGeom prst="rect">
            <a:avLst/>
          </a:prstGeom>
          <a:noFill/>
        </p:spPr>
        <p:txBody>
          <a:bodyPr wrap="none" rtlCol="0">
            <a:spAutoFit/>
          </a:bodyPr>
          <a:lstStyle/>
          <a:p>
            <a:r>
              <a:rPr lang="en-US" sz="1100" dirty="0"/>
              <a:t>VC Fittings</a:t>
            </a:r>
          </a:p>
        </p:txBody>
      </p:sp>
      <p:cxnSp>
        <p:nvCxnSpPr>
          <p:cNvPr id="27" name="Straight Arrow Connector 26"/>
          <p:cNvCxnSpPr/>
          <p:nvPr/>
        </p:nvCxnSpPr>
        <p:spPr>
          <a:xfrm>
            <a:off x="8253418" y="6002513"/>
            <a:ext cx="338813" cy="703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61350" y="5384845"/>
            <a:ext cx="853119" cy="430887"/>
          </a:xfrm>
          <a:prstGeom prst="rect">
            <a:avLst/>
          </a:prstGeom>
          <a:noFill/>
        </p:spPr>
        <p:txBody>
          <a:bodyPr wrap="none" rtlCol="0">
            <a:spAutoFit/>
          </a:bodyPr>
          <a:lstStyle/>
          <a:p>
            <a:r>
              <a:rPr lang="en-US" sz="1100" dirty="0"/>
              <a:t>TXV Valve</a:t>
            </a:r>
          </a:p>
          <a:p>
            <a:r>
              <a:rPr lang="en-US" sz="1100" dirty="0"/>
              <a:t>2X</a:t>
            </a:r>
          </a:p>
        </p:txBody>
      </p:sp>
      <p:cxnSp>
        <p:nvCxnSpPr>
          <p:cNvPr id="29" name="Straight Arrow Connector 28"/>
          <p:cNvCxnSpPr/>
          <p:nvPr/>
        </p:nvCxnSpPr>
        <p:spPr>
          <a:xfrm flipV="1">
            <a:off x="2373907" y="3624633"/>
            <a:ext cx="621604" cy="111442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4601" y="4028958"/>
            <a:ext cx="1954381" cy="261610"/>
          </a:xfrm>
          <a:prstGeom prst="rect">
            <a:avLst/>
          </a:prstGeom>
          <a:noFill/>
        </p:spPr>
        <p:txBody>
          <a:bodyPr wrap="none" rtlCol="0">
            <a:spAutoFit/>
          </a:bodyPr>
          <a:lstStyle/>
          <a:p>
            <a:r>
              <a:rPr lang="en-US" sz="1100" b="1" u="sng" dirty="0"/>
              <a:t>COLD HX Final Integration</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8649" y="4419267"/>
            <a:ext cx="1099394" cy="914400"/>
          </a:xfrm>
          <a:prstGeom prst="rect">
            <a:avLst/>
          </a:prstGeom>
        </p:spPr>
      </p:pic>
      <p:sp>
        <p:nvSpPr>
          <p:cNvPr id="25" name="TextBox 24"/>
          <p:cNvSpPr txBox="1"/>
          <p:nvPr/>
        </p:nvSpPr>
        <p:spPr>
          <a:xfrm>
            <a:off x="1543280" y="944665"/>
            <a:ext cx="1588897" cy="261610"/>
          </a:xfrm>
          <a:prstGeom prst="rect">
            <a:avLst/>
          </a:prstGeom>
          <a:noFill/>
        </p:spPr>
        <p:txBody>
          <a:bodyPr wrap="none" rtlCol="0">
            <a:spAutoFit/>
          </a:bodyPr>
          <a:lstStyle/>
          <a:p>
            <a:r>
              <a:rPr lang="en-US" sz="1100" dirty="0"/>
              <a:t>Return line connection</a:t>
            </a:r>
          </a:p>
        </p:txBody>
      </p:sp>
      <p:cxnSp>
        <p:nvCxnSpPr>
          <p:cNvPr id="30" name="Straight Arrow Connector 29"/>
          <p:cNvCxnSpPr/>
          <p:nvPr/>
        </p:nvCxnSpPr>
        <p:spPr>
          <a:xfrm>
            <a:off x="3037577" y="1086818"/>
            <a:ext cx="189200" cy="27672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836157" y="2880499"/>
            <a:ext cx="1141659" cy="261610"/>
          </a:xfrm>
          <a:prstGeom prst="rect">
            <a:avLst/>
          </a:prstGeom>
          <a:noFill/>
        </p:spPr>
        <p:txBody>
          <a:bodyPr wrap="none" rtlCol="0">
            <a:spAutoFit/>
          </a:bodyPr>
          <a:lstStyle/>
          <a:p>
            <a:r>
              <a:rPr lang="en-US" sz="1100" dirty="0"/>
              <a:t>Refrigerant line</a:t>
            </a:r>
          </a:p>
        </p:txBody>
      </p:sp>
      <p:cxnSp>
        <p:nvCxnSpPr>
          <p:cNvPr id="33" name="Straight Arrow Connector 32"/>
          <p:cNvCxnSpPr/>
          <p:nvPr/>
        </p:nvCxnSpPr>
        <p:spPr>
          <a:xfrm flipV="1">
            <a:off x="5766273" y="2716341"/>
            <a:ext cx="204100" cy="23546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443314" y="2220348"/>
            <a:ext cx="1588897" cy="261610"/>
          </a:xfrm>
          <a:prstGeom prst="rect">
            <a:avLst/>
          </a:prstGeom>
          <a:noFill/>
        </p:spPr>
        <p:txBody>
          <a:bodyPr wrap="none" rtlCol="0">
            <a:spAutoFit/>
          </a:bodyPr>
          <a:lstStyle/>
          <a:p>
            <a:r>
              <a:rPr lang="en-US" sz="1100" dirty="0"/>
              <a:t>Return line connection</a:t>
            </a:r>
          </a:p>
        </p:txBody>
      </p:sp>
      <p:cxnSp>
        <p:nvCxnSpPr>
          <p:cNvPr id="35" name="Straight Arrow Connector 34"/>
          <p:cNvCxnSpPr/>
          <p:nvPr/>
        </p:nvCxnSpPr>
        <p:spPr>
          <a:xfrm flipH="1">
            <a:off x="6292723" y="2417884"/>
            <a:ext cx="266339" cy="3212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75239" y="5367792"/>
            <a:ext cx="1141659" cy="430887"/>
          </a:xfrm>
          <a:prstGeom prst="rect">
            <a:avLst/>
          </a:prstGeom>
          <a:noFill/>
        </p:spPr>
        <p:txBody>
          <a:bodyPr wrap="none" rtlCol="0">
            <a:spAutoFit/>
          </a:bodyPr>
          <a:lstStyle/>
          <a:p>
            <a:r>
              <a:rPr lang="en-US" sz="1100" dirty="0"/>
              <a:t>Refrigerant line</a:t>
            </a:r>
          </a:p>
          <a:p>
            <a:r>
              <a:rPr lang="en-US" sz="1100" dirty="0"/>
              <a:t>Capillaries</a:t>
            </a:r>
          </a:p>
        </p:txBody>
      </p:sp>
      <p:cxnSp>
        <p:nvCxnSpPr>
          <p:cNvPr id="37" name="Straight Arrow Connector 36"/>
          <p:cNvCxnSpPr/>
          <p:nvPr/>
        </p:nvCxnSpPr>
        <p:spPr>
          <a:xfrm>
            <a:off x="6950705" y="5504764"/>
            <a:ext cx="681018" cy="1680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916864" y="1451556"/>
            <a:ext cx="2004075" cy="261610"/>
          </a:xfrm>
          <a:prstGeom prst="rect">
            <a:avLst/>
          </a:prstGeom>
          <a:noFill/>
        </p:spPr>
        <p:txBody>
          <a:bodyPr wrap="none" rtlCol="0">
            <a:spAutoFit/>
          </a:bodyPr>
          <a:lstStyle/>
          <a:p>
            <a:r>
              <a:rPr lang="en-US" sz="1100" dirty="0"/>
              <a:t>Refrigerant line to TXV Valve</a:t>
            </a:r>
          </a:p>
        </p:txBody>
      </p:sp>
      <p:cxnSp>
        <p:nvCxnSpPr>
          <p:cNvPr id="39" name="Straight Arrow Connector 38"/>
          <p:cNvCxnSpPr/>
          <p:nvPr/>
        </p:nvCxnSpPr>
        <p:spPr>
          <a:xfrm flipH="1">
            <a:off x="5766273" y="1649092"/>
            <a:ext cx="266339" cy="3212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25830" y="1708712"/>
            <a:ext cx="1729961" cy="261610"/>
          </a:xfrm>
          <a:prstGeom prst="rect">
            <a:avLst/>
          </a:prstGeom>
          <a:noFill/>
        </p:spPr>
        <p:txBody>
          <a:bodyPr wrap="none" rtlCol="0">
            <a:spAutoFit/>
          </a:bodyPr>
          <a:lstStyle/>
          <a:p>
            <a:r>
              <a:rPr lang="en-US" sz="1100" dirty="0"/>
              <a:t>Return line to TXV Valve</a:t>
            </a:r>
          </a:p>
        </p:txBody>
      </p:sp>
      <p:cxnSp>
        <p:nvCxnSpPr>
          <p:cNvPr id="41" name="Straight Arrow Connector 40"/>
          <p:cNvCxnSpPr/>
          <p:nvPr/>
        </p:nvCxnSpPr>
        <p:spPr>
          <a:xfrm flipH="1">
            <a:off x="5875239" y="1906248"/>
            <a:ext cx="266339" cy="3212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151792" y="3166483"/>
            <a:ext cx="238546" cy="29768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754180" y="3475790"/>
            <a:ext cx="238546" cy="29768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6663" y="3332284"/>
            <a:ext cx="1135247" cy="261610"/>
          </a:xfrm>
          <a:prstGeom prst="rect">
            <a:avLst/>
          </a:prstGeom>
          <a:noFill/>
        </p:spPr>
        <p:txBody>
          <a:bodyPr wrap="none" rtlCol="0">
            <a:spAutoFit/>
          </a:bodyPr>
          <a:lstStyle/>
          <a:p>
            <a:r>
              <a:rPr lang="en-US" sz="1100" dirty="0"/>
              <a:t>Upper Cold HX</a:t>
            </a:r>
          </a:p>
        </p:txBody>
      </p:sp>
      <p:sp>
        <p:nvSpPr>
          <p:cNvPr id="46" name="TextBox 45"/>
          <p:cNvSpPr txBox="1"/>
          <p:nvPr/>
        </p:nvSpPr>
        <p:spPr>
          <a:xfrm>
            <a:off x="662030" y="3722741"/>
            <a:ext cx="1135247" cy="261610"/>
          </a:xfrm>
          <a:prstGeom prst="rect">
            <a:avLst/>
          </a:prstGeom>
          <a:noFill/>
        </p:spPr>
        <p:txBody>
          <a:bodyPr wrap="none" rtlCol="0">
            <a:spAutoFit/>
          </a:bodyPr>
          <a:lstStyle/>
          <a:p>
            <a:r>
              <a:rPr lang="en-US" sz="1100" dirty="0"/>
              <a:t>Lower Cold HX</a:t>
            </a:r>
          </a:p>
        </p:txBody>
      </p:sp>
      <p:sp>
        <p:nvSpPr>
          <p:cNvPr id="48" name="TextBox 47"/>
          <p:cNvSpPr txBox="1"/>
          <p:nvPr/>
        </p:nvSpPr>
        <p:spPr>
          <a:xfrm>
            <a:off x="561301" y="6003999"/>
            <a:ext cx="5843266" cy="261610"/>
          </a:xfrm>
          <a:prstGeom prst="rect">
            <a:avLst/>
          </a:prstGeom>
          <a:noFill/>
        </p:spPr>
        <p:txBody>
          <a:bodyPr wrap="none" rtlCol="0">
            <a:spAutoFit/>
          </a:bodyPr>
          <a:lstStyle/>
          <a:p>
            <a:r>
              <a:rPr lang="en-US" sz="1100" b="1" dirty="0"/>
              <a:t>NOTE 3</a:t>
            </a:r>
            <a:r>
              <a:rPr lang="en-US" sz="1100" dirty="0"/>
              <a:t>: Suggest RTD installation and wiring be done on each HX prior to final integration.</a:t>
            </a:r>
          </a:p>
        </p:txBody>
      </p:sp>
      <p:sp>
        <p:nvSpPr>
          <p:cNvPr id="49" name="TextBox 48"/>
          <p:cNvSpPr txBox="1"/>
          <p:nvPr/>
        </p:nvSpPr>
        <p:spPr>
          <a:xfrm>
            <a:off x="2086820" y="1852066"/>
            <a:ext cx="1455848" cy="261610"/>
          </a:xfrm>
          <a:prstGeom prst="rect">
            <a:avLst/>
          </a:prstGeom>
          <a:noFill/>
        </p:spPr>
        <p:txBody>
          <a:bodyPr wrap="none" rtlCol="0">
            <a:spAutoFit/>
          </a:bodyPr>
          <a:lstStyle/>
          <a:p>
            <a:r>
              <a:rPr lang="en-US" sz="1100" dirty="0"/>
              <a:t>RTD Mounting Plate</a:t>
            </a:r>
          </a:p>
        </p:txBody>
      </p:sp>
      <p:cxnSp>
        <p:nvCxnSpPr>
          <p:cNvPr id="50" name="Straight Arrow Connector 49"/>
          <p:cNvCxnSpPr/>
          <p:nvPr/>
        </p:nvCxnSpPr>
        <p:spPr>
          <a:xfrm flipV="1">
            <a:off x="3226777" y="1691170"/>
            <a:ext cx="69859" cy="21507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4368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Installation in UT</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78170" y="1120105"/>
            <a:ext cx="7063875" cy="1143000"/>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78170" y="2745469"/>
            <a:ext cx="5959504" cy="1033272"/>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78170" y="4365804"/>
            <a:ext cx="4977165" cy="1097280"/>
          </a:xfrm>
          <a:prstGeom prst="rect">
            <a:avLst/>
          </a:prstGeom>
        </p:spPr>
      </p:pic>
      <p:sp>
        <p:nvSpPr>
          <p:cNvPr id="6" name="TextBox 5"/>
          <p:cNvSpPr txBox="1"/>
          <p:nvPr/>
        </p:nvSpPr>
        <p:spPr>
          <a:xfrm>
            <a:off x="152400" y="864437"/>
            <a:ext cx="1146468"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Starting Point</a:t>
            </a:r>
            <a:r>
              <a:rPr lang="en-US" sz="1100" b="1" dirty="0">
                <a:solidFill>
                  <a:prstClr val="black"/>
                </a:solidFill>
                <a:latin typeface="Arial" panose="020B0604020202020204" pitchFamily="34" charset="0"/>
                <a:ea typeface="+mn-ea"/>
                <a:cs typeface="Arial" panose="020B0604020202020204" pitchFamily="34" charset="0"/>
              </a:rPr>
              <a:t> </a:t>
            </a:r>
          </a:p>
        </p:txBody>
      </p:sp>
      <p:sp>
        <p:nvSpPr>
          <p:cNvPr id="7" name="TextBox 6"/>
          <p:cNvSpPr txBox="1"/>
          <p:nvPr/>
        </p:nvSpPr>
        <p:spPr>
          <a:xfrm>
            <a:off x="71609" y="2451240"/>
            <a:ext cx="2454518"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HX half-way into vacuum channel</a:t>
            </a:r>
            <a:r>
              <a:rPr lang="en-US" sz="1100" b="1" dirty="0">
                <a:solidFill>
                  <a:prstClr val="black"/>
                </a:solidFill>
                <a:latin typeface="Arial" panose="020B0604020202020204" pitchFamily="34" charset="0"/>
                <a:ea typeface="+mn-ea"/>
                <a:cs typeface="Arial" panose="020B0604020202020204" pitchFamily="34" charset="0"/>
              </a:rPr>
              <a:t> </a:t>
            </a:r>
          </a:p>
        </p:txBody>
      </p:sp>
      <p:sp>
        <p:nvSpPr>
          <p:cNvPr id="8" name="TextBox 7"/>
          <p:cNvSpPr txBox="1"/>
          <p:nvPr/>
        </p:nvSpPr>
        <p:spPr>
          <a:xfrm>
            <a:off x="240360" y="4037808"/>
            <a:ext cx="1460656" cy="261610"/>
          </a:xfrm>
          <a:prstGeom prst="rect">
            <a:avLst/>
          </a:prstGeom>
          <a:noFill/>
        </p:spPr>
        <p:txBody>
          <a:bodyPr wrap="none" rtlCol="0">
            <a:spAutoFit/>
          </a:bodyPr>
          <a:lstStyle/>
          <a:p>
            <a:pPr fontAlgn="auto">
              <a:spcBef>
                <a:spcPts val="0"/>
              </a:spcBef>
              <a:spcAft>
                <a:spcPts val="0"/>
              </a:spcAft>
            </a:pPr>
            <a:r>
              <a:rPr lang="en-US" sz="1100" b="1" u="sng" dirty="0">
                <a:solidFill>
                  <a:prstClr val="black"/>
                </a:solidFill>
                <a:latin typeface="Arial" panose="020B0604020202020204" pitchFamily="34" charset="0"/>
                <a:ea typeface="+mn-ea"/>
                <a:cs typeface="Arial" panose="020B0604020202020204" pitchFamily="34" charset="0"/>
              </a:rPr>
              <a:t>HX fully positioned</a:t>
            </a:r>
            <a:endParaRPr lang="en-US" sz="1100" b="1" dirty="0">
              <a:solidFill>
                <a:prstClr val="black"/>
              </a:solidFill>
              <a:latin typeface="Arial" panose="020B0604020202020204" pitchFamily="34" charset="0"/>
              <a:ea typeface="+mn-ea"/>
              <a:cs typeface="Arial" panose="020B0604020202020204" pitchFamily="34" charset="0"/>
            </a:endParaRPr>
          </a:p>
        </p:txBody>
      </p:sp>
      <p:sp>
        <p:nvSpPr>
          <p:cNvPr id="9" name="TextBox 8"/>
          <p:cNvSpPr txBox="1"/>
          <p:nvPr/>
        </p:nvSpPr>
        <p:spPr>
          <a:xfrm>
            <a:off x="4854332" y="2456959"/>
            <a:ext cx="2895344" cy="261610"/>
          </a:xfrm>
          <a:prstGeom prst="rect">
            <a:avLst/>
          </a:prstGeom>
          <a:noFill/>
        </p:spPr>
        <p:txBody>
          <a:bodyPr wrap="none" rtlCol="0">
            <a:spAutoFit/>
          </a:bodyPr>
          <a:lstStyle/>
          <a:p>
            <a:pPr algn="r"/>
            <a:r>
              <a:rPr lang="en-US" sz="1100" dirty="0"/>
              <a:t>CF Flange in vacuum canister (See Note 4)</a:t>
            </a:r>
          </a:p>
        </p:txBody>
      </p:sp>
      <p:sp>
        <p:nvSpPr>
          <p:cNvPr id="11" name="TextBox 10"/>
          <p:cNvSpPr txBox="1"/>
          <p:nvPr/>
        </p:nvSpPr>
        <p:spPr>
          <a:xfrm>
            <a:off x="253549" y="5886470"/>
            <a:ext cx="8658139" cy="430887"/>
          </a:xfrm>
          <a:prstGeom prst="rect">
            <a:avLst/>
          </a:prstGeom>
          <a:noFill/>
        </p:spPr>
        <p:txBody>
          <a:bodyPr wrap="none" rtlCol="0">
            <a:spAutoFit/>
          </a:bodyPr>
          <a:lstStyle/>
          <a:p>
            <a:r>
              <a:rPr lang="en-US" sz="1100" b="1" dirty="0"/>
              <a:t>NOTE 4</a:t>
            </a:r>
            <a:r>
              <a:rPr lang="en-US" sz="1100" dirty="0"/>
              <a:t>: The gap between the CF Flange I.D. and the HX jacket O.D. is 1/8” nominal. A mock-up will be needed to simulate and validate</a:t>
            </a:r>
          </a:p>
          <a:p>
            <a:r>
              <a:rPr lang="en-US" sz="1100" dirty="0"/>
              <a:t>                the appropriate fit of HX inside vacuum canister.</a:t>
            </a:r>
          </a:p>
        </p:txBody>
      </p:sp>
      <p:cxnSp>
        <p:nvCxnSpPr>
          <p:cNvPr id="12" name="Straight Arrow Connector 11"/>
          <p:cNvCxnSpPr/>
          <p:nvPr/>
        </p:nvCxnSpPr>
        <p:spPr>
          <a:xfrm flipH="1">
            <a:off x="5744572" y="2670486"/>
            <a:ext cx="175845" cy="25977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920417" y="3557243"/>
            <a:ext cx="164122" cy="24888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09298" y="3714322"/>
            <a:ext cx="827471" cy="261610"/>
          </a:xfrm>
          <a:prstGeom prst="rect">
            <a:avLst/>
          </a:prstGeom>
          <a:noFill/>
        </p:spPr>
        <p:txBody>
          <a:bodyPr wrap="none" rtlCol="0">
            <a:spAutoFit/>
          </a:bodyPr>
          <a:lstStyle/>
          <a:p>
            <a:pPr algn="r"/>
            <a:r>
              <a:rPr lang="en-US" sz="1100" dirty="0"/>
              <a:t>HX Jacket</a:t>
            </a:r>
          </a:p>
        </p:txBody>
      </p:sp>
      <p:cxnSp>
        <p:nvCxnSpPr>
          <p:cNvPr id="15" name="Straight Connector 14"/>
          <p:cNvCxnSpPr/>
          <p:nvPr/>
        </p:nvCxnSpPr>
        <p:spPr>
          <a:xfrm flipH="1">
            <a:off x="1178169" y="4733935"/>
            <a:ext cx="4721" cy="955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05964" y="5283187"/>
            <a:ext cx="0" cy="492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178169" y="5660275"/>
            <a:ext cx="2179181" cy="238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46207" y="5666917"/>
            <a:ext cx="1759757" cy="573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28148" y="5529590"/>
            <a:ext cx="546946" cy="261610"/>
          </a:xfrm>
          <a:prstGeom prst="rect">
            <a:avLst/>
          </a:prstGeom>
          <a:noFill/>
        </p:spPr>
        <p:txBody>
          <a:bodyPr wrap="none" rtlCol="0">
            <a:spAutoFit/>
          </a:bodyPr>
          <a:lstStyle/>
          <a:p>
            <a:pPr algn="r"/>
            <a:r>
              <a:rPr lang="en-US" sz="1100" dirty="0"/>
              <a:t>~ 5 Ft</a:t>
            </a:r>
          </a:p>
        </p:txBody>
      </p:sp>
    </p:spTree>
    <p:extLst>
      <p:ext uri="{BB962C8B-B14F-4D97-AF65-F5344CB8AC3E}">
        <p14:creationId xmlns:p14="http://schemas.microsoft.com/office/powerpoint/2010/main" val="30769607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Cold Heat Exchanger Steps</a:t>
            </a:r>
          </a:p>
        </p:txBody>
      </p:sp>
      <p:pic>
        <p:nvPicPr>
          <p:cNvPr id="307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 y="3752491"/>
            <a:ext cx="4571927" cy="298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99433" y="3588588"/>
            <a:ext cx="4644567" cy="326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568" y="353682"/>
            <a:ext cx="5196545" cy="323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2342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Assembly Fixture</a:t>
            </a: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4356" y="2797768"/>
            <a:ext cx="4916243" cy="36576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31" y="798286"/>
            <a:ext cx="4962612" cy="3429000"/>
          </a:xfrm>
          <a:prstGeom prst="rect">
            <a:avLst/>
          </a:prstGeom>
        </p:spPr>
      </p:pic>
      <p:sp>
        <p:nvSpPr>
          <p:cNvPr id="33" name="TextBox 32"/>
          <p:cNvSpPr txBox="1"/>
          <p:nvPr/>
        </p:nvSpPr>
        <p:spPr>
          <a:xfrm>
            <a:off x="187831" y="823767"/>
            <a:ext cx="1763624" cy="430887"/>
          </a:xfrm>
          <a:prstGeom prst="rect">
            <a:avLst/>
          </a:prstGeom>
          <a:noFill/>
        </p:spPr>
        <p:txBody>
          <a:bodyPr wrap="none" rtlCol="0">
            <a:spAutoFit/>
          </a:bodyPr>
          <a:lstStyle/>
          <a:p>
            <a:r>
              <a:rPr lang="en-US" sz="1100" b="1" u="sng" dirty="0"/>
              <a:t>STEP 1</a:t>
            </a:r>
            <a:r>
              <a:rPr lang="en-US" sz="1100" b="1" dirty="0"/>
              <a:t>:</a:t>
            </a:r>
          </a:p>
          <a:p>
            <a:r>
              <a:rPr lang="en-US" sz="1100" b="1" dirty="0"/>
              <a:t>Fixture Initial Assembly</a:t>
            </a:r>
          </a:p>
        </p:txBody>
      </p:sp>
      <p:sp>
        <p:nvSpPr>
          <p:cNvPr id="34" name="TextBox 33"/>
          <p:cNvSpPr txBox="1"/>
          <p:nvPr/>
        </p:nvSpPr>
        <p:spPr>
          <a:xfrm>
            <a:off x="1370562" y="3969899"/>
            <a:ext cx="1173719" cy="430887"/>
          </a:xfrm>
          <a:prstGeom prst="rect">
            <a:avLst/>
          </a:prstGeom>
          <a:noFill/>
        </p:spPr>
        <p:txBody>
          <a:bodyPr wrap="none" rtlCol="0">
            <a:spAutoFit/>
          </a:bodyPr>
          <a:lstStyle/>
          <a:p>
            <a:r>
              <a:rPr lang="en-US" sz="1100" dirty="0"/>
              <a:t>1” thick MIC-6 </a:t>
            </a:r>
          </a:p>
          <a:p>
            <a:r>
              <a:rPr lang="en-US" sz="1100" dirty="0"/>
              <a:t>Aluminum Plate</a:t>
            </a:r>
          </a:p>
        </p:txBody>
      </p:sp>
      <p:cxnSp>
        <p:nvCxnSpPr>
          <p:cNvPr id="35" name="Straight Arrow Connector 34"/>
          <p:cNvCxnSpPr/>
          <p:nvPr/>
        </p:nvCxnSpPr>
        <p:spPr>
          <a:xfrm flipH="1" flipV="1">
            <a:off x="958816" y="4116473"/>
            <a:ext cx="472254" cy="8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4105" y="2147871"/>
            <a:ext cx="1925591" cy="430887"/>
          </a:xfrm>
          <a:prstGeom prst="rect">
            <a:avLst/>
          </a:prstGeom>
          <a:noFill/>
        </p:spPr>
        <p:txBody>
          <a:bodyPr wrap="none" rtlCol="0">
            <a:spAutoFit/>
          </a:bodyPr>
          <a:lstStyle/>
          <a:p>
            <a:pPr algn="r"/>
            <a:r>
              <a:rPr lang="en-US" sz="1100" dirty="0"/>
              <a:t>Adjustable Vertical Support </a:t>
            </a:r>
          </a:p>
          <a:p>
            <a:pPr algn="r"/>
            <a:r>
              <a:rPr lang="en-US" sz="1100" dirty="0"/>
              <a:t>3X</a:t>
            </a:r>
          </a:p>
        </p:txBody>
      </p:sp>
      <p:cxnSp>
        <p:nvCxnSpPr>
          <p:cNvPr id="37" name="Straight Arrow Connector 36"/>
          <p:cNvCxnSpPr>
            <a:stCxn id="36" idx="3"/>
          </p:cNvCxnSpPr>
          <p:nvPr/>
        </p:nvCxnSpPr>
        <p:spPr>
          <a:xfrm>
            <a:off x="2069696" y="2363315"/>
            <a:ext cx="789646" cy="102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256225" y="1485584"/>
            <a:ext cx="850698" cy="7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399627" y="1344703"/>
            <a:ext cx="1856598" cy="261610"/>
          </a:xfrm>
          <a:prstGeom prst="rect">
            <a:avLst/>
          </a:prstGeom>
          <a:noFill/>
        </p:spPr>
        <p:txBody>
          <a:bodyPr wrap="none" rtlCol="0">
            <a:spAutoFit/>
          </a:bodyPr>
          <a:lstStyle/>
          <a:p>
            <a:pPr algn="r"/>
            <a:r>
              <a:rPr lang="en-US" sz="1100" dirty="0"/>
              <a:t>Adjustable Plastic Wedges</a:t>
            </a:r>
          </a:p>
        </p:txBody>
      </p:sp>
      <p:cxnSp>
        <p:nvCxnSpPr>
          <p:cNvPr id="40" name="Straight Arrow Connector 39"/>
          <p:cNvCxnSpPr/>
          <p:nvPr/>
        </p:nvCxnSpPr>
        <p:spPr>
          <a:xfrm flipH="1">
            <a:off x="4961013" y="1243612"/>
            <a:ext cx="544437" cy="11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8437" y="1105228"/>
            <a:ext cx="1635448" cy="430887"/>
          </a:xfrm>
          <a:prstGeom prst="rect">
            <a:avLst/>
          </a:prstGeom>
          <a:noFill/>
        </p:spPr>
        <p:txBody>
          <a:bodyPr wrap="none" rtlCol="0">
            <a:spAutoFit/>
          </a:bodyPr>
          <a:lstStyle/>
          <a:p>
            <a:r>
              <a:rPr lang="en-US" sz="1100" dirty="0"/>
              <a:t>HX Mounting Plate and</a:t>
            </a:r>
          </a:p>
          <a:p>
            <a:r>
              <a:rPr lang="en-US" sz="1100" dirty="0"/>
              <a:t>Gusset Support</a:t>
            </a:r>
          </a:p>
        </p:txBody>
      </p:sp>
      <p:sp>
        <p:nvSpPr>
          <p:cNvPr id="42" name="TextBox 41"/>
          <p:cNvSpPr txBox="1"/>
          <p:nvPr/>
        </p:nvSpPr>
        <p:spPr>
          <a:xfrm>
            <a:off x="6225693" y="2094387"/>
            <a:ext cx="2768707" cy="430887"/>
          </a:xfrm>
          <a:prstGeom prst="rect">
            <a:avLst/>
          </a:prstGeom>
          <a:noFill/>
        </p:spPr>
        <p:txBody>
          <a:bodyPr wrap="none" rtlCol="0">
            <a:spAutoFit/>
          </a:bodyPr>
          <a:lstStyle/>
          <a:p>
            <a:r>
              <a:rPr lang="en-US" sz="1100" b="1" u="sng" dirty="0"/>
              <a:t>STEP 2</a:t>
            </a:r>
            <a:r>
              <a:rPr lang="en-US" sz="1100" b="1" dirty="0"/>
              <a:t>:</a:t>
            </a:r>
          </a:p>
          <a:p>
            <a:r>
              <a:rPr lang="en-US" sz="1100" b="1" dirty="0"/>
              <a:t>CF Flange and Center Post Installation</a:t>
            </a:r>
          </a:p>
        </p:txBody>
      </p:sp>
      <p:cxnSp>
        <p:nvCxnSpPr>
          <p:cNvPr id="43" name="Straight Arrow Connector 42"/>
          <p:cNvCxnSpPr/>
          <p:nvPr/>
        </p:nvCxnSpPr>
        <p:spPr>
          <a:xfrm>
            <a:off x="7543657" y="2961938"/>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522890" y="2831133"/>
            <a:ext cx="1087157" cy="261610"/>
          </a:xfrm>
          <a:prstGeom prst="rect">
            <a:avLst/>
          </a:prstGeom>
          <a:noFill/>
        </p:spPr>
        <p:txBody>
          <a:bodyPr wrap="none" rtlCol="0">
            <a:spAutoFit/>
          </a:bodyPr>
          <a:lstStyle/>
          <a:p>
            <a:r>
              <a:rPr lang="en-US" sz="1100" dirty="0"/>
              <a:t>10” CF Flange</a:t>
            </a:r>
          </a:p>
        </p:txBody>
      </p:sp>
      <p:cxnSp>
        <p:nvCxnSpPr>
          <p:cNvPr id="45" name="Straight Arrow Connector 44"/>
          <p:cNvCxnSpPr/>
          <p:nvPr/>
        </p:nvCxnSpPr>
        <p:spPr>
          <a:xfrm>
            <a:off x="7123885" y="3535597"/>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231440" y="3409486"/>
            <a:ext cx="928459" cy="261610"/>
          </a:xfrm>
          <a:prstGeom prst="rect">
            <a:avLst/>
          </a:prstGeom>
          <a:noFill/>
        </p:spPr>
        <p:txBody>
          <a:bodyPr wrap="none" rtlCol="0">
            <a:spAutoFit/>
          </a:bodyPr>
          <a:lstStyle/>
          <a:p>
            <a:r>
              <a:rPr lang="en-US" sz="1100" dirty="0"/>
              <a:t>Center Post</a:t>
            </a:r>
          </a:p>
        </p:txBody>
      </p:sp>
      <p:cxnSp>
        <p:nvCxnSpPr>
          <p:cNvPr id="47" name="Straight Arrow Connector 46"/>
          <p:cNvCxnSpPr/>
          <p:nvPr/>
        </p:nvCxnSpPr>
        <p:spPr>
          <a:xfrm flipH="1" flipV="1">
            <a:off x="1850165" y="3295300"/>
            <a:ext cx="92214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687552" y="3197659"/>
            <a:ext cx="2036135" cy="261610"/>
          </a:xfrm>
          <a:prstGeom prst="rect">
            <a:avLst/>
          </a:prstGeom>
          <a:noFill/>
        </p:spPr>
        <p:txBody>
          <a:bodyPr wrap="none" rtlCol="0">
            <a:spAutoFit/>
          </a:bodyPr>
          <a:lstStyle/>
          <a:p>
            <a:pPr algn="r"/>
            <a:r>
              <a:rPr lang="en-US" sz="1100" dirty="0"/>
              <a:t>Retractable/Lockable Plunger</a:t>
            </a:r>
          </a:p>
        </p:txBody>
      </p:sp>
    </p:spTree>
    <p:extLst>
      <p:ext uri="{BB962C8B-B14F-4D97-AF65-F5344CB8AC3E}">
        <p14:creationId xmlns:p14="http://schemas.microsoft.com/office/powerpoint/2010/main" val="38068581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Assembly Fixture</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5859" y="1431331"/>
            <a:ext cx="4355282" cy="32004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1055" y="2934948"/>
            <a:ext cx="4832945" cy="3657600"/>
          </a:xfrm>
          <a:prstGeom prst="rect">
            <a:avLst/>
          </a:prstGeom>
        </p:spPr>
      </p:pic>
      <p:sp>
        <p:nvSpPr>
          <p:cNvPr id="15" name="TextBox 14"/>
          <p:cNvSpPr txBox="1"/>
          <p:nvPr/>
        </p:nvSpPr>
        <p:spPr>
          <a:xfrm>
            <a:off x="236949" y="945468"/>
            <a:ext cx="2220480" cy="600164"/>
          </a:xfrm>
          <a:prstGeom prst="rect">
            <a:avLst/>
          </a:prstGeom>
          <a:noFill/>
        </p:spPr>
        <p:txBody>
          <a:bodyPr wrap="none" rtlCol="0">
            <a:spAutoFit/>
          </a:bodyPr>
          <a:lstStyle/>
          <a:p>
            <a:r>
              <a:rPr lang="en-US" sz="1100" b="1" u="sng" dirty="0"/>
              <a:t>STEP 3</a:t>
            </a:r>
            <a:r>
              <a:rPr lang="en-US" sz="1100" b="1" dirty="0"/>
              <a:t>:</a:t>
            </a:r>
          </a:p>
          <a:p>
            <a:r>
              <a:rPr lang="en-US" sz="1100" b="1" dirty="0"/>
              <a:t>Installation of Upper COLD HX</a:t>
            </a:r>
          </a:p>
          <a:p>
            <a:r>
              <a:rPr lang="en-US" sz="1100" b="1" dirty="0"/>
              <a:t>And Internal Support plates</a:t>
            </a:r>
          </a:p>
        </p:txBody>
      </p:sp>
      <p:cxnSp>
        <p:nvCxnSpPr>
          <p:cNvPr id="16" name="Straight Arrow Connector 15"/>
          <p:cNvCxnSpPr/>
          <p:nvPr/>
        </p:nvCxnSpPr>
        <p:spPr>
          <a:xfrm>
            <a:off x="2926664" y="1891327"/>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2107" y="1745944"/>
            <a:ext cx="2230098" cy="430887"/>
          </a:xfrm>
          <a:prstGeom prst="rect">
            <a:avLst/>
          </a:prstGeom>
          <a:noFill/>
        </p:spPr>
        <p:txBody>
          <a:bodyPr wrap="none" rtlCol="0">
            <a:spAutoFit/>
          </a:bodyPr>
          <a:lstStyle/>
          <a:p>
            <a:pPr algn="r"/>
            <a:r>
              <a:rPr lang="en-US" sz="1100" dirty="0"/>
              <a:t>Upper COLD HX positioned</a:t>
            </a:r>
          </a:p>
          <a:p>
            <a:pPr algn="r"/>
            <a:r>
              <a:rPr lang="en-US" sz="1100" dirty="0"/>
              <a:t>and supported on Wedge Blocks</a:t>
            </a:r>
          </a:p>
        </p:txBody>
      </p:sp>
      <p:cxnSp>
        <p:nvCxnSpPr>
          <p:cNvPr id="18" name="Straight Arrow Connector 17"/>
          <p:cNvCxnSpPr/>
          <p:nvPr/>
        </p:nvCxnSpPr>
        <p:spPr>
          <a:xfrm>
            <a:off x="7127612" y="3547754"/>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59178" y="3365835"/>
            <a:ext cx="1768434" cy="600164"/>
          </a:xfrm>
          <a:prstGeom prst="rect">
            <a:avLst/>
          </a:prstGeom>
          <a:noFill/>
        </p:spPr>
        <p:txBody>
          <a:bodyPr wrap="none" rtlCol="0">
            <a:spAutoFit/>
          </a:bodyPr>
          <a:lstStyle/>
          <a:p>
            <a:pPr algn="r"/>
            <a:r>
              <a:rPr lang="en-US" sz="1100" dirty="0"/>
              <a:t>Lower COLD HX</a:t>
            </a:r>
          </a:p>
          <a:p>
            <a:pPr algn="r"/>
            <a:r>
              <a:rPr lang="en-US" sz="1100" dirty="0"/>
              <a:t>positioned and supported</a:t>
            </a:r>
          </a:p>
          <a:p>
            <a:pPr algn="r"/>
            <a:r>
              <a:rPr lang="en-US" sz="1100" dirty="0"/>
              <a:t>on its set of wedges</a:t>
            </a:r>
          </a:p>
        </p:txBody>
      </p:sp>
      <p:cxnSp>
        <p:nvCxnSpPr>
          <p:cNvPr id="20" name="Straight Arrow Connector 19"/>
          <p:cNvCxnSpPr/>
          <p:nvPr/>
        </p:nvCxnSpPr>
        <p:spPr>
          <a:xfrm>
            <a:off x="4311055" y="5385337"/>
            <a:ext cx="1535830" cy="13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34915" y="5301582"/>
            <a:ext cx="1462323" cy="600164"/>
          </a:xfrm>
          <a:prstGeom prst="rect">
            <a:avLst/>
          </a:prstGeom>
          <a:noFill/>
        </p:spPr>
        <p:txBody>
          <a:bodyPr wrap="none" rtlCol="0">
            <a:spAutoFit/>
          </a:bodyPr>
          <a:lstStyle/>
          <a:p>
            <a:pPr algn="r"/>
            <a:r>
              <a:rPr lang="en-US" sz="1100" dirty="0"/>
              <a:t>Support Column</a:t>
            </a:r>
          </a:p>
          <a:p>
            <a:pPr algn="r"/>
            <a:r>
              <a:rPr lang="en-US" sz="1100" dirty="0"/>
              <a:t>still at home position</a:t>
            </a:r>
          </a:p>
          <a:p>
            <a:pPr algn="r"/>
            <a:r>
              <a:rPr lang="en-US" sz="1100" dirty="0"/>
              <a:t>X3</a:t>
            </a:r>
          </a:p>
        </p:txBody>
      </p:sp>
      <p:sp>
        <p:nvSpPr>
          <p:cNvPr id="22" name="TextBox 21"/>
          <p:cNvSpPr txBox="1"/>
          <p:nvPr/>
        </p:nvSpPr>
        <p:spPr>
          <a:xfrm>
            <a:off x="6243395" y="2504061"/>
            <a:ext cx="2226892" cy="430887"/>
          </a:xfrm>
          <a:prstGeom prst="rect">
            <a:avLst/>
          </a:prstGeom>
          <a:noFill/>
        </p:spPr>
        <p:txBody>
          <a:bodyPr wrap="none" rtlCol="0">
            <a:spAutoFit/>
          </a:bodyPr>
          <a:lstStyle/>
          <a:p>
            <a:r>
              <a:rPr lang="en-US" sz="1100" b="1" u="sng" dirty="0"/>
              <a:t>STEP 4</a:t>
            </a:r>
            <a:r>
              <a:rPr lang="en-US" sz="1100" b="1" dirty="0"/>
              <a:t>:</a:t>
            </a:r>
          </a:p>
          <a:p>
            <a:r>
              <a:rPr lang="en-US" sz="1100" b="1" dirty="0"/>
              <a:t>Installation of Lower COLD HX</a:t>
            </a:r>
          </a:p>
        </p:txBody>
      </p:sp>
    </p:spTree>
    <p:extLst>
      <p:ext uri="{BB962C8B-B14F-4D97-AF65-F5344CB8AC3E}">
        <p14:creationId xmlns:p14="http://schemas.microsoft.com/office/powerpoint/2010/main" val="11408640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Assembly Fixture</a:t>
            </a: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331" y="928310"/>
            <a:ext cx="4318986" cy="32004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6899" y="2658534"/>
            <a:ext cx="4657026" cy="3200400"/>
          </a:xfrm>
          <a:prstGeom prst="rect">
            <a:avLst/>
          </a:prstGeom>
        </p:spPr>
      </p:pic>
      <p:sp>
        <p:nvSpPr>
          <p:cNvPr id="15" name="TextBox 14"/>
          <p:cNvSpPr txBox="1"/>
          <p:nvPr/>
        </p:nvSpPr>
        <p:spPr>
          <a:xfrm>
            <a:off x="236949" y="945468"/>
            <a:ext cx="2289409" cy="600164"/>
          </a:xfrm>
          <a:prstGeom prst="rect">
            <a:avLst/>
          </a:prstGeom>
          <a:noFill/>
        </p:spPr>
        <p:txBody>
          <a:bodyPr wrap="none" rtlCol="0">
            <a:spAutoFit/>
          </a:bodyPr>
          <a:lstStyle/>
          <a:p>
            <a:r>
              <a:rPr lang="en-US" sz="1100" b="1" u="sng" dirty="0"/>
              <a:t>STEP 5</a:t>
            </a:r>
            <a:r>
              <a:rPr lang="en-US" sz="1100" b="1" dirty="0"/>
              <a:t>:</a:t>
            </a:r>
          </a:p>
          <a:p>
            <a:r>
              <a:rPr lang="en-US" sz="1100" b="1" dirty="0"/>
              <a:t>Installation of Upper and Lower</a:t>
            </a:r>
          </a:p>
          <a:p>
            <a:r>
              <a:rPr lang="en-US" sz="1100" b="1" dirty="0"/>
              <a:t>Thermo-Static Valves</a:t>
            </a:r>
          </a:p>
        </p:txBody>
      </p:sp>
      <p:cxnSp>
        <p:nvCxnSpPr>
          <p:cNvPr id="16" name="Straight Arrow Connector 15"/>
          <p:cNvCxnSpPr/>
          <p:nvPr/>
        </p:nvCxnSpPr>
        <p:spPr>
          <a:xfrm>
            <a:off x="2926664" y="1891327"/>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9815" y="1745944"/>
            <a:ext cx="2172390" cy="600164"/>
          </a:xfrm>
          <a:prstGeom prst="rect">
            <a:avLst/>
          </a:prstGeom>
          <a:noFill/>
        </p:spPr>
        <p:txBody>
          <a:bodyPr wrap="none" rtlCol="0">
            <a:spAutoFit/>
          </a:bodyPr>
          <a:lstStyle/>
          <a:p>
            <a:pPr algn="r"/>
            <a:r>
              <a:rPr lang="en-US" sz="1100" dirty="0"/>
              <a:t>The Thermo-Static</a:t>
            </a:r>
          </a:p>
          <a:p>
            <a:pPr algn="r"/>
            <a:r>
              <a:rPr lang="en-US" sz="1100" dirty="0"/>
              <a:t>Valve for the Upper HX must be</a:t>
            </a:r>
          </a:p>
          <a:p>
            <a:pPr algn="r"/>
            <a:r>
              <a:rPr lang="en-US" sz="1100" dirty="0"/>
              <a:t>Installed (Braze) first</a:t>
            </a:r>
          </a:p>
        </p:txBody>
      </p:sp>
      <p:sp>
        <p:nvSpPr>
          <p:cNvPr id="18" name="TextBox 17"/>
          <p:cNvSpPr txBox="1"/>
          <p:nvPr/>
        </p:nvSpPr>
        <p:spPr>
          <a:xfrm>
            <a:off x="5981257" y="1193258"/>
            <a:ext cx="2626040" cy="430887"/>
          </a:xfrm>
          <a:prstGeom prst="rect">
            <a:avLst/>
          </a:prstGeom>
          <a:noFill/>
        </p:spPr>
        <p:txBody>
          <a:bodyPr wrap="none" rtlCol="0">
            <a:spAutoFit/>
          </a:bodyPr>
          <a:lstStyle/>
          <a:p>
            <a:r>
              <a:rPr lang="en-US" sz="1100" b="1" u="sng" dirty="0"/>
              <a:t>STEP 6</a:t>
            </a:r>
            <a:r>
              <a:rPr lang="en-US" sz="1100" b="1" dirty="0"/>
              <a:t>:</a:t>
            </a:r>
          </a:p>
          <a:p>
            <a:r>
              <a:rPr lang="en-US" sz="1100" b="1" dirty="0"/>
              <a:t>Installation of Lower HX Supply Line</a:t>
            </a:r>
          </a:p>
        </p:txBody>
      </p:sp>
      <p:cxnSp>
        <p:nvCxnSpPr>
          <p:cNvPr id="19" name="Straight Arrow Connector 18"/>
          <p:cNvCxnSpPr/>
          <p:nvPr/>
        </p:nvCxnSpPr>
        <p:spPr>
          <a:xfrm>
            <a:off x="6147579" y="3887937"/>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68851" y="3742554"/>
            <a:ext cx="2714269" cy="600164"/>
          </a:xfrm>
          <a:prstGeom prst="rect">
            <a:avLst/>
          </a:prstGeom>
          <a:noFill/>
        </p:spPr>
        <p:txBody>
          <a:bodyPr wrap="none" rtlCol="0">
            <a:spAutoFit/>
          </a:bodyPr>
          <a:lstStyle/>
          <a:p>
            <a:pPr algn="r"/>
            <a:r>
              <a:rPr lang="en-US" sz="1100" dirty="0"/>
              <a:t>Supports positioned vertically</a:t>
            </a:r>
          </a:p>
          <a:p>
            <a:pPr algn="r"/>
            <a:r>
              <a:rPr lang="en-US" sz="1100" dirty="0"/>
              <a:t>and locked in place to support the tubing</a:t>
            </a:r>
          </a:p>
          <a:p>
            <a:pPr algn="r"/>
            <a:r>
              <a:rPr lang="en-US" sz="1100" dirty="0"/>
              <a:t>2x</a:t>
            </a:r>
          </a:p>
        </p:txBody>
      </p:sp>
      <p:cxnSp>
        <p:nvCxnSpPr>
          <p:cNvPr id="21" name="Straight Arrow Connector 20"/>
          <p:cNvCxnSpPr/>
          <p:nvPr/>
        </p:nvCxnSpPr>
        <p:spPr>
          <a:xfrm flipH="1">
            <a:off x="5619311" y="4128710"/>
            <a:ext cx="166027" cy="360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33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7222" y="710528"/>
            <a:ext cx="7878643" cy="5827456"/>
          </a:xfrm>
          <a:prstGeom prst="rect">
            <a:avLst/>
          </a:prstGeom>
        </p:spPr>
      </p:pic>
      <p:sp>
        <p:nvSpPr>
          <p:cNvPr id="2" name="Title 1"/>
          <p:cNvSpPr>
            <a:spLocks noGrp="1"/>
          </p:cNvSpPr>
          <p:nvPr>
            <p:ph type="title"/>
          </p:nvPr>
        </p:nvSpPr>
        <p:spPr>
          <a:xfrm>
            <a:off x="1676400" y="142875"/>
            <a:ext cx="5653087" cy="557213"/>
          </a:xfrm>
        </p:spPr>
        <p:txBody>
          <a:bodyPr/>
          <a:lstStyle/>
          <a:p>
            <a:r>
              <a:rPr lang="en-US" dirty="0"/>
              <a:t>Utility Trunk: Subsystem Kits</a:t>
            </a:r>
          </a:p>
        </p:txBody>
      </p:sp>
      <p:sp>
        <p:nvSpPr>
          <p:cNvPr id="8" name="TextBox 20"/>
          <p:cNvSpPr txBox="1">
            <a:spLocks noChangeArrowheads="1"/>
          </p:cNvSpPr>
          <p:nvPr/>
        </p:nvSpPr>
        <p:spPr bwMode="auto">
          <a:xfrm>
            <a:off x="6629399" y="4887585"/>
            <a:ext cx="2359175"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Purge Cabinets</a:t>
            </a:r>
            <a:br>
              <a:rPr lang="en-US" sz="1200" b="1" dirty="0">
                <a:solidFill>
                  <a:srgbClr val="000099"/>
                </a:solidFill>
              </a:rPr>
            </a:br>
            <a:r>
              <a:rPr lang="en-US" sz="1200" b="1" dirty="0">
                <a:solidFill>
                  <a:srgbClr val="000099"/>
                </a:solidFill>
              </a:rPr>
              <a:t>Camera Body Deliverable: On Track</a:t>
            </a:r>
          </a:p>
        </p:txBody>
      </p:sp>
      <p:sp>
        <p:nvSpPr>
          <p:cNvPr id="9" name="TextBox 20"/>
          <p:cNvSpPr txBox="1">
            <a:spLocks noChangeArrowheads="1"/>
          </p:cNvSpPr>
          <p:nvPr/>
        </p:nvSpPr>
        <p:spPr bwMode="auto">
          <a:xfrm>
            <a:off x="6400800" y="2865566"/>
            <a:ext cx="1752600"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Coolant Distribution </a:t>
            </a:r>
          </a:p>
          <a:p>
            <a:r>
              <a:rPr lang="en-US" sz="1200" b="1" dirty="0">
                <a:solidFill>
                  <a:srgbClr val="000099"/>
                </a:solidFill>
              </a:rPr>
              <a:t>UT Deliverable: In House</a:t>
            </a:r>
          </a:p>
        </p:txBody>
      </p:sp>
      <p:sp>
        <p:nvSpPr>
          <p:cNvPr id="10" name="TextBox 20"/>
          <p:cNvSpPr txBox="1">
            <a:spLocks noChangeArrowheads="1"/>
          </p:cNvSpPr>
          <p:nvPr/>
        </p:nvSpPr>
        <p:spPr bwMode="auto">
          <a:xfrm>
            <a:off x="3151015" y="682650"/>
            <a:ext cx="2951695" cy="27699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Vacuum Hardware: UT Deliverable: In House</a:t>
            </a:r>
          </a:p>
        </p:txBody>
      </p:sp>
      <p:sp>
        <p:nvSpPr>
          <p:cNvPr id="11" name="TextBox 20"/>
          <p:cNvSpPr txBox="1">
            <a:spLocks noChangeArrowheads="1"/>
          </p:cNvSpPr>
          <p:nvPr/>
        </p:nvSpPr>
        <p:spPr bwMode="auto">
          <a:xfrm>
            <a:off x="1181100" y="2865565"/>
            <a:ext cx="1981200"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Cables/Compressed Air</a:t>
            </a:r>
          </a:p>
          <a:p>
            <a:r>
              <a:rPr lang="en-US" sz="1200" b="1" dirty="0">
                <a:solidFill>
                  <a:srgbClr val="000099"/>
                </a:solidFill>
              </a:rPr>
              <a:t>UT Deliverable: In House</a:t>
            </a:r>
          </a:p>
        </p:txBody>
      </p:sp>
      <p:sp>
        <p:nvSpPr>
          <p:cNvPr id="12" name="TextBox 20"/>
          <p:cNvSpPr txBox="1">
            <a:spLocks noChangeArrowheads="1"/>
          </p:cNvSpPr>
          <p:nvPr/>
        </p:nvSpPr>
        <p:spPr bwMode="auto">
          <a:xfrm>
            <a:off x="1517468" y="4846767"/>
            <a:ext cx="1759131"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HX Coils:</a:t>
            </a:r>
          </a:p>
          <a:p>
            <a:r>
              <a:rPr lang="en-US" sz="1200" b="1" dirty="0">
                <a:solidFill>
                  <a:srgbClr val="000099"/>
                </a:solidFill>
              </a:rPr>
              <a:t>Refrigeration Deliverable</a:t>
            </a:r>
          </a:p>
        </p:txBody>
      </p:sp>
      <p:sp>
        <p:nvSpPr>
          <p:cNvPr id="13" name="TextBox 20"/>
          <p:cNvSpPr txBox="1">
            <a:spLocks noChangeArrowheads="1"/>
          </p:cNvSpPr>
          <p:nvPr/>
        </p:nvSpPr>
        <p:spPr bwMode="auto">
          <a:xfrm>
            <a:off x="5532125" y="6059846"/>
            <a:ext cx="2837700"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Auxiliary Electronics: External Deliverable: Quad Box in house needs wiring</a:t>
            </a:r>
          </a:p>
        </p:txBody>
      </p:sp>
      <p:cxnSp>
        <p:nvCxnSpPr>
          <p:cNvPr id="14" name="Straight Arrow Connector 13"/>
          <p:cNvCxnSpPr/>
          <p:nvPr/>
        </p:nvCxnSpPr>
        <p:spPr>
          <a:xfrm>
            <a:off x="4683896" y="1908658"/>
            <a:ext cx="10854" cy="377342"/>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71800" y="2362200"/>
            <a:ext cx="304800" cy="2286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905500" y="2400300"/>
            <a:ext cx="272721" cy="1905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971800" y="4041244"/>
            <a:ext cx="304800" cy="164364"/>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694750" y="4724400"/>
            <a:ext cx="0" cy="3532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865737" y="3996726"/>
            <a:ext cx="331776" cy="200256"/>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429" y="5444293"/>
            <a:ext cx="3197985" cy="1077218"/>
          </a:xfrm>
          <a:prstGeom prst="rect">
            <a:avLst/>
          </a:prstGeom>
        </p:spPr>
        <p:txBody>
          <a:bodyPr wrap="square">
            <a:spAutoFit/>
          </a:bodyPr>
          <a:lstStyle/>
          <a:p>
            <a:r>
              <a:rPr lang="en-US" sz="1600" b="1" dirty="0">
                <a:solidFill>
                  <a:schemeClr val="tx2"/>
                </a:solidFill>
              </a:rPr>
              <a:t>UT is an integrated structure, providing support &amp; mechanical interfaces for components from multiple subsystems</a:t>
            </a:r>
          </a:p>
        </p:txBody>
      </p:sp>
    </p:spTree>
    <p:extLst>
      <p:ext uri="{BB962C8B-B14F-4D97-AF65-F5344CB8AC3E}">
        <p14:creationId xmlns:p14="http://schemas.microsoft.com/office/powerpoint/2010/main" val="25241228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Assembly Fixture</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b="-4"/>
          <a:stretch/>
        </p:blipFill>
        <p:spPr>
          <a:xfrm>
            <a:off x="298940" y="888023"/>
            <a:ext cx="4703884" cy="3103622"/>
          </a:xfrm>
          <a:prstGeom prst="rect">
            <a:avLst/>
          </a:prstGeom>
        </p:spPr>
      </p:pic>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9127" y="2606888"/>
            <a:ext cx="4651061" cy="3200400"/>
          </a:xfrm>
          <a:prstGeom prst="rect">
            <a:avLst/>
          </a:prstGeom>
        </p:spPr>
      </p:pic>
      <p:sp>
        <p:nvSpPr>
          <p:cNvPr id="16" name="TextBox 15"/>
          <p:cNvSpPr txBox="1"/>
          <p:nvPr/>
        </p:nvSpPr>
        <p:spPr>
          <a:xfrm>
            <a:off x="298940" y="993403"/>
            <a:ext cx="3049233" cy="430887"/>
          </a:xfrm>
          <a:prstGeom prst="rect">
            <a:avLst/>
          </a:prstGeom>
          <a:noFill/>
        </p:spPr>
        <p:txBody>
          <a:bodyPr wrap="none" rtlCol="0">
            <a:spAutoFit/>
          </a:bodyPr>
          <a:lstStyle/>
          <a:p>
            <a:r>
              <a:rPr lang="en-US" sz="1100" b="1" u="sng" dirty="0"/>
              <a:t>STEP 7</a:t>
            </a:r>
            <a:r>
              <a:rPr lang="en-US" sz="1100" b="1" dirty="0"/>
              <a:t>:</a:t>
            </a:r>
          </a:p>
          <a:p>
            <a:r>
              <a:rPr lang="en-US" sz="1100" b="1" dirty="0"/>
              <a:t>Installation of Lower COLD HX Return Line</a:t>
            </a:r>
          </a:p>
        </p:txBody>
      </p:sp>
      <p:cxnSp>
        <p:nvCxnSpPr>
          <p:cNvPr id="17" name="Straight Arrow Connector 16"/>
          <p:cNvCxnSpPr/>
          <p:nvPr/>
        </p:nvCxnSpPr>
        <p:spPr>
          <a:xfrm>
            <a:off x="2235603" y="2200433"/>
            <a:ext cx="6733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5153" y="2055050"/>
            <a:ext cx="1745991" cy="430887"/>
          </a:xfrm>
          <a:prstGeom prst="rect">
            <a:avLst/>
          </a:prstGeom>
          <a:noFill/>
        </p:spPr>
        <p:txBody>
          <a:bodyPr wrap="none" rtlCol="0">
            <a:spAutoFit/>
          </a:bodyPr>
          <a:lstStyle/>
          <a:p>
            <a:pPr algn="r"/>
            <a:r>
              <a:rPr lang="en-US" sz="1100" dirty="0"/>
              <a:t>Lower COLD HX Supply </a:t>
            </a:r>
          </a:p>
          <a:p>
            <a:pPr algn="r"/>
            <a:r>
              <a:rPr lang="en-US" sz="1100" dirty="0"/>
              <a:t>Copper Line</a:t>
            </a:r>
          </a:p>
        </p:txBody>
      </p:sp>
      <p:sp>
        <p:nvSpPr>
          <p:cNvPr id="19" name="TextBox 18"/>
          <p:cNvSpPr txBox="1"/>
          <p:nvPr/>
        </p:nvSpPr>
        <p:spPr>
          <a:xfrm>
            <a:off x="4319857" y="2318359"/>
            <a:ext cx="1313180" cy="430887"/>
          </a:xfrm>
          <a:prstGeom prst="rect">
            <a:avLst/>
          </a:prstGeom>
          <a:noFill/>
        </p:spPr>
        <p:txBody>
          <a:bodyPr wrap="none" rtlCol="0">
            <a:spAutoFit/>
          </a:bodyPr>
          <a:lstStyle/>
          <a:p>
            <a:r>
              <a:rPr lang="en-US" sz="1100" dirty="0"/>
              <a:t>Lower COLD HX </a:t>
            </a:r>
          </a:p>
          <a:p>
            <a:r>
              <a:rPr lang="en-US" sz="1100" dirty="0"/>
              <a:t>Return SST Line</a:t>
            </a:r>
          </a:p>
        </p:txBody>
      </p:sp>
      <p:cxnSp>
        <p:nvCxnSpPr>
          <p:cNvPr id="20" name="Straight Arrow Connector 19"/>
          <p:cNvCxnSpPr/>
          <p:nvPr/>
        </p:nvCxnSpPr>
        <p:spPr>
          <a:xfrm flipH="1">
            <a:off x="2585713" y="2439834"/>
            <a:ext cx="1766479" cy="20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33037" y="983171"/>
            <a:ext cx="2730235" cy="600164"/>
          </a:xfrm>
          <a:prstGeom prst="rect">
            <a:avLst/>
          </a:prstGeom>
          <a:noFill/>
        </p:spPr>
        <p:txBody>
          <a:bodyPr wrap="none" rtlCol="0">
            <a:spAutoFit/>
          </a:bodyPr>
          <a:lstStyle/>
          <a:p>
            <a:r>
              <a:rPr lang="en-US" sz="1100" b="1" u="sng" dirty="0"/>
              <a:t>STEP 8</a:t>
            </a:r>
            <a:r>
              <a:rPr lang="en-US" sz="1100" b="1" dirty="0"/>
              <a:t>:</a:t>
            </a:r>
          </a:p>
          <a:p>
            <a:r>
              <a:rPr lang="en-US" sz="1100" b="1" dirty="0"/>
              <a:t>Installation of Upper COLD HX Supply</a:t>
            </a:r>
          </a:p>
          <a:p>
            <a:r>
              <a:rPr lang="en-US" sz="1100" b="1" dirty="0"/>
              <a:t>and Return Lines</a:t>
            </a:r>
          </a:p>
        </p:txBody>
      </p:sp>
      <p:sp>
        <p:nvSpPr>
          <p:cNvPr id="22" name="TextBox 21"/>
          <p:cNvSpPr txBox="1"/>
          <p:nvPr/>
        </p:nvSpPr>
        <p:spPr>
          <a:xfrm>
            <a:off x="6833688" y="4824008"/>
            <a:ext cx="2310312" cy="430887"/>
          </a:xfrm>
          <a:prstGeom prst="rect">
            <a:avLst/>
          </a:prstGeom>
          <a:noFill/>
        </p:spPr>
        <p:txBody>
          <a:bodyPr wrap="none" rtlCol="0">
            <a:spAutoFit/>
          </a:bodyPr>
          <a:lstStyle/>
          <a:p>
            <a:r>
              <a:rPr lang="en-US" sz="1100" dirty="0"/>
              <a:t>Third Support vertically positioned</a:t>
            </a:r>
          </a:p>
          <a:p>
            <a:r>
              <a:rPr lang="en-US" sz="1100" dirty="0"/>
              <a:t>and locked in place</a:t>
            </a:r>
          </a:p>
        </p:txBody>
      </p:sp>
      <p:cxnSp>
        <p:nvCxnSpPr>
          <p:cNvPr id="24" name="Straight Arrow Connector 23"/>
          <p:cNvCxnSpPr/>
          <p:nvPr/>
        </p:nvCxnSpPr>
        <p:spPr>
          <a:xfrm flipH="1">
            <a:off x="6114916" y="4923692"/>
            <a:ext cx="718772" cy="25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99127" y="5254895"/>
            <a:ext cx="834467" cy="12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95222" y="5054067"/>
            <a:ext cx="2052228" cy="769441"/>
          </a:xfrm>
          <a:prstGeom prst="rect">
            <a:avLst/>
          </a:prstGeom>
          <a:noFill/>
        </p:spPr>
        <p:txBody>
          <a:bodyPr wrap="none" rtlCol="0">
            <a:spAutoFit/>
          </a:bodyPr>
          <a:lstStyle/>
          <a:p>
            <a:pPr algn="r"/>
            <a:r>
              <a:rPr lang="en-US" sz="1100" dirty="0"/>
              <a:t>End Support Column installed</a:t>
            </a:r>
          </a:p>
          <a:p>
            <a:pPr algn="r"/>
            <a:r>
              <a:rPr lang="en-US" sz="1100" dirty="0"/>
              <a:t>in preparation for Installing</a:t>
            </a:r>
          </a:p>
          <a:p>
            <a:pPr algn="r"/>
            <a:r>
              <a:rPr lang="en-US" sz="1100" dirty="0"/>
              <a:t>the Electrical Breaks</a:t>
            </a:r>
          </a:p>
          <a:p>
            <a:pPr algn="r"/>
            <a:r>
              <a:rPr lang="en-US" sz="1100" dirty="0"/>
              <a:t>Welding Fixture</a:t>
            </a:r>
          </a:p>
        </p:txBody>
      </p:sp>
      <p:sp>
        <p:nvSpPr>
          <p:cNvPr id="27" name="TextBox 26"/>
          <p:cNvSpPr txBox="1"/>
          <p:nvPr/>
        </p:nvSpPr>
        <p:spPr>
          <a:xfrm>
            <a:off x="2808962" y="4492805"/>
            <a:ext cx="1111266" cy="430887"/>
          </a:xfrm>
          <a:prstGeom prst="rect">
            <a:avLst/>
          </a:prstGeom>
          <a:noFill/>
        </p:spPr>
        <p:txBody>
          <a:bodyPr wrap="square" rtlCol="0">
            <a:spAutoFit/>
          </a:bodyPr>
          <a:lstStyle/>
          <a:p>
            <a:pPr algn="r"/>
            <a:r>
              <a:rPr lang="en-US" sz="1100" dirty="0"/>
              <a:t>Anti-Rotational</a:t>
            </a:r>
          </a:p>
          <a:p>
            <a:pPr algn="r"/>
            <a:r>
              <a:rPr lang="en-US" sz="1100" dirty="0"/>
              <a:t>Cage Bracket</a:t>
            </a:r>
          </a:p>
        </p:txBody>
      </p:sp>
      <p:cxnSp>
        <p:nvCxnSpPr>
          <p:cNvPr id="28" name="Straight Arrow Connector 27"/>
          <p:cNvCxnSpPr>
            <a:stCxn id="27" idx="3"/>
          </p:cNvCxnSpPr>
          <p:nvPr/>
        </p:nvCxnSpPr>
        <p:spPr>
          <a:xfrm>
            <a:off x="3920228" y="4708249"/>
            <a:ext cx="956246" cy="23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030307" y="3800455"/>
            <a:ext cx="1425570" cy="23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329474" y="3678437"/>
            <a:ext cx="1736374" cy="430887"/>
          </a:xfrm>
          <a:prstGeom prst="rect">
            <a:avLst/>
          </a:prstGeom>
          <a:noFill/>
        </p:spPr>
        <p:txBody>
          <a:bodyPr wrap="none" rtlCol="0">
            <a:spAutoFit/>
          </a:bodyPr>
          <a:lstStyle/>
          <a:p>
            <a:pPr algn="r"/>
            <a:r>
              <a:rPr lang="en-US" sz="1100" dirty="0"/>
              <a:t>Upper COLD HX Return </a:t>
            </a:r>
          </a:p>
          <a:p>
            <a:pPr algn="r"/>
            <a:r>
              <a:rPr lang="en-US" sz="1100" dirty="0"/>
              <a:t>SST Line</a:t>
            </a:r>
          </a:p>
        </p:txBody>
      </p:sp>
    </p:spTree>
    <p:extLst>
      <p:ext uri="{BB962C8B-B14F-4D97-AF65-F5344CB8AC3E}">
        <p14:creationId xmlns:p14="http://schemas.microsoft.com/office/powerpoint/2010/main" val="24004027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Assembly Fixture</a:t>
            </a: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6668" y="1323611"/>
            <a:ext cx="2230504" cy="20574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914"/>
          <a:stretch/>
        </p:blipFill>
        <p:spPr>
          <a:xfrm>
            <a:off x="6145399" y="1270771"/>
            <a:ext cx="2163651" cy="20574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7011" y="4239266"/>
            <a:ext cx="3042475" cy="2286000"/>
          </a:xfrm>
          <a:prstGeom prst="rect">
            <a:avLst/>
          </a:prstGeom>
        </p:spPr>
      </p:pic>
      <p:sp>
        <p:nvSpPr>
          <p:cNvPr id="15" name="TextBox 14"/>
          <p:cNvSpPr txBox="1"/>
          <p:nvPr/>
        </p:nvSpPr>
        <p:spPr>
          <a:xfrm>
            <a:off x="152400" y="1335532"/>
            <a:ext cx="1290738" cy="600164"/>
          </a:xfrm>
          <a:prstGeom prst="rect">
            <a:avLst/>
          </a:prstGeom>
          <a:noFill/>
        </p:spPr>
        <p:txBody>
          <a:bodyPr wrap="none" rtlCol="0">
            <a:spAutoFit/>
          </a:bodyPr>
          <a:lstStyle/>
          <a:p>
            <a:pPr algn="r"/>
            <a:r>
              <a:rPr lang="en-US" sz="1100" dirty="0"/>
              <a:t>Electrical Break </a:t>
            </a:r>
          </a:p>
          <a:p>
            <a:pPr algn="r"/>
            <a:r>
              <a:rPr lang="en-US" sz="1100" dirty="0"/>
              <a:t>Welded to Supply</a:t>
            </a:r>
          </a:p>
          <a:p>
            <a:pPr algn="r"/>
            <a:r>
              <a:rPr lang="en-US" sz="1100" dirty="0"/>
              <a:t>and Return Lines</a:t>
            </a:r>
          </a:p>
        </p:txBody>
      </p:sp>
      <p:cxnSp>
        <p:nvCxnSpPr>
          <p:cNvPr id="16" name="Straight Arrow Connector 15"/>
          <p:cNvCxnSpPr/>
          <p:nvPr/>
        </p:nvCxnSpPr>
        <p:spPr>
          <a:xfrm>
            <a:off x="1796628" y="1572443"/>
            <a:ext cx="468472" cy="3632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352745" y="1572443"/>
            <a:ext cx="4438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3839" y="788635"/>
            <a:ext cx="2077813" cy="430887"/>
          </a:xfrm>
          <a:prstGeom prst="rect">
            <a:avLst/>
          </a:prstGeom>
          <a:noFill/>
        </p:spPr>
        <p:txBody>
          <a:bodyPr wrap="none" rtlCol="0">
            <a:spAutoFit/>
          </a:bodyPr>
          <a:lstStyle/>
          <a:p>
            <a:r>
              <a:rPr lang="en-US" sz="1100" b="1" u="sng" dirty="0"/>
              <a:t>STEP 9</a:t>
            </a:r>
            <a:r>
              <a:rPr lang="en-US" sz="1100" b="1" dirty="0"/>
              <a:t>:</a:t>
            </a:r>
          </a:p>
          <a:p>
            <a:r>
              <a:rPr lang="en-US" sz="1100" b="1" dirty="0"/>
              <a:t>Welding of Electrical Breaks</a:t>
            </a:r>
          </a:p>
        </p:txBody>
      </p:sp>
      <p:cxnSp>
        <p:nvCxnSpPr>
          <p:cNvPr id="21" name="Straight Arrow Connector 20"/>
          <p:cNvCxnSpPr/>
          <p:nvPr/>
        </p:nvCxnSpPr>
        <p:spPr>
          <a:xfrm flipH="1">
            <a:off x="2166012" y="2523421"/>
            <a:ext cx="1132524" cy="23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30811" y="2392616"/>
            <a:ext cx="1165705" cy="261610"/>
          </a:xfrm>
          <a:prstGeom prst="rect">
            <a:avLst/>
          </a:prstGeom>
          <a:noFill/>
        </p:spPr>
        <p:txBody>
          <a:bodyPr wrap="none" rtlCol="0">
            <a:spAutoFit/>
          </a:bodyPr>
          <a:lstStyle/>
          <a:p>
            <a:pPr algn="r"/>
            <a:r>
              <a:rPr lang="en-US" sz="1100" dirty="0"/>
              <a:t>Welding Fixture</a:t>
            </a:r>
          </a:p>
        </p:txBody>
      </p:sp>
      <p:cxnSp>
        <p:nvCxnSpPr>
          <p:cNvPr id="25" name="Straight Arrow Connector 24"/>
          <p:cNvCxnSpPr/>
          <p:nvPr/>
        </p:nvCxnSpPr>
        <p:spPr>
          <a:xfrm flipH="1">
            <a:off x="2166012" y="2113844"/>
            <a:ext cx="1231612" cy="23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69579" y="1983039"/>
            <a:ext cx="1314847" cy="430887"/>
          </a:xfrm>
          <a:prstGeom prst="rect">
            <a:avLst/>
          </a:prstGeom>
          <a:noFill/>
        </p:spPr>
        <p:txBody>
          <a:bodyPr wrap="none" rtlCol="0">
            <a:spAutoFit/>
          </a:bodyPr>
          <a:lstStyle/>
          <a:p>
            <a:r>
              <a:rPr lang="en-US" sz="1100" dirty="0"/>
              <a:t>Removable Cover</a:t>
            </a:r>
          </a:p>
          <a:p>
            <a:r>
              <a:rPr lang="en-US" sz="1100" dirty="0"/>
              <a:t>4X</a:t>
            </a:r>
          </a:p>
        </p:txBody>
      </p:sp>
      <p:sp>
        <p:nvSpPr>
          <p:cNvPr id="27" name="TextBox 26"/>
          <p:cNvSpPr txBox="1"/>
          <p:nvPr/>
        </p:nvSpPr>
        <p:spPr>
          <a:xfrm>
            <a:off x="5240648" y="798286"/>
            <a:ext cx="2039341" cy="430887"/>
          </a:xfrm>
          <a:prstGeom prst="rect">
            <a:avLst/>
          </a:prstGeom>
          <a:noFill/>
        </p:spPr>
        <p:txBody>
          <a:bodyPr wrap="none" rtlCol="0">
            <a:spAutoFit/>
          </a:bodyPr>
          <a:lstStyle/>
          <a:p>
            <a:r>
              <a:rPr lang="en-US" sz="1100" b="1" u="sng" dirty="0"/>
              <a:t>STEP 10</a:t>
            </a:r>
            <a:r>
              <a:rPr lang="en-US" sz="1100" b="1" dirty="0"/>
              <a:t>:</a:t>
            </a:r>
          </a:p>
          <a:p>
            <a:r>
              <a:rPr lang="en-US" sz="1100" b="1" dirty="0"/>
              <a:t>Removal of Welding Fixture</a:t>
            </a:r>
          </a:p>
        </p:txBody>
      </p:sp>
      <p:cxnSp>
        <p:nvCxnSpPr>
          <p:cNvPr id="32" name="Straight Arrow Connector 31"/>
          <p:cNvCxnSpPr/>
          <p:nvPr/>
        </p:nvCxnSpPr>
        <p:spPr>
          <a:xfrm flipH="1">
            <a:off x="7603810" y="2914478"/>
            <a:ext cx="846129" cy="186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84466" y="2728007"/>
            <a:ext cx="782650" cy="600164"/>
          </a:xfrm>
          <a:prstGeom prst="rect">
            <a:avLst/>
          </a:prstGeom>
          <a:noFill/>
        </p:spPr>
        <p:txBody>
          <a:bodyPr wrap="none" rtlCol="0">
            <a:spAutoFit/>
          </a:bodyPr>
          <a:lstStyle/>
          <a:p>
            <a:r>
              <a:rPr lang="en-US" sz="1100" dirty="0"/>
              <a:t>Retaining</a:t>
            </a:r>
          </a:p>
          <a:p>
            <a:r>
              <a:rPr lang="en-US" sz="1100" dirty="0"/>
              <a:t>Bracket</a:t>
            </a:r>
          </a:p>
          <a:p>
            <a:r>
              <a:rPr lang="en-US" sz="1100" dirty="0"/>
              <a:t>2X</a:t>
            </a:r>
          </a:p>
        </p:txBody>
      </p:sp>
      <p:cxnSp>
        <p:nvCxnSpPr>
          <p:cNvPr id="37" name="Straight Arrow Connector 36"/>
          <p:cNvCxnSpPr/>
          <p:nvPr/>
        </p:nvCxnSpPr>
        <p:spPr>
          <a:xfrm>
            <a:off x="6674927" y="1803336"/>
            <a:ext cx="225181" cy="1330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40648" y="1446357"/>
            <a:ext cx="1577676" cy="430887"/>
          </a:xfrm>
          <a:prstGeom prst="rect">
            <a:avLst/>
          </a:prstGeom>
          <a:noFill/>
        </p:spPr>
        <p:txBody>
          <a:bodyPr wrap="none" rtlCol="0">
            <a:spAutoFit/>
          </a:bodyPr>
          <a:lstStyle/>
          <a:p>
            <a:r>
              <a:rPr lang="en-US" sz="1100" dirty="0"/>
              <a:t>Covers and hardware</a:t>
            </a:r>
          </a:p>
          <a:p>
            <a:r>
              <a:rPr lang="en-US" sz="1100" dirty="0"/>
              <a:t>Removed from Fixture</a:t>
            </a:r>
          </a:p>
        </p:txBody>
      </p:sp>
      <p:sp>
        <p:nvSpPr>
          <p:cNvPr id="42" name="TextBox 41"/>
          <p:cNvSpPr txBox="1"/>
          <p:nvPr/>
        </p:nvSpPr>
        <p:spPr>
          <a:xfrm>
            <a:off x="152400" y="3753974"/>
            <a:ext cx="4621778" cy="430887"/>
          </a:xfrm>
          <a:prstGeom prst="rect">
            <a:avLst/>
          </a:prstGeom>
          <a:noFill/>
        </p:spPr>
        <p:txBody>
          <a:bodyPr wrap="none" rtlCol="0">
            <a:spAutoFit/>
          </a:bodyPr>
          <a:lstStyle/>
          <a:p>
            <a:r>
              <a:rPr lang="en-US" sz="1100" b="1" u="sng" dirty="0"/>
              <a:t>STEP 11</a:t>
            </a:r>
            <a:r>
              <a:rPr lang="en-US" sz="1100" b="1" dirty="0"/>
              <a:t>:</a:t>
            </a:r>
          </a:p>
          <a:p>
            <a:r>
              <a:rPr lang="en-US" sz="1100" b="1" dirty="0"/>
              <a:t>Installation of Electrical Breaks on Anti-Rotational Cage Assembly</a:t>
            </a:r>
          </a:p>
        </p:txBody>
      </p:sp>
      <p:sp>
        <p:nvSpPr>
          <p:cNvPr id="43" name="TextBox 42"/>
          <p:cNvSpPr txBox="1"/>
          <p:nvPr/>
        </p:nvSpPr>
        <p:spPr>
          <a:xfrm>
            <a:off x="1190108" y="5117706"/>
            <a:ext cx="1510350" cy="769441"/>
          </a:xfrm>
          <a:prstGeom prst="rect">
            <a:avLst/>
          </a:prstGeom>
          <a:noFill/>
        </p:spPr>
        <p:txBody>
          <a:bodyPr wrap="none" rtlCol="0">
            <a:spAutoFit/>
          </a:bodyPr>
          <a:lstStyle/>
          <a:p>
            <a:pPr algn="r"/>
            <a:r>
              <a:rPr lang="en-US" sz="1100" dirty="0"/>
              <a:t>Install The Plastic </a:t>
            </a:r>
          </a:p>
          <a:p>
            <a:pPr algn="r"/>
            <a:r>
              <a:rPr lang="en-US" sz="1100" dirty="0"/>
              <a:t>Anti-Rotational </a:t>
            </a:r>
            <a:r>
              <a:rPr lang="en-US" sz="1100" dirty="0" err="1"/>
              <a:t>Assy</a:t>
            </a:r>
            <a:endParaRPr lang="en-US" sz="1100" dirty="0"/>
          </a:p>
          <a:p>
            <a:pPr algn="r"/>
            <a:r>
              <a:rPr lang="en-US" sz="1100" dirty="0"/>
              <a:t>and Snap in place</a:t>
            </a:r>
          </a:p>
          <a:p>
            <a:pPr algn="r"/>
            <a:r>
              <a:rPr lang="en-US" sz="1100" dirty="0"/>
              <a:t>each Electrical Break</a:t>
            </a:r>
          </a:p>
        </p:txBody>
      </p:sp>
      <p:cxnSp>
        <p:nvCxnSpPr>
          <p:cNvPr id="44" name="Straight Arrow Connector 43"/>
          <p:cNvCxnSpPr/>
          <p:nvPr/>
        </p:nvCxnSpPr>
        <p:spPr>
          <a:xfrm flipV="1">
            <a:off x="2651016" y="5351929"/>
            <a:ext cx="854184" cy="69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4478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COLD Heat Exchanger Assembly Fixture</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3960" y="1401530"/>
            <a:ext cx="6712570" cy="4572000"/>
          </a:xfrm>
          <a:prstGeom prst="rect">
            <a:avLst/>
          </a:prstGeom>
        </p:spPr>
      </p:pic>
      <p:sp>
        <p:nvSpPr>
          <p:cNvPr id="15" name="TextBox 14"/>
          <p:cNvSpPr txBox="1"/>
          <p:nvPr/>
        </p:nvSpPr>
        <p:spPr>
          <a:xfrm>
            <a:off x="531379" y="970643"/>
            <a:ext cx="3265638" cy="430887"/>
          </a:xfrm>
          <a:prstGeom prst="rect">
            <a:avLst/>
          </a:prstGeom>
          <a:noFill/>
        </p:spPr>
        <p:txBody>
          <a:bodyPr wrap="none" rtlCol="0">
            <a:spAutoFit/>
          </a:bodyPr>
          <a:lstStyle/>
          <a:p>
            <a:r>
              <a:rPr lang="en-US" sz="1100" b="1" u="sng" dirty="0"/>
              <a:t>STEP 12</a:t>
            </a:r>
            <a:r>
              <a:rPr lang="en-US" sz="1100" b="1" dirty="0"/>
              <a:t>:</a:t>
            </a:r>
          </a:p>
          <a:p>
            <a:r>
              <a:rPr lang="en-US" sz="1100" b="1" dirty="0"/>
              <a:t>Installation of all other insulating components</a:t>
            </a:r>
          </a:p>
        </p:txBody>
      </p:sp>
      <p:cxnSp>
        <p:nvCxnSpPr>
          <p:cNvPr id="23" name="Straight Arrow Connector 22"/>
          <p:cNvCxnSpPr/>
          <p:nvPr/>
        </p:nvCxnSpPr>
        <p:spPr>
          <a:xfrm>
            <a:off x="1949749" y="4278062"/>
            <a:ext cx="6733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648" y="4128259"/>
            <a:ext cx="1911101" cy="430887"/>
          </a:xfrm>
          <a:prstGeom prst="rect">
            <a:avLst/>
          </a:prstGeom>
          <a:noFill/>
        </p:spPr>
        <p:txBody>
          <a:bodyPr wrap="none" rtlCol="0">
            <a:spAutoFit/>
          </a:bodyPr>
          <a:lstStyle/>
          <a:p>
            <a:pPr algn="r"/>
            <a:r>
              <a:rPr lang="en-US" sz="1100" dirty="0"/>
              <a:t>Return Line Insulating Shell</a:t>
            </a:r>
          </a:p>
          <a:p>
            <a:pPr algn="r"/>
            <a:r>
              <a:rPr lang="en-US" sz="1100" dirty="0"/>
              <a:t>2X</a:t>
            </a:r>
          </a:p>
        </p:txBody>
      </p:sp>
      <p:sp>
        <p:nvSpPr>
          <p:cNvPr id="17" name="TextBox 16"/>
          <p:cNvSpPr txBox="1"/>
          <p:nvPr/>
        </p:nvSpPr>
        <p:spPr>
          <a:xfrm>
            <a:off x="2975598" y="3121215"/>
            <a:ext cx="1196161" cy="430887"/>
          </a:xfrm>
          <a:prstGeom prst="rect">
            <a:avLst/>
          </a:prstGeom>
          <a:noFill/>
        </p:spPr>
        <p:txBody>
          <a:bodyPr wrap="none" rtlCol="0">
            <a:spAutoFit/>
          </a:bodyPr>
          <a:lstStyle/>
          <a:p>
            <a:pPr algn="r"/>
            <a:r>
              <a:rPr lang="en-US" sz="1100" dirty="0"/>
              <a:t>Plastic Spacers</a:t>
            </a:r>
          </a:p>
          <a:p>
            <a:pPr algn="r"/>
            <a:r>
              <a:rPr lang="en-US" sz="1100" dirty="0"/>
              <a:t>3X</a:t>
            </a:r>
          </a:p>
        </p:txBody>
      </p:sp>
      <p:cxnSp>
        <p:nvCxnSpPr>
          <p:cNvPr id="18" name="Straight Arrow Connector 17"/>
          <p:cNvCxnSpPr/>
          <p:nvPr/>
        </p:nvCxnSpPr>
        <p:spPr>
          <a:xfrm flipV="1">
            <a:off x="4095591" y="3319699"/>
            <a:ext cx="498514" cy="16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9575" y="3531860"/>
            <a:ext cx="1516762" cy="430887"/>
          </a:xfrm>
          <a:prstGeom prst="rect">
            <a:avLst/>
          </a:prstGeom>
          <a:noFill/>
        </p:spPr>
        <p:txBody>
          <a:bodyPr wrap="none" rtlCol="0">
            <a:spAutoFit/>
          </a:bodyPr>
          <a:lstStyle/>
          <a:p>
            <a:pPr algn="r"/>
            <a:r>
              <a:rPr lang="en-US" sz="1100" dirty="0"/>
              <a:t>Anti-Rotational Cage</a:t>
            </a:r>
          </a:p>
          <a:p>
            <a:pPr algn="r"/>
            <a:r>
              <a:rPr lang="en-US" sz="1100" dirty="0"/>
              <a:t>Support Components</a:t>
            </a:r>
          </a:p>
        </p:txBody>
      </p:sp>
      <p:cxnSp>
        <p:nvCxnSpPr>
          <p:cNvPr id="20" name="Straight Arrow Connector 19"/>
          <p:cNvCxnSpPr/>
          <p:nvPr/>
        </p:nvCxnSpPr>
        <p:spPr>
          <a:xfrm>
            <a:off x="2345525" y="3747303"/>
            <a:ext cx="630073" cy="462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19" idx="3"/>
          </p:cNvCxnSpPr>
          <p:nvPr/>
        </p:nvCxnSpPr>
        <p:spPr>
          <a:xfrm flipH="1">
            <a:off x="2106337" y="3747303"/>
            <a:ext cx="239188"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3436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58228" y="1097374"/>
            <a:ext cx="4163934" cy="4572000"/>
          </a:xfrm>
          <a:prstGeom prst="rect">
            <a:avLst/>
          </a:prstGeom>
        </p:spPr>
      </p:pic>
      <p:sp>
        <p:nvSpPr>
          <p:cNvPr id="2" name="Title 1"/>
          <p:cNvSpPr>
            <a:spLocks noGrp="1"/>
          </p:cNvSpPr>
          <p:nvPr>
            <p:ph type="title"/>
          </p:nvPr>
        </p:nvSpPr>
        <p:spPr/>
        <p:txBody>
          <a:bodyPr/>
          <a:lstStyle/>
          <a:p>
            <a:r>
              <a:rPr lang="en-US" dirty="0">
                <a:effectLst/>
              </a:rPr>
              <a:t>TMA Bellow Retracting Fixture</a:t>
            </a:r>
            <a:endParaRPr lang="en-US" dirty="0"/>
          </a:p>
        </p:txBody>
      </p:sp>
      <p:cxnSp>
        <p:nvCxnSpPr>
          <p:cNvPr id="24" name="Straight Arrow Connector 23"/>
          <p:cNvCxnSpPr/>
          <p:nvPr/>
        </p:nvCxnSpPr>
        <p:spPr>
          <a:xfrm flipH="1" flipV="1">
            <a:off x="4525704" y="4645934"/>
            <a:ext cx="906908" cy="22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32612" y="4512440"/>
            <a:ext cx="1111202" cy="430887"/>
          </a:xfrm>
          <a:prstGeom prst="rect">
            <a:avLst/>
          </a:prstGeom>
          <a:noFill/>
        </p:spPr>
        <p:txBody>
          <a:bodyPr wrap="none" rtlCol="0">
            <a:spAutoFit/>
          </a:bodyPr>
          <a:lstStyle/>
          <a:p>
            <a:r>
              <a:rPr lang="en-US" sz="1100" dirty="0"/>
              <a:t>Plastic Sleeve </a:t>
            </a:r>
          </a:p>
          <a:p>
            <a:r>
              <a:rPr lang="en-US" sz="1100" dirty="0"/>
              <a:t>Bearings</a:t>
            </a:r>
          </a:p>
        </p:txBody>
      </p:sp>
      <p:sp>
        <p:nvSpPr>
          <p:cNvPr id="27" name="TextBox 26"/>
          <p:cNvSpPr txBox="1"/>
          <p:nvPr/>
        </p:nvSpPr>
        <p:spPr>
          <a:xfrm>
            <a:off x="592356" y="3934103"/>
            <a:ext cx="1778051" cy="430887"/>
          </a:xfrm>
          <a:prstGeom prst="rect">
            <a:avLst/>
          </a:prstGeom>
          <a:noFill/>
        </p:spPr>
        <p:txBody>
          <a:bodyPr wrap="none" rtlCol="0">
            <a:spAutoFit/>
          </a:bodyPr>
          <a:lstStyle/>
          <a:p>
            <a:pPr algn="r"/>
            <a:r>
              <a:rPr lang="en-US" sz="1100" dirty="0"/>
              <a:t>12.9 </a:t>
            </a:r>
            <a:r>
              <a:rPr lang="en-US" sz="1100" dirty="0" err="1"/>
              <a:t>Lb</a:t>
            </a:r>
            <a:r>
              <a:rPr lang="en-US" sz="1100" dirty="0"/>
              <a:t>/in </a:t>
            </a:r>
          </a:p>
          <a:p>
            <a:pPr algn="r"/>
            <a:r>
              <a:rPr lang="en-US" sz="1100" dirty="0"/>
              <a:t>SST Compression Spring</a:t>
            </a:r>
          </a:p>
        </p:txBody>
      </p:sp>
      <p:cxnSp>
        <p:nvCxnSpPr>
          <p:cNvPr id="29" name="Straight Arrow Connector 28"/>
          <p:cNvCxnSpPr/>
          <p:nvPr/>
        </p:nvCxnSpPr>
        <p:spPr>
          <a:xfrm>
            <a:off x="2335391" y="4115748"/>
            <a:ext cx="1353671" cy="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335391" y="2891508"/>
            <a:ext cx="833718" cy="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3057" y="2760703"/>
            <a:ext cx="1502334" cy="261610"/>
          </a:xfrm>
          <a:prstGeom prst="rect">
            <a:avLst/>
          </a:prstGeom>
          <a:noFill/>
        </p:spPr>
        <p:txBody>
          <a:bodyPr wrap="none" rtlCol="0">
            <a:spAutoFit/>
          </a:bodyPr>
          <a:lstStyle/>
          <a:p>
            <a:pPr algn="r"/>
            <a:r>
              <a:rPr lang="en-US" sz="1100" dirty="0"/>
              <a:t>SST Retracting Plate</a:t>
            </a:r>
          </a:p>
        </p:txBody>
      </p:sp>
      <p:cxnSp>
        <p:nvCxnSpPr>
          <p:cNvPr id="35" name="Straight Arrow Connector 34"/>
          <p:cNvCxnSpPr/>
          <p:nvPr/>
        </p:nvCxnSpPr>
        <p:spPr>
          <a:xfrm flipV="1">
            <a:off x="2924258" y="4897894"/>
            <a:ext cx="833718" cy="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31780" y="4767089"/>
            <a:ext cx="1792478" cy="261610"/>
          </a:xfrm>
          <a:prstGeom prst="rect">
            <a:avLst/>
          </a:prstGeom>
          <a:noFill/>
        </p:spPr>
        <p:txBody>
          <a:bodyPr wrap="none" rtlCol="0">
            <a:spAutoFit/>
          </a:bodyPr>
          <a:lstStyle/>
          <a:p>
            <a:pPr algn="r"/>
            <a:r>
              <a:rPr lang="en-US" sz="1100" dirty="0"/>
              <a:t>Aluminum Mounting Plate</a:t>
            </a:r>
          </a:p>
        </p:txBody>
      </p:sp>
      <p:cxnSp>
        <p:nvCxnSpPr>
          <p:cNvPr id="37" name="Straight Arrow Connector 36"/>
          <p:cNvCxnSpPr/>
          <p:nvPr/>
        </p:nvCxnSpPr>
        <p:spPr>
          <a:xfrm flipH="1">
            <a:off x="6449993" y="2149031"/>
            <a:ext cx="633088" cy="4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109983" y="2009261"/>
            <a:ext cx="1326004" cy="430887"/>
          </a:xfrm>
          <a:prstGeom prst="rect">
            <a:avLst/>
          </a:prstGeom>
          <a:noFill/>
        </p:spPr>
        <p:txBody>
          <a:bodyPr wrap="none" rtlCol="0">
            <a:spAutoFit/>
          </a:bodyPr>
          <a:lstStyle/>
          <a:p>
            <a:r>
              <a:rPr lang="en-US" sz="1100" dirty="0"/>
              <a:t>Bellow Stabilizing </a:t>
            </a:r>
          </a:p>
          <a:p>
            <a:r>
              <a:rPr lang="en-US" sz="1100" dirty="0"/>
              <a:t>SST Bracket</a:t>
            </a:r>
          </a:p>
        </p:txBody>
      </p:sp>
      <p:cxnSp>
        <p:nvCxnSpPr>
          <p:cNvPr id="40" name="Straight Arrow Connector 39"/>
          <p:cNvCxnSpPr/>
          <p:nvPr/>
        </p:nvCxnSpPr>
        <p:spPr>
          <a:xfrm flipV="1">
            <a:off x="6944182" y="3529716"/>
            <a:ext cx="0" cy="98272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944182" y="4206005"/>
            <a:ext cx="0" cy="462229"/>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944182" y="3955671"/>
            <a:ext cx="1640193" cy="261610"/>
          </a:xfrm>
          <a:prstGeom prst="rect">
            <a:avLst/>
          </a:prstGeom>
          <a:noFill/>
        </p:spPr>
        <p:txBody>
          <a:bodyPr wrap="none" rtlCol="0">
            <a:spAutoFit/>
          </a:bodyPr>
          <a:lstStyle/>
          <a:p>
            <a:pPr algn="r"/>
            <a:r>
              <a:rPr lang="en-US" sz="1100" dirty="0"/>
              <a:t>2.2” Max. Compression</a:t>
            </a:r>
          </a:p>
        </p:txBody>
      </p:sp>
      <p:cxnSp>
        <p:nvCxnSpPr>
          <p:cNvPr id="18" name="Straight Arrow Connector 17"/>
          <p:cNvCxnSpPr/>
          <p:nvPr/>
        </p:nvCxnSpPr>
        <p:spPr>
          <a:xfrm flipH="1">
            <a:off x="5185028" y="3102962"/>
            <a:ext cx="1153019" cy="202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06386" y="2941589"/>
            <a:ext cx="631968" cy="430887"/>
          </a:xfrm>
          <a:prstGeom prst="rect">
            <a:avLst/>
          </a:prstGeom>
          <a:noFill/>
        </p:spPr>
        <p:txBody>
          <a:bodyPr wrap="none" rtlCol="0">
            <a:spAutoFit/>
          </a:bodyPr>
          <a:lstStyle/>
          <a:p>
            <a:pPr algn="r"/>
            <a:r>
              <a:rPr lang="en-US" sz="1100" dirty="0"/>
              <a:t>Spacer</a:t>
            </a:r>
          </a:p>
          <a:p>
            <a:pPr algn="r"/>
            <a:r>
              <a:rPr lang="en-US" sz="1100" dirty="0"/>
              <a:t>X2</a:t>
            </a:r>
          </a:p>
        </p:txBody>
      </p:sp>
      <p:cxnSp>
        <p:nvCxnSpPr>
          <p:cNvPr id="21" name="Straight Arrow Connector 20"/>
          <p:cNvCxnSpPr/>
          <p:nvPr/>
        </p:nvCxnSpPr>
        <p:spPr>
          <a:xfrm flipV="1">
            <a:off x="2536115" y="3482068"/>
            <a:ext cx="833718" cy="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62332" y="3351263"/>
            <a:ext cx="1173783" cy="430887"/>
          </a:xfrm>
          <a:prstGeom prst="rect">
            <a:avLst/>
          </a:prstGeom>
          <a:noFill/>
        </p:spPr>
        <p:txBody>
          <a:bodyPr wrap="none" rtlCol="0">
            <a:spAutoFit/>
          </a:bodyPr>
          <a:lstStyle/>
          <a:p>
            <a:pPr algn="r"/>
            <a:r>
              <a:rPr lang="en-US" sz="1100" dirty="0"/>
              <a:t>SST Guide Rod</a:t>
            </a:r>
          </a:p>
          <a:p>
            <a:pPr algn="r"/>
            <a:r>
              <a:rPr lang="en-US" sz="1100" dirty="0"/>
              <a:t>X2</a:t>
            </a:r>
          </a:p>
        </p:txBody>
      </p:sp>
      <p:cxnSp>
        <p:nvCxnSpPr>
          <p:cNvPr id="23" name="Straight Arrow Connector 22"/>
          <p:cNvCxnSpPr/>
          <p:nvPr/>
        </p:nvCxnSpPr>
        <p:spPr>
          <a:xfrm flipV="1">
            <a:off x="2855344" y="2425401"/>
            <a:ext cx="833718" cy="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675213" y="2294596"/>
            <a:ext cx="1180131" cy="261610"/>
          </a:xfrm>
          <a:prstGeom prst="rect">
            <a:avLst/>
          </a:prstGeom>
          <a:noFill/>
        </p:spPr>
        <p:txBody>
          <a:bodyPr wrap="none" rtlCol="0">
            <a:spAutoFit/>
          </a:bodyPr>
          <a:lstStyle/>
          <a:p>
            <a:pPr algn="r"/>
            <a:r>
              <a:rPr lang="en-US" sz="1100" dirty="0"/>
              <a:t>1/2-13 SST Bolt</a:t>
            </a:r>
          </a:p>
        </p:txBody>
      </p:sp>
    </p:spTree>
    <p:extLst>
      <p:ext uri="{BB962C8B-B14F-4D97-AF65-F5344CB8AC3E}">
        <p14:creationId xmlns:p14="http://schemas.microsoft.com/office/powerpoint/2010/main" val="14931725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Retracting Fixture</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599" y="996529"/>
            <a:ext cx="2513230" cy="41148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9159" y="798286"/>
            <a:ext cx="3064934" cy="5351998"/>
          </a:xfrm>
          <a:prstGeom prst="rect">
            <a:avLst/>
          </a:prstGeom>
        </p:spPr>
      </p:pic>
      <p:cxnSp>
        <p:nvCxnSpPr>
          <p:cNvPr id="34" name="Straight Arrow Connector 33"/>
          <p:cNvCxnSpPr/>
          <p:nvPr/>
        </p:nvCxnSpPr>
        <p:spPr>
          <a:xfrm flipV="1">
            <a:off x="1185358" y="4432749"/>
            <a:ext cx="833718" cy="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331" y="4301944"/>
            <a:ext cx="1124027" cy="430887"/>
          </a:xfrm>
          <a:prstGeom prst="rect">
            <a:avLst/>
          </a:prstGeom>
          <a:noFill/>
        </p:spPr>
        <p:txBody>
          <a:bodyPr wrap="none" rtlCol="0">
            <a:spAutoFit/>
          </a:bodyPr>
          <a:lstStyle/>
          <a:p>
            <a:pPr algn="r"/>
            <a:r>
              <a:rPr lang="en-US" sz="1100" dirty="0"/>
              <a:t>Aluminum</a:t>
            </a:r>
          </a:p>
          <a:p>
            <a:pPr algn="r"/>
            <a:r>
              <a:rPr lang="en-US" sz="1100" dirty="0"/>
              <a:t>Support Frame</a:t>
            </a:r>
          </a:p>
        </p:txBody>
      </p:sp>
      <p:sp>
        <p:nvSpPr>
          <p:cNvPr id="39" name="TextBox 38"/>
          <p:cNvSpPr txBox="1"/>
          <p:nvPr/>
        </p:nvSpPr>
        <p:spPr>
          <a:xfrm>
            <a:off x="1115166" y="5337042"/>
            <a:ext cx="1802096" cy="261610"/>
          </a:xfrm>
          <a:prstGeom prst="rect">
            <a:avLst/>
          </a:prstGeom>
          <a:noFill/>
        </p:spPr>
        <p:txBody>
          <a:bodyPr wrap="none" rtlCol="0">
            <a:spAutoFit/>
          </a:bodyPr>
          <a:lstStyle/>
          <a:p>
            <a:pPr algn="ctr"/>
            <a:r>
              <a:rPr lang="en-US" sz="1100" b="1" dirty="0"/>
              <a:t>Frame Weight = ~ 4.5 </a:t>
            </a:r>
            <a:r>
              <a:rPr lang="en-US" sz="1100" b="1" dirty="0" err="1"/>
              <a:t>Lb</a:t>
            </a:r>
            <a:endParaRPr lang="en-US" sz="1100" b="1" dirty="0"/>
          </a:p>
        </p:txBody>
      </p:sp>
      <p:cxnSp>
        <p:nvCxnSpPr>
          <p:cNvPr id="43" name="Straight Arrow Connector 42"/>
          <p:cNvCxnSpPr/>
          <p:nvPr/>
        </p:nvCxnSpPr>
        <p:spPr>
          <a:xfrm flipV="1">
            <a:off x="5338398" y="1259967"/>
            <a:ext cx="833718" cy="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012057" y="1129162"/>
            <a:ext cx="2326341" cy="600164"/>
          </a:xfrm>
          <a:prstGeom prst="rect">
            <a:avLst/>
          </a:prstGeom>
          <a:noFill/>
        </p:spPr>
        <p:txBody>
          <a:bodyPr wrap="none" rtlCol="0">
            <a:spAutoFit/>
          </a:bodyPr>
          <a:lstStyle/>
          <a:p>
            <a:pPr algn="r"/>
            <a:r>
              <a:rPr lang="en-US" sz="1100" dirty="0"/>
              <a:t>Retracting Tool</a:t>
            </a:r>
          </a:p>
          <a:p>
            <a:pPr algn="r"/>
            <a:r>
              <a:rPr lang="en-US" sz="1100" dirty="0"/>
              <a:t>(Oriented 5º relative to the Bellow)</a:t>
            </a:r>
          </a:p>
          <a:p>
            <a:pPr algn="r"/>
            <a:r>
              <a:rPr lang="en-US" sz="1100" dirty="0"/>
              <a:t>X2</a:t>
            </a:r>
          </a:p>
        </p:txBody>
      </p:sp>
      <p:sp>
        <p:nvSpPr>
          <p:cNvPr id="45" name="TextBox 44"/>
          <p:cNvSpPr txBox="1"/>
          <p:nvPr/>
        </p:nvSpPr>
        <p:spPr>
          <a:xfrm>
            <a:off x="4435939" y="5337042"/>
            <a:ext cx="2337499" cy="261610"/>
          </a:xfrm>
          <a:prstGeom prst="rect">
            <a:avLst/>
          </a:prstGeom>
          <a:noFill/>
        </p:spPr>
        <p:txBody>
          <a:bodyPr wrap="none" rtlCol="0">
            <a:spAutoFit/>
          </a:bodyPr>
          <a:lstStyle/>
          <a:p>
            <a:pPr algn="ctr"/>
            <a:r>
              <a:rPr lang="en-US" sz="1100" b="1" dirty="0"/>
              <a:t>Frame + Tools Weight = ~ 8.0 </a:t>
            </a:r>
            <a:r>
              <a:rPr lang="en-US" sz="1100" b="1" dirty="0" err="1"/>
              <a:t>Lb</a:t>
            </a:r>
            <a:endParaRPr lang="en-US" sz="1100" b="1" dirty="0"/>
          </a:p>
        </p:txBody>
      </p:sp>
      <p:sp>
        <p:nvSpPr>
          <p:cNvPr id="11" name="TextBox 10"/>
          <p:cNvSpPr txBox="1"/>
          <p:nvPr/>
        </p:nvSpPr>
        <p:spPr>
          <a:xfrm>
            <a:off x="1045902" y="6048445"/>
            <a:ext cx="6527748" cy="600164"/>
          </a:xfrm>
          <a:prstGeom prst="rect">
            <a:avLst/>
          </a:prstGeom>
          <a:noFill/>
        </p:spPr>
        <p:txBody>
          <a:bodyPr wrap="none" rtlCol="0">
            <a:spAutoFit/>
          </a:bodyPr>
          <a:lstStyle/>
          <a:p>
            <a:pPr algn="ctr"/>
            <a:r>
              <a:rPr lang="en-US" sz="1100" b="1" dirty="0"/>
              <a:t>NOTE: This tool will installed on top of the Pump Plate, directly in front of each pair of Bellows.</a:t>
            </a:r>
          </a:p>
          <a:p>
            <a:r>
              <a:rPr lang="en-US" sz="1100" b="1" dirty="0"/>
              <a:t>             The same configuration will work for TMA and I&amp;T applications.</a:t>
            </a:r>
          </a:p>
          <a:p>
            <a:pPr algn="ctr"/>
            <a:endParaRPr lang="en-US" sz="1100" b="1" dirty="0"/>
          </a:p>
        </p:txBody>
      </p:sp>
    </p:spTree>
    <p:extLst>
      <p:ext uri="{BB962C8B-B14F-4D97-AF65-F5344CB8AC3E}">
        <p14:creationId xmlns:p14="http://schemas.microsoft.com/office/powerpoint/2010/main" val="11502095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Retracting Fixture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318" y="2279102"/>
            <a:ext cx="7994754" cy="3657600"/>
          </a:xfrm>
          <a:prstGeom prst="rect">
            <a:avLst/>
          </a:prstGeom>
        </p:spPr>
      </p:pic>
      <p:sp>
        <p:nvSpPr>
          <p:cNvPr id="38" name="TextBox 37"/>
          <p:cNvSpPr txBox="1"/>
          <p:nvPr/>
        </p:nvSpPr>
        <p:spPr>
          <a:xfrm>
            <a:off x="385562" y="1509661"/>
            <a:ext cx="1664238" cy="769441"/>
          </a:xfrm>
          <a:prstGeom prst="rect">
            <a:avLst/>
          </a:prstGeom>
          <a:noFill/>
        </p:spPr>
        <p:txBody>
          <a:bodyPr wrap="none" rtlCol="0">
            <a:spAutoFit/>
          </a:bodyPr>
          <a:lstStyle/>
          <a:p>
            <a:pPr algn="r"/>
            <a:r>
              <a:rPr lang="en-US" sz="1100" dirty="0"/>
              <a:t>Retracting Tool</a:t>
            </a:r>
          </a:p>
          <a:p>
            <a:pPr algn="r"/>
            <a:r>
              <a:rPr lang="en-US" sz="1100" dirty="0"/>
              <a:t>Frame bolts</a:t>
            </a:r>
          </a:p>
          <a:p>
            <a:pPr algn="r"/>
            <a:r>
              <a:rPr lang="en-US" sz="1100" dirty="0"/>
              <a:t>to existing M8 holes on </a:t>
            </a:r>
          </a:p>
          <a:p>
            <a:pPr algn="r"/>
            <a:r>
              <a:rPr lang="en-US" sz="1100" dirty="0"/>
              <a:t>the Pump Plate</a:t>
            </a:r>
          </a:p>
        </p:txBody>
      </p:sp>
      <p:cxnSp>
        <p:nvCxnSpPr>
          <p:cNvPr id="34" name="Straight Arrow Connector 33"/>
          <p:cNvCxnSpPr/>
          <p:nvPr/>
        </p:nvCxnSpPr>
        <p:spPr>
          <a:xfrm>
            <a:off x="2232212" y="1685365"/>
            <a:ext cx="2026023" cy="29045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984060" y="1685365"/>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051175" y="1894381"/>
            <a:ext cx="1057837" cy="26955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55473" y="1744279"/>
            <a:ext cx="914033" cy="261610"/>
          </a:xfrm>
          <a:prstGeom prst="rect">
            <a:avLst/>
          </a:prstGeom>
          <a:noFill/>
        </p:spPr>
        <p:txBody>
          <a:bodyPr wrap="none" rtlCol="0">
            <a:spAutoFit/>
          </a:bodyPr>
          <a:lstStyle/>
          <a:p>
            <a:r>
              <a:rPr lang="en-US" sz="1100" dirty="0"/>
              <a:t>Pump Plate</a:t>
            </a:r>
          </a:p>
        </p:txBody>
      </p:sp>
      <p:cxnSp>
        <p:nvCxnSpPr>
          <p:cNvPr id="20" name="Straight Connector 19"/>
          <p:cNvCxnSpPr/>
          <p:nvPr/>
        </p:nvCxnSpPr>
        <p:spPr>
          <a:xfrm flipH="1">
            <a:off x="7110378" y="1894381"/>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30188" y="2752165"/>
            <a:ext cx="1184899" cy="14880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82036" y="2752165"/>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6724" y="2595167"/>
            <a:ext cx="1061509" cy="430887"/>
          </a:xfrm>
          <a:prstGeom prst="rect">
            <a:avLst/>
          </a:prstGeom>
          <a:noFill/>
        </p:spPr>
        <p:txBody>
          <a:bodyPr wrap="none" rtlCol="0">
            <a:spAutoFit/>
          </a:bodyPr>
          <a:lstStyle/>
          <a:p>
            <a:pPr algn="r"/>
            <a:r>
              <a:rPr lang="en-US" sz="1100" dirty="0"/>
              <a:t>Purge Return </a:t>
            </a:r>
          </a:p>
          <a:p>
            <a:pPr algn="r"/>
            <a:r>
              <a:rPr lang="en-US" sz="1100" dirty="0"/>
              <a:t>Manifold</a:t>
            </a:r>
          </a:p>
        </p:txBody>
      </p:sp>
      <p:cxnSp>
        <p:nvCxnSpPr>
          <p:cNvPr id="26" name="Straight Arrow Connector 25"/>
          <p:cNvCxnSpPr/>
          <p:nvPr/>
        </p:nvCxnSpPr>
        <p:spPr>
          <a:xfrm flipH="1">
            <a:off x="7162801" y="2595167"/>
            <a:ext cx="649688" cy="16681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060641" y="2390609"/>
            <a:ext cx="1071127" cy="430887"/>
          </a:xfrm>
          <a:prstGeom prst="rect">
            <a:avLst/>
          </a:prstGeom>
          <a:noFill/>
        </p:spPr>
        <p:txBody>
          <a:bodyPr wrap="none" rtlCol="0">
            <a:spAutoFit/>
          </a:bodyPr>
          <a:lstStyle/>
          <a:p>
            <a:r>
              <a:rPr lang="en-US" sz="1100" dirty="0"/>
              <a:t>Purge Supply </a:t>
            </a:r>
          </a:p>
          <a:p>
            <a:r>
              <a:rPr lang="en-US" sz="1100" dirty="0"/>
              <a:t>Manifold</a:t>
            </a:r>
          </a:p>
        </p:txBody>
      </p:sp>
      <p:cxnSp>
        <p:nvCxnSpPr>
          <p:cNvPr id="29" name="Straight Connector 28"/>
          <p:cNvCxnSpPr/>
          <p:nvPr/>
        </p:nvCxnSpPr>
        <p:spPr>
          <a:xfrm flipH="1">
            <a:off x="7812489" y="2595167"/>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6478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Retracting Fixture</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5388" y="2079811"/>
            <a:ext cx="6113930" cy="3237693"/>
          </a:xfrm>
          <a:prstGeom prst="rect">
            <a:avLst/>
          </a:prstGeom>
        </p:spPr>
      </p:pic>
      <p:cxnSp>
        <p:nvCxnSpPr>
          <p:cNvPr id="17" name="Straight Arrow Connector 16"/>
          <p:cNvCxnSpPr/>
          <p:nvPr/>
        </p:nvCxnSpPr>
        <p:spPr>
          <a:xfrm flipH="1">
            <a:off x="5396753" y="2008094"/>
            <a:ext cx="896471" cy="17570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293224" y="2008094"/>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59254" y="1877289"/>
            <a:ext cx="2552302" cy="430887"/>
          </a:xfrm>
          <a:prstGeom prst="rect">
            <a:avLst/>
          </a:prstGeom>
          <a:noFill/>
        </p:spPr>
        <p:txBody>
          <a:bodyPr wrap="none" rtlCol="0">
            <a:spAutoFit/>
          </a:bodyPr>
          <a:lstStyle/>
          <a:p>
            <a:r>
              <a:rPr lang="en-US" sz="1100" dirty="0"/>
              <a:t>Purge Supply and Return Manifolds </a:t>
            </a:r>
          </a:p>
          <a:p>
            <a:r>
              <a:rPr lang="en-US" sz="1100" dirty="0"/>
              <a:t>must be cleared during UT installation</a:t>
            </a:r>
          </a:p>
        </p:txBody>
      </p:sp>
      <p:cxnSp>
        <p:nvCxnSpPr>
          <p:cNvPr id="23" name="Straight Arrow Connector 22"/>
          <p:cNvCxnSpPr/>
          <p:nvPr/>
        </p:nvCxnSpPr>
        <p:spPr>
          <a:xfrm flipH="1">
            <a:off x="4948519" y="1507885"/>
            <a:ext cx="832286" cy="17505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795343" y="1507885"/>
            <a:ext cx="248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043495" y="1377080"/>
            <a:ext cx="2289409" cy="261610"/>
          </a:xfrm>
          <a:prstGeom prst="rect">
            <a:avLst/>
          </a:prstGeom>
          <a:noFill/>
        </p:spPr>
        <p:txBody>
          <a:bodyPr wrap="none" rtlCol="0">
            <a:spAutoFit/>
          </a:bodyPr>
          <a:lstStyle/>
          <a:p>
            <a:r>
              <a:rPr lang="en-US" sz="1100" dirty="0"/>
              <a:t>Non-Rotatable Bellow CF Flange.</a:t>
            </a:r>
          </a:p>
        </p:txBody>
      </p:sp>
      <p:cxnSp>
        <p:nvCxnSpPr>
          <p:cNvPr id="31" name="Straight Arrow Connector 30"/>
          <p:cNvCxnSpPr/>
          <p:nvPr/>
        </p:nvCxnSpPr>
        <p:spPr>
          <a:xfrm flipH="1">
            <a:off x="2152973" y="1269395"/>
            <a:ext cx="1269175" cy="28185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422148" y="1269395"/>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669998" y="1075801"/>
            <a:ext cx="1595309" cy="261610"/>
          </a:xfrm>
          <a:prstGeom prst="rect">
            <a:avLst/>
          </a:prstGeom>
          <a:noFill/>
        </p:spPr>
        <p:txBody>
          <a:bodyPr wrap="none" rtlCol="0">
            <a:spAutoFit/>
          </a:bodyPr>
          <a:lstStyle/>
          <a:p>
            <a:r>
              <a:rPr lang="en-US" sz="1100" dirty="0"/>
              <a:t>Purge Return Manifold</a:t>
            </a:r>
          </a:p>
        </p:txBody>
      </p:sp>
    </p:spTree>
    <p:extLst>
      <p:ext uri="{BB962C8B-B14F-4D97-AF65-F5344CB8AC3E}">
        <p14:creationId xmlns:p14="http://schemas.microsoft.com/office/powerpoint/2010/main" val="978573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Retracting Fixture</a:t>
            </a:r>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5082" y="2266636"/>
            <a:ext cx="7019365" cy="3148046"/>
          </a:xfrm>
          <a:prstGeom prst="rect">
            <a:avLst/>
          </a:prstGeom>
        </p:spPr>
      </p:pic>
      <p:cxnSp>
        <p:nvCxnSpPr>
          <p:cNvPr id="4" name="Straight Arrow Connector 3"/>
          <p:cNvCxnSpPr/>
          <p:nvPr/>
        </p:nvCxnSpPr>
        <p:spPr>
          <a:xfrm flipH="1">
            <a:off x="5369859" y="1541929"/>
            <a:ext cx="896471" cy="17570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266330" y="1541929"/>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32360" y="1411124"/>
            <a:ext cx="2460930" cy="430887"/>
          </a:xfrm>
          <a:prstGeom prst="rect">
            <a:avLst/>
          </a:prstGeom>
          <a:noFill/>
        </p:spPr>
        <p:txBody>
          <a:bodyPr wrap="none" rtlCol="0">
            <a:spAutoFit/>
          </a:bodyPr>
          <a:lstStyle/>
          <a:p>
            <a:r>
              <a:rPr lang="en-US" sz="1100" dirty="0"/>
              <a:t>Tool Accessible form outside</a:t>
            </a:r>
          </a:p>
          <a:p>
            <a:r>
              <a:rPr lang="en-US" sz="1100" dirty="0"/>
              <a:t>(Interference Free in three locations)</a:t>
            </a:r>
          </a:p>
        </p:txBody>
      </p:sp>
      <p:cxnSp>
        <p:nvCxnSpPr>
          <p:cNvPr id="8" name="Straight Arrow Connector 7"/>
          <p:cNvCxnSpPr/>
          <p:nvPr/>
        </p:nvCxnSpPr>
        <p:spPr>
          <a:xfrm>
            <a:off x="1963271" y="1522992"/>
            <a:ext cx="466166" cy="12598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715119" y="1522992"/>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5363" y="1392187"/>
            <a:ext cx="1471878" cy="261610"/>
          </a:xfrm>
          <a:prstGeom prst="rect">
            <a:avLst/>
          </a:prstGeom>
          <a:noFill/>
        </p:spPr>
        <p:txBody>
          <a:bodyPr wrap="none" rtlCol="0">
            <a:spAutoFit/>
          </a:bodyPr>
          <a:lstStyle/>
          <a:p>
            <a:r>
              <a:rPr lang="en-US" sz="1100" dirty="0"/>
              <a:t>Purge Supply Hoses</a:t>
            </a:r>
          </a:p>
        </p:txBody>
      </p:sp>
      <p:cxnSp>
        <p:nvCxnSpPr>
          <p:cNvPr id="11" name="Straight Arrow Connector 10"/>
          <p:cNvCxnSpPr/>
          <p:nvPr/>
        </p:nvCxnSpPr>
        <p:spPr>
          <a:xfrm>
            <a:off x="1963271" y="1541929"/>
            <a:ext cx="98611" cy="10578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390406" y="4966447"/>
            <a:ext cx="539312" cy="7888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42254" y="5755341"/>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50527" y="5624536"/>
            <a:ext cx="1391728" cy="261610"/>
          </a:xfrm>
          <a:prstGeom prst="rect">
            <a:avLst/>
          </a:prstGeom>
          <a:noFill/>
        </p:spPr>
        <p:txBody>
          <a:bodyPr wrap="none" rtlCol="0">
            <a:spAutoFit/>
          </a:bodyPr>
          <a:lstStyle/>
          <a:p>
            <a:r>
              <a:rPr lang="en-US" sz="1100" dirty="0"/>
              <a:t>Purge Return Hose</a:t>
            </a:r>
          </a:p>
        </p:txBody>
      </p:sp>
    </p:spTree>
    <p:extLst>
      <p:ext uri="{BB962C8B-B14F-4D97-AF65-F5344CB8AC3E}">
        <p14:creationId xmlns:p14="http://schemas.microsoft.com/office/powerpoint/2010/main" val="40123216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Retracting Fixture</a:t>
            </a: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659" y="1280519"/>
            <a:ext cx="7315200" cy="3346704"/>
          </a:xfrm>
          <a:prstGeom prst="rect">
            <a:avLst/>
          </a:prstGeom>
        </p:spPr>
      </p:pic>
      <p:cxnSp>
        <p:nvCxnSpPr>
          <p:cNvPr id="18" name="Straight Arrow Connector 17"/>
          <p:cNvCxnSpPr/>
          <p:nvPr/>
        </p:nvCxnSpPr>
        <p:spPr>
          <a:xfrm flipH="1" flipV="1">
            <a:off x="2691063" y="3501917"/>
            <a:ext cx="979237" cy="1607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70300" y="5100491"/>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18452" y="4894012"/>
            <a:ext cx="4616970" cy="769441"/>
          </a:xfrm>
          <a:prstGeom prst="rect">
            <a:avLst/>
          </a:prstGeom>
          <a:noFill/>
        </p:spPr>
        <p:txBody>
          <a:bodyPr wrap="none" rtlCol="0">
            <a:spAutoFit/>
          </a:bodyPr>
          <a:lstStyle/>
          <a:p>
            <a:r>
              <a:rPr lang="en-US" sz="1100" dirty="0"/>
              <a:t>Interference between one of the retracting tools</a:t>
            </a:r>
          </a:p>
          <a:p>
            <a:r>
              <a:rPr lang="en-US" sz="1100" dirty="0"/>
              <a:t>and one of the Purge Supply hoses.</a:t>
            </a:r>
          </a:p>
          <a:p>
            <a:r>
              <a:rPr lang="en-US" sz="1100" dirty="0"/>
              <a:t>Potential solution could be to connect this tube last. If possible, using a</a:t>
            </a:r>
          </a:p>
          <a:p>
            <a:r>
              <a:rPr lang="en-US" sz="1100" dirty="0"/>
              <a:t>more flexible hose will be of a benefit.</a:t>
            </a:r>
          </a:p>
        </p:txBody>
      </p:sp>
    </p:spTree>
    <p:extLst>
      <p:ext uri="{BB962C8B-B14F-4D97-AF65-F5344CB8AC3E}">
        <p14:creationId xmlns:p14="http://schemas.microsoft.com/office/powerpoint/2010/main" val="272475416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Locating and Leak Check Tool</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2511" y="1443315"/>
            <a:ext cx="5403996" cy="3657600"/>
          </a:xfrm>
          <a:prstGeom prst="rect">
            <a:avLst/>
          </a:prstGeom>
        </p:spPr>
      </p:pic>
      <p:cxnSp>
        <p:nvCxnSpPr>
          <p:cNvPr id="9" name="Straight Arrow Connector 8"/>
          <p:cNvCxnSpPr/>
          <p:nvPr/>
        </p:nvCxnSpPr>
        <p:spPr>
          <a:xfrm flipH="1">
            <a:off x="4948520" y="1443315"/>
            <a:ext cx="699245" cy="749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47765" y="1440077"/>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27163" y="1309272"/>
            <a:ext cx="1535998" cy="261610"/>
          </a:xfrm>
          <a:prstGeom prst="rect">
            <a:avLst/>
          </a:prstGeom>
          <a:noFill/>
        </p:spPr>
        <p:txBody>
          <a:bodyPr wrap="none" rtlCol="0">
            <a:spAutoFit/>
          </a:bodyPr>
          <a:lstStyle/>
          <a:p>
            <a:r>
              <a:rPr lang="en-US" sz="1100" dirty="0"/>
              <a:t>Bellow Locating Plate</a:t>
            </a:r>
          </a:p>
        </p:txBody>
      </p:sp>
      <p:cxnSp>
        <p:nvCxnSpPr>
          <p:cNvPr id="14" name="Straight Arrow Connector 13"/>
          <p:cNvCxnSpPr/>
          <p:nvPr/>
        </p:nvCxnSpPr>
        <p:spPr>
          <a:xfrm flipH="1">
            <a:off x="6060967" y="2483221"/>
            <a:ext cx="699245" cy="749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760212" y="2479983"/>
            <a:ext cx="24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9610" y="2349178"/>
            <a:ext cx="708848" cy="430887"/>
          </a:xfrm>
          <a:prstGeom prst="rect">
            <a:avLst/>
          </a:prstGeom>
          <a:noFill/>
        </p:spPr>
        <p:txBody>
          <a:bodyPr wrap="none" rtlCol="0">
            <a:spAutoFit/>
          </a:bodyPr>
          <a:lstStyle/>
          <a:p>
            <a:r>
              <a:rPr lang="en-US" sz="1100" dirty="0"/>
              <a:t>Standoff</a:t>
            </a:r>
          </a:p>
          <a:p>
            <a:r>
              <a:rPr lang="en-US" sz="1100" dirty="0"/>
              <a:t>X3</a:t>
            </a:r>
          </a:p>
        </p:txBody>
      </p:sp>
      <p:cxnSp>
        <p:nvCxnSpPr>
          <p:cNvPr id="19" name="Straight Arrow Connector 18"/>
          <p:cNvCxnSpPr/>
          <p:nvPr/>
        </p:nvCxnSpPr>
        <p:spPr>
          <a:xfrm flipV="1">
            <a:off x="1369408" y="3361765"/>
            <a:ext cx="1526192" cy="54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5381" y="3233021"/>
            <a:ext cx="1124027" cy="430887"/>
          </a:xfrm>
          <a:prstGeom prst="rect">
            <a:avLst/>
          </a:prstGeom>
          <a:noFill/>
        </p:spPr>
        <p:txBody>
          <a:bodyPr wrap="square" rtlCol="0">
            <a:spAutoFit/>
          </a:bodyPr>
          <a:lstStyle/>
          <a:p>
            <a:pPr algn="r"/>
            <a:r>
              <a:rPr lang="en-US" sz="1100" dirty="0"/>
              <a:t>Aluminum</a:t>
            </a:r>
          </a:p>
          <a:p>
            <a:pPr algn="r"/>
            <a:r>
              <a:rPr lang="en-US" sz="1100" dirty="0"/>
              <a:t>Support Frame</a:t>
            </a:r>
          </a:p>
        </p:txBody>
      </p:sp>
      <p:cxnSp>
        <p:nvCxnSpPr>
          <p:cNvPr id="23" name="Straight Arrow Connector 22"/>
          <p:cNvCxnSpPr/>
          <p:nvPr/>
        </p:nvCxnSpPr>
        <p:spPr>
          <a:xfrm flipV="1">
            <a:off x="1124027" y="1947414"/>
            <a:ext cx="2457832" cy="223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0" y="1835528"/>
            <a:ext cx="1124027" cy="600164"/>
          </a:xfrm>
          <a:prstGeom prst="rect">
            <a:avLst/>
          </a:prstGeom>
          <a:noFill/>
        </p:spPr>
        <p:txBody>
          <a:bodyPr wrap="square" rtlCol="0">
            <a:spAutoFit/>
          </a:bodyPr>
          <a:lstStyle/>
          <a:p>
            <a:pPr algn="r"/>
            <a:r>
              <a:rPr lang="en-US" sz="1100" dirty="0"/>
              <a:t>Flanges mount</a:t>
            </a:r>
          </a:p>
          <a:p>
            <a:pPr algn="r"/>
            <a:r>
              <a:rPr lang="en-US" sz="1100" dirty="0"/>
              <a:t>onto Locating Plate</a:t>
            </a:r>
          </a:p>
        </p:txBody>
      </p:sp>
      <p:sp>
        <p:nvSpPr>
          <p:cNvPr id="21" name="TextBox 20"/>
          <p:cNvSpPr txBox="1"/>
          <p:nvPr/>
        </p:nvSpPr>
        <p:spPr>
          <a:xfrm>
            <a:off x="562013" y="5707270"/>
            <a:ext cx="8401659" cy="430887"/>
          </a:xfrm>
          <a:prstGeom prst="rect">
            <a:avLst/>
          </a:prstGeom>
          <a:noFill/>
        </p:spPr>
        <p:txBody>
          <a:bodyPr wrap="none" rtlCol="0">
            <a:spAutoFit/>
          </a:bodyPr>
          <a:lstStyle/>
          <a:p>
            <a:r>
              <a:rPr lang="en-US" sz="1100" dirty="0"/>
              <a:t>NOTE: All components, with the exception of the Retracting Tools and  Support Frame, are for temporary use. They will be removed</a:t>
            </a:r>
          </a:p>
          <a:p>
            <a:r>
              <a:rPr lang="en-US" sz="1100" dirty="0"/>
              <a:t>            after the bellows have been positioned and leak checked.</a:t>
            </a:r>
          </a:p>
        </p:txBody>
      </p:sp>
      <p:sp>
        <p:nvSpPr>
          <p:cNvPr id="25" name="TextBox 24"/>
          <p:cNvSpPr txBox="1"/>
          <p:nvPr/>
        </p:nvSpPr>
        <p:spPr>
          <a:xfrm>
            <a:off x="152400" y="1021729"/>
            <a:ext cx="1801739" cy="261610"/>
          </a:xfrm>
          <a:prstGeom prst="rect">
            <a:avLst/>
          </a:prstGeom>
          <a:noFill/>
        </p:spPr>
        <p:txBody>
          <a:bodyPr wrap="square" rtlCol="0">
            <a:spAutoFit/>
          </a:bodyPr>
          <a:lstStyle/>
          <a:p>
            <a:pPr algn="r"/>
            <a:r>
              <a:rPr lang="en-US" sz="1100" b="1" u="sng" dirty="0"/>
              <a:t>INSTALLATION STEP </a:t>
            </a:r>
            <a:r>
              <a:rPr lang="en-US" sz="1100" b="1" dirty="0"/>
              <a:t>1</a:t>
            </a:r>
          </a:p>
        </p:txBody>
      </p:sp>
    </p:spTree>
    <p:extLst>
      <p:ext uri="{BB962C8B-B14F-4D97-AF65-F5344CB8AC3E}">
        <p14:creationId xmlns:p14="http://schemas.microsoft.com/office/powerpoint/2010/main" val="399594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4711C-2A09-DF44-9594-2D57F43143E7}"/>
              </a:ext>
            </a:extLst>
          </p:cNvPr>
          <p:cNvSpPr>
            <a:spLocks noGrp="1"/>
          </p:cNvSpPr>
          <p:nvPr>
            <p:ph type="body" idx="1"/>
          </p:nvPr>
        </p:nvSpPr>
        <p:spPr/>
        <p:txBody>
          <a:bodyPr/>
          <a:lstStyle/>
          <a:p>
            <a:pPr marL="0" indent="0">
              <a:buNone/>
            </a:pPr>
            <a:endParaRPr lang="en-US" dirty="0"/>
          </a:p>
          <a:p>
            <a:endParaRPr lang="en-US" dirty="0"/>
          </a:p>
        </p:txBody>
      </p:sp>
      <p:sp>
        <p:nvSpPr>
          <p:cNvPr id="3" name="Title 2">
            <a:extLst>
              <a:ext uri="{FF2B5EF4-FFF2-40B4-BE49-F238E27FC236}">
                <a16:creationId xmlns:a16="http://schemas.microsoft.com/office/drawing/2014/main" id="{3368C786-2CB7-2B4D-8B57-42E3CBC76848}"/>
              </a:ext>
            </a:extLst>
          </p:cNvPr>
          <p:cNvSpPr>
            <a:spLocks noGrp="1"/>
          </p:cNvSpPr>
          <p:nvPr>
            <p:ph type="title"/>
          </p:nvPr>
        </p:nvSpPr>
        <p:spPr/>
        <p:txBody>
          <a:bodyPr/>
          <a:lstStyle/>
          <a:p>
            <a:r>
              <a:rPr lang="en-US" dirty="0"/>
              <a:t>UT Structure Procurement</a:t>
            </a:r>
          </a:p>
        </p:txBody>
      </p:sp>
      <p:graphicFrame>
        <p:nvGraphicFramePr>
          <p:cNvPr id="4" name="Table 3">
            <a:extLst>
              <a:ext uri="{FF2B5EF4-FFF2-40B4-BE49-F238E27FC236}">
                <a16:creationId xmlns:a16="http://schemas.microsoft.com/office/drawing/2014/main" id="{7A0FD7E1-732A-3048-8C77-1A915DBB2F27}"/>
              </a:ext>
            </a:extLst>
          </p:cNvPr>
          <p:cNvGraphicFramePr>
            <a:graphicFrameLocks noGrp="1"/>
          </p:cNvGraphicFramePr>
          <p:nvPr>
            <p:extLst>
              <p:ext uri="{D42A27DB-BD31-4B8C-83A1-F6EECF244321}">
                <p14:modId xmlns:p14="http://schemas.microsoft.com/office/powerpoint/2010/main" val="3439778108"/>
              </p:ext>
            </p:extLst>
          </p:nvPr>
        </p:nvGraphicFramePr>
        <p:xfrm>
          <a:off x="517539" y="1124700"/>
          <a:ext cx="8108920" cy="4820920"/>
        </p:xfrm>
        <a:graphic>
          <a:graphicData uri="http://schemas.openxmlformats.org/drawingml/2006/table">
            <a:tbl>
              <a:tblPr firstRow="1" bandRow="1">
                <a:tableStyleId>{5C22544A-7EE6-4342-B048-85BDC9FD1C3A}</a:tableStyleId>
              </a:tblPr>
              <a:tblGrid>
                <a:gridCol w="2556880">
                  <a:extLst>
                    <a:ext uri="{9D8B030D-6E8A-4147-A177-3AD203B41FA5}">
                      <a16:colId xmlns:a16="http://schemas.microsoft.com/office/drawing/2014/main" val="2264710132"/>
                    </a:ext>
                  </a:extLst>
                </a:gridCol>
                <a:gridCol w="1053190">
                  <a:extLst>
                    <a:ext uri="{9D8B030D-6E8A-4147-A177-3AD203B41FA5}">
                      <a16:colId xmlns:a16="http://schemas.microsoft.com/office/drawing/2014/main" val="248401956"/>
                    </a:ext>
                  </a:extLst>
                </a:gridCol>
                <a:gridCol w="2018996">
                  <a:extLst>
                    <a:ext uri="{9D8B030D-6E8A-4147-A177-3AD203B41FA5}">
                      <a16:colId xmlns:a16="http://schemas.microsoft.com/office/drawing/2014/main" val="3573747738"/>
                    </a:ext>
                  </a:extLst>
                </a:gridCol>
                <a:gridCol w="2479854">
                  <a:extLst>
                    <a:ext uri="{9D8B030D-6E8A-4147-A177-3AD203B41FA5}">
                      <a16:colId xmlns:a16="http://schemas.microsoft.com/office/drawing/2014/main" val="2417633420"/>
                    </a:ext>
                  </a:extLst>
                </a:gridCol>
              </a:tblGrid>
              <a:tr h="370840">
                <a:tc>
                  <a:txBody>
                    <a:bodyPr/>
                    <a:lstStyle/>
                    <a:p>
                      <a:pPr algn="ctr"/>
                      <a:r>
                        <a:rPr lang="en-US" dirty="0"/>
                        <a:t>Major Subassembly</a:t>
                      </a:r>
                    </a:p>
                  </a:txBody>
                  <a:tcPr/>
                </a:tc>
                <a:tc>
                  <a:txBody>
                    <a:bodyPr/>
                    <a:lstStyle/>
                    <a:p>
                      <a:pPr algn="ctr"/>
                      <a:r>
                        <a:rPr lang="en-US" dirty="0"/>
                        <a:t> DWG</a:t>
                      </a:r>
                    </a:p>
                  </a:txBody>
                  <a:tcPr/>
                </a:tc>
                <a:tc>
                  <a:txBody>
                    <a:bodyPr/>
                    <a:lstStyle/>
                    <a:p>
                      <a:pPr algn="ctr"/>
                      <a:r>
                        <a:rPr lang="en-US" dirty="0"/>
                        <a:t>PO?</a:t>
                      </a:r>
                    </a:p>
                  </a:txBody>
                  <a:tcPr/>
                </a:tc>
                <a:tc>
                  <a:txBody>
                    <a:bodyPr/>
                    <a:lstStyle/>
                    <a:p>
                      <a:pPr algn="ctr"/>
                      <a:r>
                        <a:rPr lang="en-US" dirty="0"/>
                        <a:t>Date Expected</a:t>
                      </a:r>
                    </a:p>
                  </a:txBody>
                  <a:tcPr/>
                </a:tc>
                <a:extLst>
                  <a:ext uri="{0D108BD9-81ED-4DB2-BD59-A6C34878D82A}">
                    <a16:rowId xmlns:a16="http://schemas.microsoft.com/office/drawing/2014/main" val="23787945"/>
                  </a:ext>
                </a:extLst>
              </a:tr>
              <a:tr h="370840">
                <a:tc>
                  <a:txBody>
                    <a:bodyPr/>
                    <a:lstStyle/>
                    <a:p>
                      <a:r>
                        <a:rPr lang="en-US" dirty="0"/>
                        <a:t>Deck Plate</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At SLAC</a:t>
                      </a:r>
                    </a:p>
                  </a:txBody>
                  <a:tcPr/>
                </a:tc>
                <a:extLst>
                  <a:ext uri="{0D108BD9-81ED-4DB2-BD59-A6C34878D82A}">
                    <a16:rowId xmlns:a16="http://schemas.microsoft.com/office/drawing/2014/main" val="3047189764"/>
                  </a:ext>
                </a:extLst>
              </a:tr>
              <a:tr h="370840">
                <a:tc>
                  <a:txBody>
                    <a:bodyPr/>
                    <a:lstStyle/>
                    <a:p>
                      <a:r>
                        <a:rPr lang="en-US" dirty="0"/>
                        <a:t>Mid Plate</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At SLAC</a:t>
                      </a:r>
                    </a:p>
                  </a:txBody>
                  <a:tcPr/>
                </a:tc>
                <a:extLst>
                  <a:ext uri="{0D108BD9-81ED-4DB2-BD59-A6C34878D82A}">
                    <a16:rowId xmlns:a16="http://schemas.microsoft.com/office/drawing/2014/main" val="904900365"/>
                  </a:ext>
                </a:extLst>
              </a:tr>
              <a:tr h="370840">
                <a:tc>
                  <a:txBody>
                    <a:bodyPr/>
                    <a:lstStyle/>
                    <a:p>
                      <a:r>
                        <a:rPr lang="en-US" dirty="0"/>
                        <a:t>HX Vacuum</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At SLAC</a:t>
                      </a:r>
                    </a:p>
                  </a:txBody>
                  <a:tcPr/>
                </a:tc>
                <a:extLst>
                  <a:ext uri="{0D108BD9-81ED-4DB2-BD59-A6C34878D82A}">
                    <a16:rowId xmlns:a16="http://schemas.microsoft.com/office/drawing/2014/main" val="2009603518"/>
                  </a:ext>
                </a:extLst>
              </a:tr>
              <a:tr h="370840">
                <a:tc>
                  <a:txBody>
                    <a:bodyPr/>
                    <a:lstStyle/>
                    <a:p>
                      <a:r>
                        <a:rPr lang="en-US" dirty="0"/>
                        <a:t>O-Ring Chamber</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At SLAC</a:t>
                      </a:r>
                    </a:p>
                  </a:txBody>
                  <a:tcPr/>
                </a:tc>
                <a:extLst>
                  <a:ext uri="{0D108BD9-81ED-4DB2-BD59-A6C34878D82A}">
                    <a16:rowId xmlns:a16="http://schemas.microsoft.com/office/drawing/2014/main" val="31892578"/>
                  </a:ext>
                </a:extLst>
              </a:tr>
              <a:tr h="370840">
                <a:tc>
                  <a:txBody>
                    <a:bodyPr/>
                    <a:lstStyle/>
                    <a:p>
                      <a:r>
                        <a:rPr lang="en-US" dirty="0"/>
                        <a:t>Cryo Chamber</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At SLAC</a:t>
                      </a:r>
                    </a:p>
                  </a:txBody>
                  <a:tcPr/>
                </a:tc>
                <a:extLst>
                  <a:ext uri="{0D108BD9-81ED-4DB2-BD59-A6C34878D82A}">
                    <a16:rowId xmlns:a16="http://schemas.microsoft.com/office/drawing/2014/main" val="4187121751"/>
                  </a:ext>
                </a:extLst>
              </a:tr>
              <a:tr h="370840">
                <a:tc>
                  <a:txBody>
                    <a:bodyPr/>
                    <a:lstStyle/>
                    <a:p>
                      <a:r>
                        <a:rPr lang="en-US" dirty="0"/>
                        <a:t>Support Ring</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9/5/19</a:t>
                      </a:r>
                    </a:p>
                  </a:txBody>
                  <a:tcPr/>
                </a:tc>
                <a:extLst>
                  <a:ext uri="{0D108BD9-81ED-4DB2-BD59-A6C34878D82A}">
                    <a16:rowId xmlns:a16="http://schemas.microsoft.com/office/drawing/2014/main" val="4071914816"/>
                  </a:ext>
                </a:extLst>
              </a:tr>
              <a:tr h="370840">
                <a:tc>
                  <a:txBody>
                    <a:bodyPr/>
                    <a:lstStyle/>
                    <a:p>
                      <a:r>
                        <a:rPr lang="en-US" dirty="0"/>
                        <a:t>Top End Feedthrough</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8/5/19</a:t>
                      </a:r>
                    </a:p>
                  </a:txBody>
                  <a:tcPr/>
                </a:tc>
                <a:extLst>
                  <a:ext uri="{0D108BD9-81ED-4DB2-BD59-A6C34878D82A}">
                    <a16:rowId xmlns:a16="http://schemas.microsoft.com/office/drawing/2014/main" val="2519895252"/>
                  </a:ext>
                </a:extLst>
              </a:tr>
              <a:tr h="370840">
                <a:tc>
                  <a:txBody>
                    <a:bodyPr/>
                    <a:lstStyle/>
                    <a:p>
                      <a:r>
                        <a:rPr lang="en-US" dirty="0"/>
                        <a:t>Doors &amp; Skins</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9/2/19</a:t>
                      </a:r>
                    </a:p>
                  </a:txBody>
                  <a:tcPr/>
                </a:tc>
                <a:extLst>
                  <a:ext uri="{0D108BD9-81ED-4DB2-BD59-A6C34878D82A}">
                    <a16:rowId xmlns:a16="http://schemas.microsoft.com/office/drawing/2014/main" val="83649693"/>
                  </a:ext>
                </a:extLst>
              </a:tr>
              <a:tr h="370840">
                <a:tc>
                  <a:txBody>
                    <a:bodyPr/>
                    <a:lstStyle/>
                    <a:p>
                      <a:r>
                        <a:rPr lang="en-US" dirty="0"/>
                        <a:t>W Counterweight</a:t>
                      </a:r>
                    </a:p>
                  </a:txBody>
                  <a:tcPr/>
                </a:tc>
                <a:tc>
                  <a:txBody>
                    <a:bodyPr/>
                    <a:lstStyle/>
                    <a:p>
                      <a:pPr algn="ctr"/>
                      <a:r>
                        <a:rPr lang="en-US" dirty="0"/>
                        <a:t>Y</a:t>
                      </a:r>
                    </a:p>
                  </a:txBody>
                  <a:tcPr/>
                </a:tc>
                <a:tc>
                  <a:txBody>
                    <a:bodyPr/>
                    <a:lstStyle/>
                    <a:p>
                      <a:pPr algn="ctr"/>
                      <a:r>
                        <a:rPr lang="en-US" dirty="0"/>
                        <a:t>Y</a:t>
                      </a:r>
                    </a:p>
                  </a:txBody>
                  <a:tcPr/>
                </a:tc>
                <a:tc>
                  <a:txBody>
                    <a:bodyPr/>
                    <a:lstStyle/>
                    <a:p>
                      <a:pPr algn="ctr"/>
                      <a:r>
                        <a:rPr lang="en-US" dirty="0"/>
                        <a:t>9/2/19</a:t>
                      </a:r>
                    </a:p>
                  </a:txBody>
                  <a:tcPr/>
                </a:tc>
                <a:extLst>
                  <a:ext uri="{0D108BD9-81ED-4DB2-BD59-A6C34878D82A}">
                    <a16:rowId xmlns:a16="http://schemas.microsoft.com/office/drawing/2014/main" val="1574185678"/>
                  </a:ext>
                </a:extLst>
              </a:tr>
              <a:tr h="370840">
                <a:tc>
                  <a:txBody>
                    <a:bodyPr/>
                    <a:lstStyle/>
                    <a:p>
                      <a:r>
                        <a:rPr lang="en-US" dirty="0"/>
                        <a:t>Top End Plate</a:t>
                      </a:r>
                    </a:p>
                  </a:txBody>
                  <a:tcPr/>
                </a:tc>
                <a:tc>
                  <a:txBody>
                    <a:bodyPr/>
                    <a:lstStyle/>
                    <a:p>
                      <a:pPr algn="ctr"/>
                      <a:r>
                        <a:rPr lang="en-US" dirty="0"/>
                        <a:t>Y</a:t>
                      </a:r>
                    </a:p>
                  </a:txBody>
                  <a:tcPr/>
                </a:tc>
                <a:tc>
                  <a:txBody>
                    <a:bodyPr/>
                    <a:lstStyle/>
                    <a:p>
                      <a:pPr algn="ctr"/>
                      <a:r>
                        <a:rPr lang="en-US" dirty="0"/>
                        <a:t>N</a:t>
                      </a:r>
                    </a:p>
                  </a:txBody>
                  <a:tcPr/>
                </a:tc>
                <a:tc>
                  <a:txBody>
                    <a:bodyPr/>
                    <a:lstStyle/>
                    <a:p>
                      <a:pPr algn="ctr"/>
                      <a:r>
                        <a:rPr lang="en-US" dirty="0"/>
                        <a:t>PO+4 weeks</a:t>
                      </a:r>
                    </a:p>
                  </a:txBody>
                  <a:tcPr/>
                </a:tc>
                <a:extLst>
                  <a:ext uri="{0D108BD9-81ED-4DB2-BD59-A6C34878D82A}">
                    <a16:rowId xmlns:a16="http://schemas.microsoft.com/office/drawing/2014/main" val="1797489424"/>
                  </a:ext>
                </a:extLst>
              </a:tr>
              <a:tr h="370840">
                <a:tc>
                  <a:txBody>
                    <a:bodyPr/>
                    <a:lstStyle/>
                    <a:p>
                      <a:r>
                        <a:rPr lang="en-US" dirty="0"/>
                        <a:t>Bulkhead Plate</a:t>
                      </a:r>
                    </a:p>
                  </a:txBody>
                  <a:tcPr/>
                </a:tc>
                <a:tc>
                  <a:txBody>
                    <a:bodyPr/>
                    <a:lstStyle/>
                    <a:p>
                      <a:pPr algn="ctr"/>
                      <a:r>
                        <a:rPr lang="en-US" dirty="0"/>
                        <a:t>8/1/19</a:t>
                      </a:r>
                    </a:p>
                  </a:txBody>
                  <a:tcPr/>
                </a:tc>
                <a:tc>
                  <a:txBody>
                    <a:bodyPr/>
                    <a:lstStyle/>
                    <a:p>
                      <a:pPr algn="ctr"/>
                      <a:r>
                        <a:rPr lang="en-US" dirty="0"/>
                        <a:t>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DWG+6 weeks</a:t>
                      </a:r>
                    </a:p>
                  </a:txBody>
                  <a:tcPr/>
                </a:tc>
                <a:extLst>
                  <a:ext uri="{0D108BD9-81ED-4DB2-BD59-A6C34878D82A}">
                    <a16:rowId xmlns:a16="http://schemas.microsoft.com/office/drawing/2014/main" val="3271864060"/>
                  </a:ext>
                </a:extLst>
              </a:tr>
              <a:tr h="370840">
                <a:tc>
                  <a:txBody>
                    <a:bodyPr/>
                    <a:lstStyle/>
                    <a:p>
                      <a:r>
                        <a:rPr lang="en-US" dirty="0"/>
                        <a:t>Wobble Plate</a:t>
                      </a:r>
                    </a:p>
                  </a:txBody>
                  <a:tcPr/>
                </a:tc>
                <a:tc>
                  <a:txBody>
                    <a:bodyPr/>
                    <a:lstStyle/>
                    <a:p>
                      <a:pPr algn="ctr"/>
                      <a:r>
                        <a:rPr lang="en-US" dirty="0"/>
                        <a:t>8/1/19</a:t>
                      </a:r>
                    </a:p>
                  </a:txBody>
                  <a:tcPr/>
                </a:tc>
                <a:tc>
                  <a:txBody>
                    <a:bodyPr/>
                    <a:lstStyle/>
                    <a:p>
                      <a:pPr algn="ctr"/>
                      <a:r>
                        <a:rPr lang="en-US" dirty="0"/>
                        <a:t>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DWG+6 weeks</a:t>
                      </a:r>
                    </a:p>
                  </a:txBody>
                  <a:tcPr/>
                </a:tc>
                <a:extLst>
                  <a:ext uri="{0D108BD9-81ED-4DB2-BD59-A6C34878D82A}">
                    <a16:rowId xmlns:a16="http://schemas.microsoft.com/office/drawing/2014/main" val="1602520121"/>
                  </a:ext>
                </a:extLst>
              </a:tr>
            </a:tbl>
          </a:graphicData>
        </a:graphic>
      </p:graphicFrame>
    </p:spTree>
    <p:extLst>
      <p:ext uri="{BB962C8B-B14F-4D97-AF65-F5344CB8AC3E}">
        <p14:creationId xmlns:p14="http://schemas.microsoft.com/office/powerpoint/2010/main" val="428253425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Locating and Leak Check Tool</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4635" y="923951"/>
            <a:ext cx="5087870" cy="4572000"/>
          </a:xfrm>
          <a:prstGeom prst="rect">
            <a:avLst/>
          </a:prstGeom>
        </p:spPr>
      </p:pic>
      <p:cxnSp>
        <p:nvCxnSpPr>
          <p:cNvPr id="18" name="Straight Arrow Connector 17"/>
          <p:cNvCxnSpPr/>
          <p:nvPr/>
        </p:nvCxnSpPr>
        <p:spPr>
          <a:xfrm>
            <a:off x="1425389" y="2169459"/>
            <a:ext cx="126402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1362" y="2005857"/>
            <a:ext cx="1124027" cy="430887"/>
          </a:xfrm>
          <a:prstGeom prst="rect">
            <a:avLst/>
          </a:prstGeom>
          <a:noFill/>
        </p:spPr>
        <p:txBody>
          <a:bodyPr wrap="square" rtlCol="0">
            <a:spAutoFit/>
          </a:bodyPr>
          <a:lstStyle/>
          <a:p>
            <a:pPr algn="r"/>
            <a:r>
              <a:rPr lang="en-US" sz="1100" dirty="0"/>
              <a:t>Leak Check Support Plate</a:t>
            </a:r>
          </a:p>
        </p:txBody>
      </p:sp>
      <p:cxnSp>
        <p:nvCxnSpPr>
          <p:cNvPr id="21" name="Straight Arrow Connector 20"/>
          <p:cNvCxnSpPr/>
          <p:nvPr/>
        </p:nvCxnSpPr>
        <p:spPr>
          <a:xfrm>
            <a:off x="1721224" y="2804758"/>
            <a:ext cx="126402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2400" y="2641156"/>
            <a:ext cx="1568825" cy="261610"/>
          </a:xfrm>
          <a:prstGeom prst="rect">
            <a:avLst/>
          </a:prstGeom>
          <a:noFill/>
        </p:spPr>
        <p:txBody>
          <a:bodyPr wrap="square" rtlCol="0">
            <a:spAutoFit/>
          </a:bodyPr>
          <a:lstStyle/>
          <a:p>
            <a:pPr algn="r"/>
            <a:r>
              <a:rPr lang="en-US" sz="1100" dirty="0"/>
              <a:t>Adjustable Standoffs</a:t>
            </a:r>
          </a:p>
        </p:txBody>
      </p:sp>
      <p:cxnSp>
        <p:nvCxnSpPr>
          <p:cNvPr id="26" name="Straight Arrow Connector 25"/>
          <p:cNvCxnSpPr/>
          <p:nvPr/>
        </p:nvCxnSpPr>
        <p:spPr>
          <a:xfrm flipH="1">
            <a:off x="5988424" y="2221300"/>
            <a:ext cx="107576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75302" y="2068610"/>
            <a:ext cx="1599156" cy="430887"/>
          </a:xfrm>
          <a:prstGeom prst="rect">
            <a:avLst/>
          </a:prstGeom>
          <a:noFill/>
        </p:spPr>
        <p:txBody>
          <a:bodyPr wrap="square" rtlCol="0">
            <a:spAutoFit/>
          </a:bodyPr>
          <a:lstStyle/>
          <a:p>
            <a:r>
              <a:rPr lang="en-US" sz="1100" dirty="0"/>
              <a:t>Vacuum Bellow volume from this side</a:t>
            </a:r>
          </a:p>
        </p:txBody>
      </p:sp>
      <p:cxnSp>
        <p:nvCxnSpPr>
          <p:cNvPr id="28" name="Straight Arrow Connector 27"/>
          <p:cNvCxnSpPr>
            <a:stCxn id="29" idx="1"/>
          </p:cNvCxnSpPr>
          <p:nvPr/>
        </p:nvCxnSpPr>
        <p:spPr>
          <a:xfrm flipH="1" flipV="1">
            <a:off x="6201322" y="5352303"/>
            <a:ext cx="1264023" cy="94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465345" y="5146337"/>
            <a:ext cx="1346961" cy="430887"/>
          </a:xfrm>
          <a:prstGeom prst="rect">
            <a:avLst/>
          </a:prstGeom>
          <a:noFill/>
        </p:spPr>
        <p:txBody>
          <a:bodyPr wrap="square" rtlCol="0">
            <a:spAutoFit/>
          </a:bodyPr>
          <a:lstStyle/>
          <a:p>
            <a:r>
              <a:rPr lang="en-US" sz="1100" dirty="0"/>
              <a:t>Leak Check lower Bellow connection</a:t>
            </a:r>
          </a:p>
        </p:txBody>
      </p:sp>
      <p:sp>
        <p:nvSpPr>
          <p:cNvPr id="14" name="TextBox 13"/>
          <p:cNvSpPr txBox="1"/>
          <p:nvPr/>
        </p:nvSpPr>
        <p:spPr>
          <a:xfrm>
            <a:off x="467740" y="5818324"/>
            <a:ext cx="8401659" cy="430887"/>
          </a:xfrm>
          <a:prstGeom prst="rect">
            <a:avLst/>
          </a:prstGeom>
          <a:noFill/>
        </p:spPr>
        <p:txBody>
          <a:bodyPr wrap="none" rtlCol="0">
            <a:spAutoFit/>
          </a:bodyPr>
          <a:lstStyle/>
          <a:p>
            <a:r>
              <a:rPr lang="en-US" sz="1100" dirty="0"/>
              <a:t>NOTE: All components, with the exception of the Retracting Tools and  Support Frame, are for temporary use. They will be removed</a:t>
            </a:r>
          </a:p>
          <a:p>
            <a:r>
              <a:rPr lang="en-US" sz="1100" dirty="0"/>
              <a:t>            after the bellows have been positioned and leak checked.</a:t>
            </a:r>
          </a:p>
        </p:txBody>
      </p:sp>
      <p:sp>
        <p:nvSpPr>
          <p:cNvPr id="15" name="TextBox 14"/>
          <p:cNvSpPr txBox="1"/>
          <p:nvPr/>
        </p:nvSpPr>
        <p:spPr>
          <a:xfrm>
            <a:off x="152400" y="1021729"/>
            <a:ext cx="1801739" cy="261610"/>
          </a:xfrm>
          <a:prstGeom prst="rect">
            <a:avLst/>
          </a:prstGeom>
          <a:noFill/>
        </p:spPr>
        <p:txBody>
          <a:bodyPr wrap="square" rtlCol="0">
            <a:spAutoFit/>
          </a:bodyPr>
          <a:lstStyle/>
          <a:p>
            <a:pPr algn="r"/>
            <a:r>
              <a:rPr lang="en-US" sz="1100" b="1" u="sng" dirty="0"/>
              <a:t>INSTALLATION STEP </a:t>
            </a:r>
            <a:r>
              <a:rPr lang="en-US" sz="1100" b="1" dirty="0"/>
              <a:t>2</a:t>
            </a:r>
          </a:p>
        </p:txBody>
      </p:sp>
    </p:spTree>
    <p:extLst>
      <p:ext uri="{BB962C8B-B14F-4D97-AF65-F5344CB8AC3E}">
        <p14:creationId xmlns:p14="http://schemas.microsoft.com/office/powerpoint/2010/main" val="21719131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TMA Bellow Locating and Leak Check Tool</a:t>
            </a:r>
            <a:endParaRPr lang="en-US" dirty="0"/>
          </a:p>
        </p:txBody>
      </p:sp>
      <p:sp>
        <p:nvSpPr>
          <p:cNvPr id="17" name="TextBox 16"/>
          <p:cNvSpPr txBox="1"/>
          <p:nvPr/>
        </p:nvSpPr>
        <p:spPr>
          <a:xfrm>
            <a:off x="645563" y="5406462"/>
            <a:ext cx="8401659" cy="430887"/>
          </a:xfrm>
          <a:prstGeom prst="rect">
            <a:avLst/>
          </a:prstGeom>
          <a:noFill/>
        </p:spPr>
        <p:txBody>
          <a:bodyPr wrap="none" rtlCol="0">
            <a:spAutoFit/>
          </a:bodyPr>
          <a:lstStyle/>
          <a:p>
            <a:r>
              <a:rPr lang="en-US" sz="1100" dirty="0"/>
              <a:t>NOTE: All components, with the exception of the Retracting Tools and  Support Frame, are for temporary use. They will be removed</a:t>
            </a:r>
          </a:p>
          <a:p>
            <a:r>
              <a:rPr lang="en-US" sz="1100" dirty="0"/>
              <a:t>            after the bellows have been positioned and leak checked.</a:t>
            </a:r>
          </a:p>
        </p:txBody>
      </p:sp>
      <p:sp>
        <p:nvSpPr>
          <p:cNvPr id="20" name="TextBox 19"/>
          <p:cNvSpPr txBox="1"/>
          <p:nvPr/>
        </p:nvSpPr>
        <p:spPr>
          <a:xfrm>
            <a:off x="1121938" y="3580957"/>
            <a:ext cx="1766935" cy="430887"/>
          </a:xfrm>
          <a:prstGeom prst="rect">
            <a:avLst/>
          </a:prstGeom>
          <a:noFill/>
        </p:spPr>
        <p:txBody>
          <a:bodyPr wrap="square" rtlCol="0">
            <a:spAutoFit/>
          </a:bodyPr>
          <a:lstStyle/>
          <a:p>
            <a:pPr algn="ctr"/>
            <a:r>
              <a:rPr lang="en-US" sz="1100" b="1" dirty="0"/>
              <a:t>STEP 3</a:t>
            </a:r>
            <a:r>
              <a:rPr lang="en-US" sz="1100" dirty="0"/>
              <a:t>: Leak Check Support Plate removed</a:t>
            </a:r>
          </a:p>
        </p:txBody>
      </p:sp>
      <p:cxnSp>
        <p:nvCxnSpPr>
          <p:cNvPr id="21" name="Straight Arrow Connector 20"/>
          <p:cNvCxnSpPr/>
          <p:nvPr/>
        </p:nvCxnSpPr>
        <p:spPr>
          <a:xfrm flipV="1">
            <a:off x="2888874" y="2447892"/>
            <a:ext cx="730623" cy="188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7832" y="1639107"/>
            <a:ext cx="2051042" cy="1828800"/>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70300" y="1639107"/>
            <a:ext cx="2156550" cy="18288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4071" y="1639107"/>
            <a:ext cx="1930387" cy="1828800"/>
          </a:xfrm>
          <a:prstGeom prst="rect">
            <a:avLst/>
          </a:prstGeom>
        </p:spPr>
      </p:pic>
      <p:cxnSp>
        <p:nvCxnSpPr>
          <p:cNvPr id="11" name="Straight Arrow Connector 10"/>
          <p:cNvCxnSpPr/>
          <p:nvPr/>
        </p:nvCxnSpPr>
        <p:spPr>
          <a:xfrm flipV="1">
            <a:off x="5826850" y="2349280"/>
            <a:ext cx="730623" cy="188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07160" y="3573122"/>
            <a:ext cx="1819689" cy="430887"/>
          </a:xfrm>
          <a:prstGeom prst="rect">
            <a:avLst/>
          </a:prstGeom>
          <a:noFill/>
        </p:spPr>
        <p:txBody>
          <a:bodyPr wrap="square" rtlCol="0">
            <a:spAutoFit/>
          </a:bodyPr>
          <a:lstStyle/>
          <a:p>
            <a:pPr algn="ctr"/>
            <a:r>
              <a:rPr lang="en-US" sz="1100" b="1" dirty="0"/>
              <a:t>STEP 4</a:t>
            </a:r>
            <a:r>
              <a:rPr lang="en-US" sz="1100" dirty="0"/>
              <a:t>: Retracting Tools engaged on Bellows</a:t>
            </a:r>
          </a:p>
        </p:txBody>
      </p:sp>
      <p:sp>
        <p:nvSpPr>
          <p:cNvPr id="13" name="TextBox 12"/>
          <p:cNvSpPr txBox="1"/>
          <p:nvPr/>
        </p:nvSpPr>
        <p:spPr>
          <a:xfrm>
            <a:off x="6699789" y="3536491"/>
            <a:ext cx="1818950" cy="600164"/>
          </a:xfrm>
          <a:prstGeom prst="rect">
            <a:avLst/>
          </a:prstGeom>
          <a:noFill/>
        </p:spPr>
        <p:txBody>
          <a:bodyPr wrap="square" rtlCol="0">
            <a:spAutoFit/>
          </a:bodyPr>
          <a:lstStyle/>
          <a:p>
            <a:pPr algn="ctr"/>
            <a:r>
              <a:rPr lang="en-US" sz="1100" b="1" dirty="0"/>
              <a:t>STEP 5</a:t>
            </a:r>
            <a:r>
              <a:rPr lang="en-US" sz="1100" dirty="0"/>
              <a:t>: Bellows Locating Plate and rear standoffs removed</a:t>
            </a:r>
          </a:p>
        </p:txBody>
      </p:sp>
      <p:sp>
        <p:nvSpPr>
          <p:cNvPr id="14" name="TextBox 13"/>
          <p:cNvSpPr txBox="1"/>
          <p:nvPr/>
        </p:nvSpPr>
        <p:spPr>
          <a:xfrm>
            <a:off x="152400" y="1021729"/>
            <a:ext cx="2608729" cy="261610"/>
          </a:xfrm>
          <a:prstGeom prst="rect">
            <a:avLst/>
          </a:prstGeom>
          <a:noFill/>
        </p:spPr>
        <p:txBody>
          <a:bodyPr wrap="square" rtlCol="0">
            <a:spAutoFit/>
          </a:bodyPr>
          <a:lstStyle/>
          <a:p>
            <a:pPr algn="r"/>
            <a:r>
              <a:rPr lang="en-US" sz="1100" b="1" u="sng" dirty="0"/>
              <a:t>INSTALLATION STEPS 3, 4, AND 5</a:t>
            </a:r>
          </a:p>
        </p:txBody>
      </p:sp>
    </p:spTree>
    <p:extLst>
      <p:ext uri="{BB962C8B-B14F-4D97-AF65-F5344CB8AC3E}">
        <p14:creationId xmlns:p14="http://schemas.microsoft.com/office/powerpoint/2010/main" val="3719457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JSR18 Programmatic Status</a:t>
            </a:r>
          </a:p>
        </p:txBody>
      </p:sp>
    </p:spTree>
    <p:extLst>
      <p:ext uri="{BB962C8B-B14F-4D97-AF65-F5344CB8AC3E}">
        <p14:creationId xmlns:p14="http://schemas.microsoft.com/office/powerpoint/2010/main" val="25391026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11"/>
          <p:cNvSpPr>
            <a:spLocks noGrp="1"/>
          </p:cNvSpPr>
          <p:nvPr>
            <p:ph type="body" idx="1"/>
          </p:nvPr>
        </p:nvSpPr>
        <p:spPr>
          <a:xfrm>
            <a:off x="457200" y="914400"/>
            <a:ext cx="8229600" cy="5257800"/>
          </a:xfrm>
        </p:spPr>
        <p:txBody>
          <a:bodyPr>
            <a:normAutofit/>
          </a:bodyPr>
          <a:lstStyle/>
          <a:p>
            <a:r>
              <a:rPr lang="en-US" sz="1400" dirty="0">
                <a:ea typeface="MS PGothic" pitchFamily="34" charset="-128"/>
              </a:rPr>
              <a:t>Risk can be defined as an undesirable event during project execution that negatively affects program goals for performance, cost or schedule.</a:t>
            </a:r>
          </a:p>
          <a:p>
            <a:r>
              <a:rPr lang="en-US" sz="1400" dirty="0">
                <a:ea typeface="MS PGothic" pitchFamily="34" charset="-128"/>
              </a:rPr>
              <a:t>Risk management is the </a:t>
            </a:r>
            <a:r>
              <a:rPr lang="en-US" sz="1400" i="1" u="sng" dirty="0">
                <a:ea typeface="MS PGothic" pitchFamily="34" charset="-128"/>
              </a:rPr>
              <a:t>ongoing process</a:t>
            </a:r>
            <a:r>
              <a:rPr lang="en-US" sz="1400" i="1" dirty="0">
                <a:ea typeface="MS PGothic" pitchFamily="34" charset="-128"/>
              </a:rPr>
              <a:t> </a:t>
            </a:r>
            <a:r>
              <a:rPr lang="en-US" sz="1400" dirty="0">
                <a:ea typeface="MS PGothic" pitchFamily="34" charset="-128"/>
              </a:rPr>
              <a:t>of </a:t>
            </a:r>
            <a:r>
              <a:rPr lang="en-US" sz="1400" i="1" u="sng" dirty="0">
                <a:ea typeface="MS PGothic" pitchFamily="34" charset="-128"/>
              </a:rPr>
              <a:t>comprehensively assessing</a:t>
            </a:r>
            <a:r>
              <a:rPr lang="en-US" sz="1400" i="1" dirty="0">
                <a:ea typeface="MS PGothic" pitchFamily="34" charset="-128"/>
              </a:rPr>
              <a:t> </a:t>
            </a:r>
            <a:r>
              <a:rPr lang="en-US" sz="1400" dirty="0">
                <a:ea typeface="MS PGothic" pitchFamily="34" charset="-128"/>
              </a:rPr>
              <a:t>project risks.</a:t>
            </a:r>
          </a:p>
          <a:p>
            <a:r>
              <a:rPr lang="en-US" sz="1400" dirty="0">
                <a:ea typeface="MS PGothic" pitchFamily="34" charset="-128"/>
              </a:rPr>
              <a:t>Camera Risk Management Plan (LCA-29-A) defines the methodology to manage our risks</a:t>
            </a:r>
          </a:p>
          <a:p>
            <a:endParaRPr lang="en-US" dirty="0">
              <a:ea typeface="MS PGothic" pitchFamily="34" charset="-128"/>
            </a:endParaRPr>
          </a:p>
        </p:txBody>
      </p:sp>
      <p:sp>
        <p:nvSpPr>
          <p:cNvPr id="2" name="Title 1"/>
          <p:cNvSpPr>
            <a:spLocks noGrp="1"/>
          </p:cNvSpPr>
          <p:nvPr>
            <p:ph type="title"/>
          </p:nvPr>
        </p:nvSpPr>
        <p:spPr/>
        <p:txBody>
          <a:bodyPr/>
          <a:lstStyle/>
          <a:p>
            <a:pPr>
              <a:defRPr/>
            </a:pPr>
            <a:r>
              <a:rPr lang="en-US" dirty="0">
                <a:ea typeface="ＭＳ Ｐゴシック" charset="-128"/>
              </a:rPr>
              <a:t>Definition of Risk and Risk Analysis</a:t>
            </a: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24455" y="2319687"/>
            <a:ext cx="2610832" cy="119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9"/>
          <p:cNvSpPr>
            <a:spLocks noChangeArrowheads="1"/>
          </p:cNvSpPr>
          <p:nvPr/>
        </p:nvSpPr>
        <p:spPr bwMode="auto">
          <a:xfrm>
            <a:off x="6448425" y="3891613"/>
            <a:ext cx="2399143"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
            <a:r>
              <a:rPr lang="en-US" sz="1200" b="1" dirty="0">
                <a:solidFill>
                  <a:prstClr val="black"/>
                </a:solidFill>
                <a:latin typeface="Calibri"/>
                <a:sym typeface="Wingdings" pitchFamily="2" charset="2"/>
              </a:rPr>
              <a:t>Quasi-quantitative process to assign objective values to probability of occurrence and impact of occurrence aspects of risk.</a:t>
            </a:r>
          </a:p>
          <a:p>
            <a:pPr fontAlgn="b"/>
            <a:endParaRPr lang="en-US" sz="1200" b="1" dirty="0">
              <a:solidFill>
                <a:prstClr val="black"/>
              </a:solidFill>
              <a:latin typeface="Calibri"/>
              <a:sym typeface="Wingdings" pitchFamily="2" charset="2"/>
            </a:endParaRPr>
          </a:p>
          <a:p>
            <a:pPr fontAlgn="b">
              <a:buFont typeface="Wingdings" pitchFamily="2" charset="2"/>
              <a:buChar char="à"/>
            </a:pPr>
            <a:r>
              <a:rPr lang="en-US" sz="1200" b="1" dirty="0">
                <a:solidFill>
                  <a:prstClr val="black"/>
                </a:solidFill>
                <a:latin typeface="Calibri"/>
              </a:rPr>
              <a:t>Total Impact:</a:t>
            </a:r>
          </a:p>
          <a:p>
            <a:pPr fontAlgn="b"/>
            <a:r>
              <a:rPr lang="en-US" sz="1200" b="1" dirty="0">
                <a:solidFill>
                  <a:prstClr val="black"/>
                </a:solidFill>
                <a:latin typeface="Calibri"/>
              </a:rPr>
              <a:t>(0.50*Cost Impact) +            (0.33*Schedule Impact) +  (0.33*Performance Impact)</a:t>
            </a:r>
          </a:p>
          <a:p>
            <a:pPr fontAlgn="b"/>
            <a:endParaRPr lang="en-US" sz="1200" b="1" dirty="0">
              <a:solidFill>
                <a:prstClr val="black"/>
              </a:solidFill>
              <a:latin typeface="Calibri"/>
            </a:endParaRPr>
          </a:p>
          <a:p>
            <a:pPr fontAlgn="b"/>
            <a:r>
              <a:rPr lang="en-US" sz="1200" b="1" dirty="0">
                <a:solidFill>
                  <a:prstClr val="black"/>
                </a:solidFill>
                <a:latin typeface="Calibri"/>
                <a:sym typeface="Wingdings" pitchFamily="2" charset="2"/>
              </a:rPr>
              <a:t></a:t>
            </a:r>
            <a:r>
              <a:rPr lang="en-US" sz="1200" b="1" dirty="0">
                <a:solidFill>
                  <a:prstClr val="black"/>
                </a:solidFill>
                <a:latin typeface="Calibri"/>
              </a:rPr>
              <a:t>Risk Score:</a:t>
            </a:r>
          </a:p>
          <a:p>
            <a:pPr fontAlgn="b"/>
            <a:r>
              <a:rPr lang="en-US" sz="1200" b="1" dirty="0">
                <a:solidFill>
                  <a:prstClr val="black"/>
                </a:solidFill>
                <a:latin typeface="Calibri"/>
              </a:rPr>
              <a:t>Risk Probability * Total Impact</a:t>
            </a:r>
          </a:p>
        </p:txBody>
      </p:sp>
      <p:sp>
        <p:nvSpPr>
          <p:cNvPr id="16" name="Right Brace 15"/>
          <p:cNvSpPr/>
          <p:nvPr/>
        </p:nvSpPr>
        <p:spPr bwMode="auto">
          <a:xfrm>
            <a:off x="5389563" y="2388113"/>
            <a:ext cx="141287" cy="820737"/>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prstClr val="black"/>
              </a:solidFill>
              <a:latin typeface="Calibri"/>
            </a:endParaRPr>
          </a:p>
        </p:txBody>
      </p:sp>
      <p:cxnSp>
        <p:nvCxnSpPr>
          <p:cNvPr id="17" name="Elbow Connector 16"/>
          <p:cNvCxnSpPr>
            <a:stCxn id="16" idx="1"/>
          </p:cNvCxnSpPr>
          <p:nvPr/>
        </p:nvCxnSpPr>
        <p:spPr bwMode="auto">
          <a:xfrm rot="10800000" flipH="1" flipV="1">
            <a:off x="5530850" y="2797688"/>
            <a:ext cx="917575" cy="615950"/>
          </a:xfrm>
          <a:prstGeom prst="bentConnector3">
            <a:avLst>
              <a:gd name="adj1" fmla="val 32544"/>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8"/>
          <p:cNvCxnSpPr>
            <a:stCxn id="19" idx="1"/>
          </p:cNvCxnSpPr>
          <p:nvPr/>
        </p:nvCxnSpPr>
        <p:spPr bwMode="auto">
          <a:xfrm rot="10800000" flipH="1">
            <a:off x="5581649" y="3226783"/>
            <a:ext cx="577103" cy="1865310"/>
          </a:xfrm>
          <a:prstGeom prst="bentConnector4">
            <a:avLst>
              <a:gd name="adj1" fmla="val 100194"/>
              <a:gd name="adj2" fmla="val 85362"/>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bwMode="auto">
          <a:xfrm>
            <a:off x="5389563" y="3772880"/>
            <a:ext cx="192087" cy="2638425"/>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prstClr val="black"/>
              </a:solidFill>
              <a:latin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679749345"/>
              </p:ext>
            </p:extLst>
          </p:nvPr>
        </p:nvGraphicFramePr>
        <p:xfrm>
          <a:off x="414712" y="3544037"/>
          <a:ext cx="4867275" cy="2652531"/>
        </p:xfrm>
        <a:graphic>
          <a:graphicData uri="http://schemas.openxmlformats.org/drawingml/2006/table">
            <a:tbl>
              <a:tblPr firstRow="1" firstCol="1" bandRow="1"/>
              <a:tblGrid>
                <a:gridCol w="368300">
                  <a:extLst>
                    <a:ext uri="{9D8B030D-6E8A-4147-A177-3AD203B41FA5}">
                      <a16:colId xmlns:a16="http://schemas.microsoft.com/office/drawing/2014/main" val="20000"/>
                    </a:ext>
                  </a:extLst>
                </a:gridCol>
                <a:gridCol w="808355">
                  <a:extLst>
                    <a:ext uri="{9D8B030D-6E8A-4147-A177-3AD203B41FA5}">
                      <a16:colId xmlns:a16="http://schemas.microsoft.com/office/drawing/2014/main" val="20001"/>
                    </a:ext>
                  </a:extLst>
                </a:gridCol>
                <a:gridCol w="3690620">
                  <a:extLst>
                    <a:ext uri="{9D8B030D-6E8A-4147-A177-3AD203B41FA5}">
                      <a16:colId xmlns:a16="http://schemas.microsoft.com/office/drawing/2014/main" val="20002"/>
                    </a:ext>
                  </a:extLst>
                </a:gridCol>
              </a:tblGrid>
              <a:tr h="333375">
                <a:tc>
                  <a:txBody>
                    <a:bodyPr/>
                    <a:lstStyle/>
                    <a:p>
                      <a:pPr marL="0" marR="0" algn="ctr">
                        <a:lnSpc>
                          <a:spcPct val="115000"/>
                        </a:lnSpc>
                        <a:spcBef>
                          <a:spcPts val="0"/>
                        </a:spcBef>
                        <a:spcAft>
                          <a:spcPts val="0"/>
                        </a:spcAft>
                      </a:pPr>
                      <a:r>
                        <a:rPr lang="en-US" sz="800" b="1" dirty="0">
                          <a:effectLst/>
                          <a:latin typeface="Arial"/>
                          <a:ea typeface="Times New Roman"/>
                        </a:rPr>
                        <a:t>Pts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800" b="1">
                          <a:effectLst/>
                          <a:latin typeface="Arial"/>
                          <a:ea typeface="Times New Roman"/>
                        </a:rPr>
                        <a:t>Severity of Impact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800" b="1">
                          <a:effectLst/>
                          <a:latin typeface="Arial"/>
                          <a:ea typeface="Times New Roman"/>
                        </a:rPr>
                        <a:t>Description of Impact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1440">
                <a:tc gridSpan="2">
                  <a:txBody>
                    <a:bodyPr/>
                    <a:lstStyle/>
                    <a:p>
                      <a:pPr marL="0" marR="0">
                        <a:lnSpc>
                          <a:spcPct val="115000"/>
                        </a:lnSpc>
                        <a:spcBef>
                          <a:spcPts val="0"/>
                        </a:spcBef>
                        <a:spcAft>
                          <a:spcPts val="0"/>
                        </a:spcAft>
                      </a:pPr>
                      <a:r>
                        <a:rPr lang="en-US" sz="800" b="1">
                          <a:effectLst/>
                          <a:latin typeface="Arial"/>
                          <a:ea typeface="Times New Roman"/>
                        </a:rPr>
                        <a:t>Cost Impact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800">
                          <a:effectLst/>
                          <a:latin typeface="Arial"/>
                          <a:ea typeface="Times New Roman"/>
                        </a:rPr>
                        <a:t> </a:t>
                      </a:r>
                      <a:endParaRPr lang="en-US" sz="1000">
                        <a:effectLst/>
                        <a:latin typeface="Times New Roman"/>
                        <a:ea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91440">
                <a:tc>
                  <a:txBody>
                    <a:bodyPr/>
                    <a:lstStyle/>
                    <a:p>
                      <a:pPr marL="0" marR="0" algn="ctr">
                        <a:lnSpc>
                          <a:spcPct val="115000"/>
                        </a:lnSpc>
                        <a:spcBef>
                          <a:spcPts val="0"/>
                        </a:spcBef>
                        <a:spcAft>
                          <a:spcPts val="0"/>
                        </a:spcAft>
                      </a:pPr>
                      <a:r>
                        <a:rPr lang="en-US" sz="800" b="1" dirty="0">
                          <a:effectLst/>
                          <a:latin typeface="Arial"/>
                          <a:ea typeface="Times New Roman"/>
                        </a:rPr>
                        <a:t>1</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Insignificant</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a:effectLst/>
                          <a:latin typeface="Arial"/>
                          <a:ea typeface="Times New Roman"/>
                        </a:rPr>
                        <a:t>Overrun of cost of &lt; $30K, recoverable with project contingency</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440">
                <a:tc>
                  <a:txBody>
                    <a:bodyPr/>
                    <a:lstStyle/>
                    <a:p>
                      <a:pPr marL="0" marR="0" algn="ctr">
                        <a:lnSpc>
                          <a:spcPct val="115000"/>
                        </a:lnSpc>
                        <a:spcBef>
                          <a:spcPts val="0"/>
                        </a:spcBef>
                        <a:spcAft>
                          <a:spcPts val="0"/>
                        </a:spcAft>
                      </a:pPr>
                      <a:r>
                        <a:rPr lang="en-US" sz="800" b="1">
                          <a:effectLst/>
                          <a:latin typeface="Arial"/>
                          <a:ea typeface="Times New Roman"/>
                        </a:rPr>
                        <a:t>2</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Minor</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Overrun of cost of $30k - $200K, recoverable with project contingency</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1440">
                <a:tc>
                  <a:txBody>
                    <a:bodyPr/>
                    <a:lstStyle/>
                    <a:p>
                      <a:pPr marL="0" marR="0" algn="ctr">
                        <a:lnSpc>
                          <a:spcPct val="115000"/>
                        </a:lnSpc>
                        <a:spcBef>
                          <a:spcPts val="0"/>
                        </a:spcBef>
                        <a:spcAft>
                          <a:spcPts val="0"/>
                        </a:spcAft>
                      </a:pPr>
                      <a:r>
                        <a:rPr lang="en-US" sz="800" b="1">
                          <a:effectLst/>
                          <a:latin typeface="Arial"/>
                          <a:ea typeface="Times New Roman"/>
                        </a:rPr>
                        <a:t>3</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Moderate</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Overrun of cost of 200k - $1.5M, with significant impact on contingency</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1440">
                <a:tc>
                  <a:txBody>
                    <a:bodyPr/>
                    <a:lstStyle/>
                    <a:p>
                      <a:pPr marL="0" marR="0" algn="ctr">
                        <a:lnSpc>
                          <a:spcPct val="115000"/>
                        </a:lnSpc>
                        <a:spcBef>
                          <a:spcPts val="0"/>
                        </a:spcBef>
                        <a:spcAft>
                          <a:spcPts val="0"/>
                        </a:spcAft>
                      </a:pPr>
                      <a:r>
                        <a:rPr lang="en-US" sz="800" b="1">
                          <a:effectLst/>
                          <a:latin typeface="Arial"/>
                          <a:ea typeface="Times New Roman"/>
                        </a:rPr>
                        <a:t>4</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High</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Overrun of baseline cost of $1.5M - $10M, with re-baseline required</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1440">
                <a:tc>
                  <a:txBody>
                    <a:bodyPr/>
                    <a:lstStyle/>
                    <a:p>
                      <a:pPr marL="0" marR="0" algn="ctr">
                        <a:lnSpc>
                          <a:spcPct val="115000"/>
                        </a:lnSpc>
                        <a:spcBef>
                          <a:spcPts val="0"/>
                        </a:spcBef>
                        <a:spcAft>
                          <a:spcPts val="0"/>
                        </a:spcAft>
                      </a:pPr>
                      <a:r>
                        <a:rPr lang="en-US" sz="800" b="1">
                          <a:effectLst/>
                          <a:latin typeface="Arial"/>
                          <a:ea typeface="Times New Roman"/>
                        </a:rPr>
                        <a:t>5</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Critical</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Overrun of baseline cost of &gt;$10M, with project in jeopardy</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1440">
                <a:tc gridSpan="2">
                  <a:txBody>
                    <a:bodyPr/>
                    <a:lstStyle/>
                    <a:p>
                      <a:pPr marL="0" marR="0">
                        <a:lnSpc>
                          <a:spcPct val="115000"/>
                        </a:lnSpc>
                        <a:spcBef>
                          <a:spcPts val="0"/>
                        </a:spcBef>
                        <a:spcAft>
                          <a:spcPts val="0"/>
                        </a:spcAft>
                      </a:pPr>
                      <a:r>
                        <a:rPr lang="en-US" sz="800" b="1">
                          <a:effectLst/>
                          <a:latin typeface="Arial"/>
                          <a:ea typeface="Times New Roman"/>
                        </a:rPr>
                        <a:t>Schedule Impact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800">
                          <a:effectLst/>
                          <a:latin typeface="Arial"/>
                          <a:ea typeface="Times New Roman"/>
                        </a:rPr>
                        <a:t> </a:t>
                      </a:r>
                      <a:endParaRPr lang="en-US" sz="1000">
                        <a:effectLst/>
                        <a:latin typeface="Times New Roman"/>
                        <a:ea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91440">
                <a:tc>
                  <a:txBody>
                    <a:bodyPr/>
                    <a:lstStyle/>
                    <a:p>
                      <a:pPr marL="0" marR="0" algn="ctr">
                        <a:lnSpc>
                          <a:spcPct val="115000"/>
                        </a:lnSpc>
                        <a:spcBef>
                          <a:spcPts val="0"/>
                        </a:spcBef>
                        <a:spcAft>
                          <a:spcPts val="0"/>
                        </a:spcAft>
                      </a:pPr>
                      <a:r>
                        <a:rPr lang="en-US" sz="800" b="1" dirty="0">
                          <a:effectLst/>
                          <a:latin typeface="Arial"/>
                          <a:ea typeface="Times New Roman"/>
                        </a:rPr>
                        <a:t>1</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Insignificant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a:effectLst/>
                          <a:latin typeface="Arial"/>
                          <a:ea typeface="Times New Roman"/>
                        </a:rPr>
                        <a:t>Degradation of schedule margin to project critical path by &lt; 2 wks</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1440">
                <a:tc>
                  <a:txBody>
                    <a:bodyPr/>
                    <a:lstStyle/>
                    <a:p>
                      <a:pPr marL="0" marR="0" algn="ctr">
                        <a:lnSpc>
                          <a:spcPct val="115000"/>
                        </a:lnSpc>
                        <a:spcBef>
                          <a:spcPts val="0"/>
                        </a:spcBef>
                        <a:spcAft>
                          <a:spcPts val="0"/>
                        </a:spcAft>
                      </a:pPr>
                      <a:r>
                        <a:rPr lang="en-US" sz="800" b="1">
                          <a:effectLst/>
                          <a:latin typeface="Arial"/>
                          <a:ea typeface="Times New Roman"/>
                        </a:rPr>
                        <a:t>2</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Minor</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a:effectLst/>
                          <a:latin typeface="Arial"/>
                          <a:ea typeface="Times New Roman"/>
                        </a:rPr>
                        <a:t>Degradation of schedule margin to project critical path by 2 wks to 1.5 months</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91440">
                <a:tc>
                  <a:txBody>
                    <a:bodyPr/>
                    <a:lstStyle/>
                    <a:p>
                      <a:pPr marL="0" marR="0" algn="ctr">
                        <a:lnSpc>
                          <a:spcPct val="115000"/>
                        </a:lnSpc>
                        <a:spcBef>
                          <a:spcPts val="0"/>
                        </a:spcBef>
                        <a:spcAft>
                          <a:spcPts val="0"/>
                        </a:spcAft>
                      </a:pPr>
                      <a:r>
                        <a:rPr lang="en-US" sz="800" b="1">
                          <a:effectLst/>
                          <a:latin typeface="Arial"/>
                          <a:ea typeface="Times New Roman"/>
                        </a:rPr>
                        <a:t>3</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Moderate</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Degradation of schedule margin to project critical path by 1.5 to 3 months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91440">
                <a:tc>
                  <a:txBody>
                    <a:bodyPr/>
                    <a:lstStyle/>
                    <a:p>
                      <a:pPr marL="0" marR="0" algn="ctr">
                        <a:lnSpc>
                          <a:spcPct val="115000"/>
                        </a:lnSpc>
                        <a:spcBef>
                          <a:spcPts val="0"/>
                        </a:spcBef>
                        <a:spcAft>
                          <a:spcPts val="0"/>
                        </a:spcAft>
                      </a:pPr>
                      <a:r>
                        <a:rPr lang="en-US" sz="800" b="1">
                          <a:effectLst/>
                          <a:latin typeface="Arial"/>
                          <a:ea typeface="Times New Roman"/>
                        </a:rPr>
                        <a:t>4</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High</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Degradation of schedule margin to project critical path by 3 to 6 months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91440">
                <a:tc>
                  <a:txBody>
                    <a:bodyPr/>
                    <a:lstStyle/>
                    <a:p>
                      <a:pPr marL="0" marR="0" algn="ctr">
                        <a:lnSpc>
                          <a:spcPct val="115000"/>
                        </a:lnSpc>
                        <a:spcBef>
                          <a:spcPts val="0"/>
                        </a:spcBef>
                        <a:spcAft>
                          <a:spcPts val="0"/>
                        </a:spcAft>
                      </a:pPr>
                      <a:r>
                        <a:rPr lang="en-US" sz="800" b="1">
                          <a:effectLst/>
                          <a:latin typeface="Arial"/>
                          <a:ea typeface="Times New Roman"/>
                        </a:rPr>
                        <a:t>5</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Critical</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Degradation of schedule margin to project critical path by &gt; 6 months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91440">
                <a:tc gridSpan="3">
                  <a:txBody>
                    <a:bodyPr/>
                    <a:lstStyle/>
                    <a:p>
                      <a:pPr marL="0" marR="0">
                        <a:lnSpc>
                          <a:spcPct val="115000"/>
                        </a:lnSpc>
                        <a:spcBef>
                          <a:spcPts val="0"/>
                        </a:spcBef>
                        <a:spcAft>
                          <a:spcPts val="0"/>
                        </a:spcAft>
                      </a:pPr>
                      <a:r>
                        <a:rPr lang="en-US" sz="800" b="1">
                          <a:effectLst/>
                          <a:latin typeface="Arial"/>
                          <a:ea typeface="Times New Roman"/>
                        </a:rPr>
                        <a:t>Performance Impact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91440">
                <a:tc>
                  <a:txBody>
                    <a:bodyPr/>
                    <a:lstStyle/>
                    <a:p>
                      <a:pPr marL="0" marR="0" algn="ctr">
                        <a:lnSpc>
                          <a:spcPct val="115000"/>
                        </a:lnSpc>
                        <a:spcBef>
                          <a:spcPts val="0"/>
                        </a:spcBef>
                        <a:spcAft>
                          <a:spcPts val="0"/>
                        </a:spcAft>
                      </a:pPr>
                      <a:r>
                        <a:rPr lang="en-US" sz="800" b="1" dirty="0">
                          <a:effectLst/>
                          <a:latin typeface="Arial"/>
                          <a:ea typeface="Times New Roman"/>
                        </a:rPr>
                        <a:t>1</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Insignificant</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a:effectLst/>
                          <a:latin typeface="Arial"/>
                          <a:ea typeface="Times New Roman"/>
                        </a:rPr>
                        <a:t>No effect on ability to meet requirements; minor design changes needed</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91440">
                <a:tc>
                  <a:txBody>
                    <a:bodyPr/>
                    <a:lstStyle/>
                    <a:p>
                      <a:pPr marL="0" marR="0" algn="ctr">
                        <a:lnSpc>
                          <a:spcPct val="115000"/>
                        </a:lnSpc>
                        <a:spcBef>
                          <a:spcPts val="0"/>
                        </a:spcBef>
                        <a:spcAft>
                          <a:spcPts val="0"/>
                        </a:spcAft>
                      </a:pPr>
                      <a:r>
                        <a:rPr lang="en-US" sz="800" b="1">
                          <a:effectLst/>
                          <a:latin typeface="Arial"/>
                          <a:ea typeface="Times New Roman"/>
                        </a:rPr>
                        <a:t>2</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Minor</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a:effectLst/>
                          <a:latin typeface="Arial"/>
                          <a:ea typeface="Times New Roman"/>
                        </a:rPr>
                        <a:t>Minor excursion from subsystem requirement, but compensated elsewhere </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91440">
                <a:tc>
                  <a:txBody>
                    <a:bodyPr/>
                    <a:lstStyle/>
                    <a:p>
                      <a:pPr marL="0" marR="0" algn="ctr">
                        <a:lnSpc>
                          <a:spcPct val="115000"/>
                        </a:lnSpc>
                        <a:spcBef>
                          <a:spcPts val="0"/>
                        </a:spcBef>
                        <a:spcAft>
                          <a:spcPts val="0"/>
                        </a:spcAft>
                      </a:pPr>
                      <a:r>
                        <a:rPr lang="en-US" sz="800" b="1">
                          <a:effectLst/>
                          <a:latin typeface="Arial"/>
                          <a:ea typeface="Times New Roman"/>
                        </a:rPr>
                        <a:t>3</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Moderate</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Level 2 and/or SRD design specification exceeded</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91440">
                <a:tc>
                  <a:txBody>
                    <a:bodyPr/>
                    <a:lstStyle/>
                    <a:p>
                      <a:pPr marL="0" marR="0" algn="ctr">
                        <a:lnSpc>
                          <a:spcPct val="115000"/>
                        </a:lnSpc>
                        <a:spcBef>
                          <a:spcPts val="0"/>
                        </a:spcBef>
                        <a:spcAft>
                          <a:spcPts val="0"/>
                        </a:spcAft>
                      </a:pPr>
                      <a:r>
                        <a:rPr lang="en-US" sz="800" b="1">
                          <a:effectLst/>
                          <a:latin typeface="Arial"/>
                          <a:ea typeface="Times New Roman"/>
                        </a:rPr>
                        <a:t>4</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High</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Level 1 and/or SRD minimum specification exceeded</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91440">
                <a:tc>
                  <a:txBody>
                    <a:bodyPr/>
                    <a:lstStyle/>
                    <a:p>
                      <a:pPr marL="0" marR="0" algn="ctr">
                        <a:lnSpc>
                          <a:spcPct val="115000"/>
                        </a:lnSpc>
                        <a:spcBef>
                          <a:spcPts val="0"/>
                        </a:spcBef>
                        <a:spcAft>
                          <a:spcPts val="0"/>
                        </a:spcAft>
                      </a:pPr>
                      <a:r>
                        <a:rPr lang="en-US" sz="800" b="1">
                          <a:effectLst/>
                          <a:latin typeface="Arial"/>
                          <a:ea typeface="Times New Roman"/>
                        </a:rPr>
                        <a:t>5</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Critical</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Unable to achieve any of the primary science missions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90819990"/>
              </p:ext>
            </p:extLst>
          </p:nvPr>
        </p:nvGraphicFramePr>
        <p:xfrm>
          <a:off x="423673" y="2151932"/>
          <a:ext cx="4867275" cy="977585"/>
        </p:xfrm>
        <a:graphic>
          <a:graphicData uri="http://schemas.openxmlformats.org/drawingml/2006/table">
            <a:tbl>
              <a:tblPr firstRow="1" firstCol="1" bandRow="1"/>
              <a:tblGrid>
                <a:gridCol w="329362">
                  <a:extLst>
                    <a:ext uri="{9D8B030D-6E8A-4147-A177-3AD203B41FA5}">
                      <a16:colId xmlns:a16="http://schemas.microsoft.com/office/drawing/2014/main" val="20000"/>
                    </a:ext>
                  </a:extLst>
                </a:gridCol>
                <a:gridCol w="880313">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2857500">
                  <a:extLst>
                    <a:ext uri="{9D8B030D-6E8A-4147-A177-3AD203B41FA5}">
                      <a16:colId xmlns:a16="http://schemas.microsoft.com/office/drawing/2014/main" val="20003"/>
                    </a:ext>
                  </a:extLst>
                </a:gridCol>
              </a:tblGrid>
              <a:tr h="333375">
                <a:tc>
                  <a:txBody>
                    <a:bodyPr/>
                    <a:lstStyle/>
                    <a:p>
                      <a:pPr marL="0" marR="0" algn="ctr">
                        <a:lnSpc>
                          <a:spcPct val="115000"/>
                        </a:lnSpc>
                        <a:spcBef>
                          <a:spcPts val="0"/>
                        </a:spcBef>
                        <a:spcAft>
                          <a:spcPts val="0"/>
                        </a:spcAft>
                      </a:pPr>
                      <a:r>
                        <a:rPr lang="en-US" sz="800" b="1" dirty="0">
                          <a:effectLst/>
                          <a:latin typeface="Arial"/>
                          <a:ea typeface="Times New Roman"/>
                        </a:rPr>
                        <a:t>Pts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800" b="1">
                          <a:effectLst/>
                          <a:latin typeface="Arial"/>
                          <a:ea typeface="Times New Roman"/>
                        </a:rPr>
                        <a:t>Likelihood of Occurrence</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800" b="1">
                          <a:effectLst/>
                          <a:latin typeface="Arial"/>
                          <a:ea typeface="Times New Roman"/>
                        </a:rPr>
                        <a:t>Approximate Probability</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800" b="1" dirty="0">
                          <a:effectLst/>
                          <a:latin typeface="Arial"/>
                          <a:ea typeface="Times New Roman"/>
                        </a:rPr>
                        <a:t>Description of Probability</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1440">
                <a:tc>
                  <a:txBody>
                    <a:bodyPr/>
                    <a:lstStyle/>
                    <a:p>
                      <a:pPr marL="0" marR="0" algn="ctr">
                        <a:lnSpc>
                          <a:spcPct val="115000"/>
                        </a:lnSpc>
                        <a:spcBef>
                          <a:spcPts val="0"/>
                        </a:spcBef>
                        <a:spcAft>
                          <a:spcPts val="0"/>
                        </a:spcAft>
                      </a:pPr>
                      <a:r>
                        <a:rPr lang="en-US" sz="800" b="1" dirty="0">
                          <a:effectLst/>
                          <a:latin typeface="Arial"/>
                          <a:ea typeface="Times New Roman"/>
                        </a:rPr>
                        <a:t>1</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Rare</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&lt;1%</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Likelihood of occurrence is not credible</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1440">
                <a:tc>
                  <a:txBody>
                    <a:bodyPr/>
                    <a:lstStyle/>
                    <a:p>
                      <a:pPr marL="0" marR="0" algn="ctr">
                        <a:lnSpc>
                          <a:spcPct val="115000"/>
                        </a:lnSpc>
                        <a:spcBef>
                          <a:spcPts val="0"/>
                        </a:spcBef>
                        <a:spcAft>
                          <a:spcPts val="0"/>
                        </a:spcAft>
                      </a:pPr>
                      <a:r>
                        <a:rPr lang="en-US" sz="800" b="1" dirty="0">
                          <a:effectLst/>
                          <a:latin typeface="Arial"/>
                          <a:ea typeface="Times New Roman"/>
                        </a:rPr>
                        <a:t>2</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Unlikely</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1-5%</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Not reasonably expected to occur</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440">
                <a:tc>
                  <a:txBody>
                    <a:bodyPr/>
                    <a:lstStyle/>
                    <a:p>
                      <a:pPr marL="0" marR="0" algn="ctr">
                        <a:lnSpc>
                          <a:spcPct val="115000"/>
                        </a:lnSpc>
                        <a:spcBef>
                          <a:spcPts val="0"/>
                        </a:spcBef>
                        <a:spcAft>
                          <a:spcPts val="0"/>
                        </a:spcAft>
                      </a:pPr>
                      <a:r>
                        <a:rPr lang="en-US" sz="800" b="1">
                          <a:effectLst/>
                          <a:latin typeface="Arial"/>
                          <a:ea typeface="Times New Roman"/>
                        </a:rPr>
                        <a:t>3</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Possible</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5-25%</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Possible, or difficult to assess the chance of occurrence</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1440">
                <a:tc>
                  <a:txBody>
                    <a:bodyPr/>
                    <a:lstStyle/>
                    <a:p>
                      <a:pPr marL="0" marR="0" algn="ctr">
                        <a:lnSpc>
                          <a:spcPct val="115000"/>
                        </a:lnSpc>
                        <a:spcBef>
                          <a:spcPts val="0"/>
                        </a:spcBef>
                        <a:spcAft>
                          <a:spcPts val="0"/>
                        </a:spcAft>
                      </a:pPr>
                      <a:r>
                        <a:rPr lang="en-US" sz="800" b="1">
                          <a:effectLst/>
                          <a:latin typeface="Arial"/>
                          <a:ea typeface="Times New Roman"/>
                        </a:rPr>
                        <a:t>4</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Likely</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a:effectLst/>
                          <a:latin typeface="Arial"/>
                          <a:ea typeface="Times New Roman"/>
                        </a:rPr>
                        <a:t>25-67%</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Very likely that an adverse event will occur</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1440">
                <a:tc>
                  <a:txBody>
                    <a:bodyPr/>
                    <a:lstStyle/>
                    <a:p>
                      <a:pPr marL="0" marR="0" algn="ctr">
                        <a:lnSpc>
                          <a:spcPct val="115000"/>
                        </a:lnSpc>
                        <a:spcBef>
                          <a:spcPts val="0"/>
                        </a:spcBef>
                        <a:spcAft>
                          <a:spcPts val="0"/>
                        </a:spcAft>
                      </a:pPr>
                      <a:r>
                        <a:rPr lang="en-US" sz="800" b="1">
                          <a:effectLst/>
                          <a:latin typeface="Arial"/>
                          <a:ea typeface="Times New Roman"/>
                        </a:rPr>
                        <a:t>5</a:t>
                      </a:r>
                      <a:endParaRPr lang="en-US" sz="10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Highly Probable</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latin typeface="Arial"/>
                          <a:ea typeface="Times New Roman"/>
                        </a:rPr>
                        <a:t>&gt;67%</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a:effectLst/>
                          <a:latin typeface="Arial"/>
                          <a:ea typeface="Times New Roman"/>
                        </a:rPr>
                        <a:t>High probability that an adverse event will come to pass</a:t>
                      </a:r>
                      <a:endParaRPr lang="en-US" sz="10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3" name="Rectangle 12"/>
          <p:cNvSpPr/>
          <p:nvPr/>
        </p:nvSpPr>
        <p:spPr>
          <a:xfrm>
            <a:off x="344999" y="1981200"/>
            <a:ext cx="1762021" cy="230832"/>
          </a:xfrm>
          <a:prstGeom prst="rect">
            <a:avLst/>
          </a:prstGeom>
        </p:spPr>
        <p:txBody>
          <a:bodyPr wrap="none">
            <a:spAutoFit/>
          </a:bodyPr>
          <a:lstStyle/>
          <a:p>
            <a:r>
              <a:rPr lang="en-US" sz="900" b="1" dirty="0">
                <a:solidFill>
                  <a:prstClr val="black"/>
                </a:solidFill>
                <a:latin typeface="Calibri"/>
              </a:rPr>
              <a:t>Definition of Risk Probability</a:t>
            </a:r>
          </a:p>
        </p:txBody>
      </p:sp>
      <p:sp>
        <p:nvSpPr>
          <p:cNvPr id="14" name="Rectangle 13"/>
          <p:cNvSpPr/>
          <p:nvPr/>
        </p:nvSpPr>
        <p:spPr>
          <a:xfrm>
            <a:off x="336032" y="3369330"/>
            <a:ext cx="1537600" cy="230832"/>
          </a:xfrm>
          <a:prstGeom prst="rect">
            <a:avLst/>
          </a:prstGeom>
        </p:spPr>
        <p:txBody>
          <a:bodyPr wrap="none">
            <a:spAutoFit/>
          </a:bodyPr>
          <a:lstStyle/>
          <a:p>
            <a:r>
              <a:rPr lang="en-US" sz="900" b="1" dirty="0">
                <a:solidFill>
                  <a:prstClr val="black"/>
                </a:solidFill>
                <a:latin typeface="Calibri"/>
              </a:rPr>
              <a:t>Definition of Risk Impact</a:t>
            </a:r>
            <a:endParaRPr lang="en-US" sz="900" b="1" i="1" dirty="0">
              <a:solidFill>
                <a:prstClr val="black"/>
              </a:solidFill>
              <a:latin typeface="Calibri"/>
            </a:endParaRPr>
          </a:p>
        </p:txBody>
      </p:sp>
    </p:spTree>
    <p:extLst>
      <p:ext uri="{BB962C8B-B14F-4D97-AF65-F5344CB8AC3E}">
        <p14:creationId xmlns:p14="http://schemas.microsoft.com/office/powerpoint/2010/main" val="11066918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28600" y="990600"/>
            <a:ext cx="8381999" cy="5257800"/>
          </a:xfrm>
        </p:spPr>
        <p:txBody>
          <a:bodyPr>
            <a:normAutofit/>
          </a:bodyPr>
          <a:lstStyle/>
          <a:p>
            <a:r>
              <a:rPr lang="en-US" sz="1400" b="1" dirty="0">
                <a:solidFill>
                  <a:schemeClr val="tx1"/>
                </a:solidFill>
              </a:rPr>
              <a:t>Risks are tracked in the Camera Risk registry, Document LCA-29</a:t>
            </a:r>
          </a:p>
          <a:p>
            <a:r>
              <a:rPr lang="en-US" sz="1400" b="1" dirty="0">
                <a:solidFill>
                  <a:schemeClr val="tx1"/>
                </a:solidFill>
              </a:rPr>
              <a:t>Risk exposure is assessed and tracked at regular interval since 2010 (initial assessment)</a:t>
            </a:r>
          </a:p>
          <a:p>
            <a:pPr lvl="0">
              <a:defRPr/>
            </a:pPr>
            <a:r>
              <a:rPr lang="en-US" sz="1400" b="1" dirty="0">
                <a:solidFill>
                  <a:schemeClr val="tx1"/>
                </a:solidFill>
              </a:rPr>
              <a:t>Actively planning mitigation to burn down risks and monitor progress</a:t>
            </a:r>
          </a:p>
          <a:p>
            <a:pPr marL="631825" lvl="1" indent="-174625">
              <a:lnSpc>
                <a:spcPct val="110000"/>
              </a:lnSpc>
              <a:defRPr/>
            </a:pPr>
            <a:r>
              <a:rPr lang="en-US" sz="1400" kern="1200" dirty="0">
                <a:cs typeface="ＭＳ Ｐゴシック"/>
              </a:rPr>
              <a:t>Current status: 80 total risks identified</a:t>
            </a:r>
          </a:p>
          <a:p>
            <a:pPr marL="855663" lvl="2" indent="-171450">
              <a:defRPr/>
            </a:pPr>
            <a:r>
              <a:rPr lang="en-US" sz="1400" dirty="0">
                <a:cs typeface="ＭＳ Ｐゴシック" pitchFamily="-111" charset="-128"/>
              </a:rPr>
              <a:t>29 risks are actively being mitigated </a:t>
            </a:r>
          </a:p>
          <a:p>
            <a:pPr marL="855663" lvl="2" indent="-171450">
              <a:defRPr/>
            </a:pPr>
            <a:r>
              <a:rPr lang="en-US" sz="1400" dirty="0">
                <a:cs typeface="ＭＳ Ｐゴシック" pitchFamily="-111" charset="-128"/>
              </a:rPr>
              <a:t>51 are closed or accepted due to design changes or mitigation completion</a:t>
            </a:r>
          </a:p>
          <a:p>
            <a:pPr>
              <a:defRPr/>
            </a:pPr>
            <a:r>
              <a:rPr lang="en-US" sz="1400" b="1" dirty="0">
                <a:solidFill>
                  <a:schemeClr val="tx1"/>
                </a:solidFill>
              </a:rPr>
              <a:t>Mitigations are budgeted in the scope of work</a:t>
            </a:r>
          </a:p>
          <a:p>
            <a:pPr>
              <a:defRPr/>
            </a:pPr>
            <a:r>
              <a:rPr lang="en-US" sz="1400" b="1" dirty="0">
                <a:solidFill>
                  <a:schemeClr val="tx1"/>
                </a:solidFill>
              </a:rPr>
              <a:t>After budgeted mitigation (Post-Mitigation) is performed, residual risk is analyzed</a:t>
            </a:r>
          </a:p>
        </p:txBody>
      </p:sp>
      <p:sp>
        <p:nvSpPr>
          <p:cNvPr id="2" name="Title 1"/>
          <p:cNvSpPr>
            <a:spLocks noGrp="1"/>
          </p:cNvSpPr>
          <p:nvPr>
            <p:ph type="title"/>
          </p:nvPr>
        </p:nvSpPr>
        <p:spPr/>
        <p:txBody>
          <a:bodyPr/>
          <a:lstStyle/>
          <a:p>
            <a:r>
              <a:rPr lang="en-US" dirty="0"/>
              <a:t>Project risk management process used to manage the Camera project</a:t>
            </a:r>
          </a:p>
        </p:txBody>
      </p:sp>
      <p:graphicFrame>
        <p:nvGraphicFramePr>
          <p:cNvPr id="8" name="Chart 7">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1875121261"/>
              </p:ext>
            </p:extLst>
          </p:nvPr>
        </p:nvGraphicFramePr>
        <p:xfrm>
          <a:off x="2306105" y="3536859"/>
          <a:ext cx="4864224" cy="25036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600722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5399" y="1014413"/>
            <a:ext cx="7001885" cy="5310187"/>
          </a:xfrm>
        </p:spPr>
        <p:txBody>
          <a:bodyPr/>
          <a:lstStyle/>
          <a:p>
            <a:pPr marL="0" lvl="1" indent="0">
              <a:lnSpc>
                <a:spcPct val="110000"/>
              </a:lnSpc>
              <a:buNone/>
              <a:defRPr/>
            </a:pPr>
            <a:r>
              <a:rPr lang="en-US" sz="1400" b="1" dirty="0">
                <a:solidFill>
                  <a:schemeClr val="tx1"/>
                </a:solidFill>
                <a:cs typeface="ＭＳ Ｐゴシック" charset="-128"/>
              </a:rPr>
              <a:t>C</a:t>
            </a:r>
            <a:r>
              <a:rPr lang="en-US" sz="1400" b="1" dirty="0">
                <a:solidFill>
                  <a:schemeClr val="tx1"/>
                </a:solidFill>
              </a:rPr>
              <a:t>ryo</a:t>
            </a:r>
            <a:r>
              <a:rPr lang="en-US" sz="1400" b="1" dirty="0">
                <a:solidFill>
                  <a:schemeClr val="tx1"/>
                </a:solidFill>
                <a:cs typeface="ＭＳ Ｐゴシック" charset="-128"/>
              </a:rPr>
              <a:t>-072: </a:t>
            </a:r>
            <a:r>
              <a:rPr lang="en-US" sz="1400" b="1" dirty="0" err="1">
                <a:solidFill>
                  <a:schemeClr val="tx1"/>
                </a:solidFill>
                <a:cs typeface="ＭＳ Ｐゴシック" charset="-128"/>
              </a:rPr>
              <a:t>Cryo</a:t>
            </a:r>
            <a:r>
              <a:rPr lang="en-US" sz="1400" b="1" dirty="0">
                <a:solidFill>
                  <a:schemeClr val="tx1"/>
                </a:solidFill>
                <a:cs typeface="ＭＳ Ｐゴシック" charset="-128"/>
              </a:rPr>
              <a:t> Refrigeration system degraded process power capacity </a:t>
            </a:r>
            <a:r>
              <a:rPr lang="en-US" sz="1400" b="1" dirty="0">
                <a:solidFill>
                  <a:srgbClr val="FF0000"/>
                </a:solidFill>
                <a:cs typeface="ＭＳ Ｐゴシック" charset="-128"/>
              </a:rPr>
              <a:t>(Operation Risk)</a:t>
            </a:r>
            <a:endParaRPr lang="en-US" sz="1400" dirty="0">
              <a:solidFill>
                <a:srgbClr val="FF0000"/>
              </a:solidFill>
              <a:cs typeface="ＭＳ Ｐゴシック" charset="-128"/>
            </a:endParaRPr>
          </a:p>
          <a:p>
            <a:pPr marL="631825" lvl="1" indent="-174625">
              <a:lnSpc>
                <a:spcPct val="110000"/>
              </a:lnSpc>
              <a:buFont typeface="Arial" charset="0"/>
              <a:buChar char="–"/>
              <a:defRPr/>
            </a:pPr>
            <a:r>
              <a:rPr lang="en-US" sz="1400" dirty="0"/>
              <a:t>Changing filter dryer every three months.</a:t>
            </a:r>
          </a:p>
          <a:p>
            <a:pPr marL="631825" lvl="1" indent="-174625">
              <a:lnSpc>
                <a:spcPct val="110000"/>
              </a:lnSpc>
              <a:buFont typeface="Arial" charset="0"/>
              <a:buChar char="–"/>
              <a:defRPr/>
            </a:pPr>
            <a:r>
              <a:rPr lang="en-US" sz="1400" dirty="0"/>
              <a:t>If related moisture in the line, then, changing filter dryer every three months.</a:t>
            </a:r>
          </a:p>
          <a:p>
            <a:pPr marL="631825" lvl="1" indent="-174625">
              <a:lnSpc>
                <a:spcPct val="110000"/>
              </a:lnSpc>
              <a:buFont typeface="Arial" charset="0"/>
              <a:buChar char="–"/>
              <a:defRPr/>
            </a:pPr>
            <a:r>
              <a:rPr lang="en-US" sz="1400" dirty="0"/>
              <a:t>If schedule and budget permit, perform additional long term running to obtain additional data for </a:t>
            </a:r>
          </a:p>
          <a:p>
            <a:pPr marL="0" lvl="1" indent="0">
              <a:lnSpc>
                <a:spcPct val="110000"/>
              </a:lnSpc>
              <a:buNone/>
              <a:defRPr/>
            </a:pPr>
            <a:r>
              <a:rPr lang="en-US" sz="1400" b="1" dirty="0">
                <a:solidFill>
                  <a:schemeClr val="tx1"/>
                </a:solidFill>
              </a:rPr>
              <a:t>Cryo-071: Down time requirements for the camera </a:t>
            </a:r>
            <a:r>
              <a:rPr lang="en-US" sz="1400" b="1" dirty="0">
                <a:solidFill>
                  <a:srgbClr val="FF0000"/>
                </a:solidFill>
                <a:cs typeface="ＭＳ Ｐゴシック" charset="-128"/>
              </a:rPr>
              <a:t>(Operation Risk)</a:t>
            </a:r>
            <a:endParaRPr lang="en-US" sz="1400" dirty="0">
              <a:solidFill>
                <a:srgbClr val="FF0000"/>
              </a:solidFill>
              <a:cs typeface="ＭＳ Ｐゴシック" charset="-128"/>
            </a:endParaRPr>
          </a:p>
          <a:p>
            <a:pPr marL="631825" lvl="1" indent="-174625">
              <a:lnSpc>
                <a:spcPct val="110000"/>
              </a:lnSpc>
              <a:buFont typeface="Arial" charset="0"/>
              <a:buChar char="–"/>
              <a:defRPr/>
            </a:pPr>
            <a:r>
              <a:rPr lang="en-US" sz="1400" dirty="0"/>
              <a:t>Review all camera subsystem maintenance downtime.</a:t>
            </a:r>
          </a:p>
          <a:p>
            <a:pPr marL="631825" lvl="1" indent="-174625">
              <a:lnSpc>
                <a:spcPct val="110000"/>
              </a:lnSpc>
              <a:buFont typeface="Arial" charset="0"/>
              <a:buChar char="–"/>
              <a:defRPr/>
            </a:pPr>
            <a:r>
              <a:rPr lang="en-US" sz="1400" dirty="0"/>
              <a:t>If project budget permits, then add equipment to mitigate downtime</a:t>
            </a:r>
          </a:p>
          <a:p>
            <a:pPr marL="0" lvl="1" indent="0">
              <a:lnSpc>
                <a:spcPct val="110000"/>
              </a:lnSpc>
              <a:buNone/>
              <a:defRPr/>
            </a:pPr>
            <a:r>
              <a:rPr lang="en-US" sz="1400" b="1" dirty="0">
                <a:solidFill>
                  <a:schemeClr val="tx1"/>
                </a:solidFill>
              </a:rPr>
              <a:t>Cryo-044 </a:t>
            </a:r>
            <a:r>
              <a:rPr lang="en-US" sz="1400" b="1" dirty="0">
                <a:solidFill>
                  <a:schemeClr val="tx1"/>
                </a:solidFill>
                <a:cs typeface="ＭＳ Ｐゴシック" charset="-128"/>
              </a:rPr>
              <a:t>: Grid Damage</a:t>
            </a:r>
            <a:endParaRPr lang="en-US" sz="1400" dirty="0">
              <a:cs typeface="ＭＳ Ｐゴシック" charset="-128"/>
            </a:endParaRPr>
          </a:p>
          <a:p>
            <a:pPr marL="631825" lvl="1" indent="-174625">
              <a:lnSpc>
                <a:spcPct val="110000"/>
              </a:lnSpc>
              <a:buFont typeface="Arial" charset="0"/>
              <a:buChar char="–"/>
              <a:defRPr/>
            </a:pPr>
            <a:r>
              <a:rPr lang="en-US" sz="1400" dirty="0"/>
              <a:t>Develop procedures and train operators. Complete.</a:t>
            </a:r>
          </a:p>
          <a:p>
            <a:pPr marL="631825" lvl="1" indent="-174625">
              <a:lnSpc>
                <a:spcPct val="110000"/>
              </a:lnSpc>
              <a:buFont typeface="Arial" charset="0"/>
              <a:buChar char="–"/>
              <a:defRPr/>
            </a:pPr>
            <a:r>
              <a:rPr lang="en-US" sz="1400" dirty="0"/>
              <a:t>Revise cleaning procedures to minimize risk. Complete, reviewed and revised procedures and process, including new tooling and tanks </a:t>
            </a:r>
          </a:p>
          <a:p>
            <a:pPr marL="0" indent="0" fontAlgn="ctr">
              <a:buNone/>
            </a:pPr>
            <a:r>
              <a:rPr lang="en-US" sz="1400" b="1" dirty="0">
                <a:solidFill>
                  <a:schemeClr val="tx1"/>
                </a:solidFill>
                <a:cs typeface="+mn-cs"/>
              </a:rPr>
              <a:t>Cryo-069: </a:t>
            </a:r>
            <a:r>
              <a:rPr lang="en-US" sz="1400" b="1" dirty="0" err="1">
                <a:solidFill>
                  <a:schemeClr val="tx1"/>
                </a:solidFill>
                <a:cs typeface="+mn-cs"/>
              </a:rPr>
              <a:t>Dynalene</a:t>
            </a:r>
            <a:r>
              <a:rPr lang="en-US" sz="1400" b="1" dirty="0">
                <a:solidFill>
                  <a:schemeClr val="tx1"/>
                </a:solidFill>
                <a:cs typeface="+mn-cs"/>
              </a:rPr>
              <a:t> leak in Utility Trunk</a:t>
            </a:r>
          </a:p>
          <a:p>
            <a:pPr marL="631825" lvl="1" indent="-174625">
              <a:lnSpc>
                <a:spcPct val="110000"/>
              </a:lnSpc>
              <a:buFont typeface="Arial" charset="0"/>
              <a:buChar char="–"/>
              <a:defRPr/>
            </a:pPr>
            <a:r>
              <a:rPr lang="en-US" sz="1400" dirty="0"/>
              <a:t>Use high-integrity fittings and no synthetic hoses in the Utility Trunk</a:t>
            </a:r>
          </a:p>
          <a:p>
            <a:pPr marL="631825" lvl="1" indent="-174625">
              <a:lnSpc>
                <a:spcPct val="110000"/>
              </a:lnSpc>
              <a:buFont typeface="Arial" charset="0"/>
              <a:buChar char="–"/>
              <a:defRPr/>
            </a:pPr>
            <a:r>
              <a:rPr lang="en-US" sz="1400" dirty="0"/>
              <a:t>Monitor </a:t>
            </a:r>
            <a:r>
              <a:rPr lang="en-US" sz="1400" dirty="0" err="1"/>
              <a:t>Dynalene</a:t>
            </a:r>
            <a:r>
              <a:rPr lang="en-US" sz="1400" dirty="0"/>
              <a:t> pressure and use a hygrometer in the Utility Trunk to detect a leak</a:t>
            </a:r>
          </a:p>
          <a:p>
            <a:pPr marL="57150" indent="0">
              <a:lnSpc>
                <a:spcPct val="110000"/>
              </a:lnSpc>
              <a:buNone/>
              <a:defRPr/>
            </a:pPr>
            <a:r>
              <a:rPr lang="en-US" sz="1400" b="1" dirty="0">
                <a:solidFill>
                  <a:schemeClr val="tx1"/>
                </a:solidFill>
                <a:cs typeface="+mn-cs"/>
              </a:rPr>
              <a:t>Cryo-057: Refrigeration System and Telescope interface</a:t>
            </a:r>
          </a:p>
          <a:p>
            <a:pPr marL="631825" lvl="1" indent="-174625">
              <a:lnSpc>
                <a:spcPct val="110000"/>
              </a:lnSpc>
              <a:buFont typeface="Arial" charset="0"/>
              <a:buChar char="–"/>
              <a:defRPr/>
            </a:pPr>
            <a:r>
              <a:rPr lang="en-US" sz="1400" dirty="0"/>
              <a:t>Meet regularly with TMA team</a:t>
            </a:r>
          </a:p>
          <a:p>
            <a:pPr marL="631825" lvl="1" indent="-174625">
              <a:lnSpc>
                <a:spcPct val="110000"/>
              </a:lnSpc>
              <a:buFont typeface="Arial" charset="0"/>
              <a:buChar char="–"/>
              <a:defRPr/>
            </a:pPr>
            <a:r>
              <a:rPr lang="en-US" sz="1400" dirty="0"/>
              <a:t>Keep ICDs updates current</a:t>
            </a:r>
          </a:p>
          <a:p>
            <a:pPr marL="631825" lvl="1" indent="-174625">
              <a:lnSpc>
                <a:spcPct val="110000"/>
              </a:lnSpc>
              <a:buFont typeface="Arial" charset="0"/>
              <a:buChar char="–"/>
              <a:defRPr/>
            </a:pPr>
            <a:r>
              <a:rPr lang="en-US" sz="1400" dirty="0"/>
              <a:t>Weight and review design options</a:t>
            </a:r>
          </a:p>
        </p:txBody>
      </p:sp>
      <p:sp>
        <p:nvSpPr>
          <p:cNvPr id="2" name="Title 1"/>
          <p:cNvSpPr>
            <a:spLocks noGrp="1"/>
          </p:cNvSpPr>
          <p:nvPr>
            <p:ph type="title"/>
          </p:nvPr>
        </p:nvSpPr>
        <p:spPr/>
        <p:txBody>
          <a:bodyPr/>
          <a:lstStyle/>
          <a:p>
            <a:r>
              <a:rPr lang="en-US" dirty="0"/>
              <a:t>Top 5 Cryostat Risks and Mitigations</a:t>
            </a:r>
          </a:p>
        </p:txBody>
      </p:sp>
      <p:sp>
        <p:nvSpPr>
          <p:cNvPr id="4" name="TextBox 3"/>
          <p:cNvSpPr txBox="1"/>
          <p:nvPr/>
        </p:nvSpPr>
        <p:spPr>
          <a:xfrm>
            <a:off x="557918" y="4282063"/>
            <a:ext cx="717635" cy="261610"/>
          </a:xfrm>
          <a:prstGeom prst="rect">
            <a:avLst/>
          </a:prstGeom>
          <a:solidFill>
            <a:srgbClr val="FFFF00"/>
          </a:solidFill>
          <a:ln>
            <a:solidFill>
              <a:schemeClr val="tx1"/>
            </a:solidFill>
          </a:ln>
        </p:spPr>
        <p:txBody>
          <a:bodyPr wrap="square" rtlCol="0">
            <a:spAutoFit/>
          </a:bodyPr>
          <a:lstStyle/>
          <a:p>
            <a:pPr algn="ctr"/>
            <a:r>
              <a:rPr lang="en-US" sz="1100" b="1" dirty="0"/>
              <a:t>Minor</a:t>
            </a:r>
          </a:p>
        </p:txBody>
      </p:sp>
      <p:sp>
        <p:nvSpPr>
          <p:cNvPr id="5" name="TextBox 4"/>
          <p:cNvSpPr txBox="1"/>
          <p:nvPr/>
        </p:nvSpPr>
        <p:spPr>
          <a:xfrm>
            <a:off x="541581" y="3240082"/>
            <a:ext cx="717635" cy="261610"/>
          </a:xfrm>
          <a:prstGeom prst="rect">
            <a:avLst/>
          </a:prstGeom>
          <a:solidFill>
            <a:srgbClr val="FFFF00"/>
          </a:solidFill>
          <a:ln>
            <a:solidFill>
              <a:schemeClr val="tx1"/>
            </a:solidFill>
          </a:ln>
        </p:spPr>
        <p:txBody>
          <a:bodyPr wrap="square" rtlCol="0">
            <a:spAutoFit/>
          </a:bodyPr>
          <a:lstStyle/>
          <a:p>
            <a:pPr algn="ctr"/>
            <a:r>
              <a:rPr lang="en-US" sz="1100" b="1" dirty="0"/>
              <a:t>Minor</a:t>
            </a:r>
          </a:p>
        </p:txBody>
      </p:sp>
      <p:sp>
        <p:nvSpPr>
          <p:cNvPr id="7" name="TextBox 6"/>
          <p:cNvSpPr txBox="1"/>
          <p:nvPr/>
        </p:nvSpPr>
        <p:spPr>
          <a:xfrm>
            <a:off x="561626" y="5087640"/>
            <a:ext cx="710380" cy="261610"/>
          </a:xfrm>
          <a:prstGeom prst="rect">
            <a:avLst/>
          </a:prstGeom>
          <a:solidFill>
            <a:srgbClr val="FFFF00"/>
          </a:solidFill>
          <a:ln>
            <a:solidFill>
              <a:schemeClr val="tx1"/>
            </a:solidFill>
          </a:ln>
        </p:spPr>
        <p:txBody>
          <a:bodyPr wrap="square" rtlCol="0">
            <a:spAutoFit/>
          </a:bodyPr>
          <a:lstStyle/>
          <a:p>
            <a:pPr algn="ctr"/>
            <a:r>
              <a:rPr lang="en-US" sz="1100" b="1" dirty="0"/>
              <a:t>Minor</a:t>
            </a:r>
          </a:p>
        </p:txBody>
      </p:sp>
      <p:sp>
        <p:nvSpPr>
          <p:cNvPr id="8" name="TextBox 7"/>
          <p:cNvSpPr txBox="1"/>
          <p:nvPr/>
        </p:nvSpPr>
        <p:spPr>
          <a:xfrm>
            <a:off x="457199" y="1047891"/>
            <a:ext cx="818354" cy="261610"/>
          </a:xfrm>
          <a:prstGeom prst="rect">
            <a:avLst/>
          </a:prstGeom>
          <a:solidFill>
            <a:srgbClr val="FFC000"/>
          </a:solidFill>
          <a:ln>
            <a:solidFill>
              <a:schemeClr val="tx1"/>
            </a:solidFill>
          </a:ln>
        </p:spPr>
        <p:txBody>
          <a:bodyPr wrap="square" rtlCol="0">
            <a:spAutoFit/>
          </a:bodyPr>
          <a:lstStyle/>
          <a:p>
            <a:pPr algn="ctr"/>
            <a:r>
              <a:rPr lang="en-US" sz="1100" b="1" dirty="0"/>
              <a:t>Moderate</a:t>
            </a:r>
          </a:p>
        </p:txBody>
      </p:sp>
      <p:sp>
        <p:nvSpPr>
          <p:cNvPr id="11" name="TextBox 10"/>
          <p:cNvSpPr txBox="1"/>
          <p:nvPr/>
        </p:nvSpPr>
        <p:spPr>
          <a:xfrm>
            <a:off x="440862" y="2399240"/>
            <a:ext cx="818354" cy="261610"/>
          </a:xfrm>
          <a:prstGeom prst="rect">
            <a:avLst/>
          </a:prstGeom>
          <a:solidFill>
            <a:srgbClr val="FFC000"/>
          </a:solidFill>
          <a:ln>
            <a:solidFill>
              <a:schemeClr val="tx1"/>
            </a:solidFill>
          </a:ln>
        </p:spPr>
        <p:txBody>
          <a:bodyPr wrap="square" rtlCol="0">
            <a:spAutoFit/>
          </a:bodyPr>
          <a:lstStyle/>
          <a:p>
            <a:pPr algn="ctr"/>
            <a:r>
              <a:rPr lang="en-US" sz="1100" b="1" dirty="0"/>
              <a:t>Moderate</a:t>
            </a:r>
          </a:p>
        </p:txBody>
      </p:sp>
    </p:spTree>
    <p:extLst>
      <p:ext uri="{BB962C8B-B14F-4D97-AF65-F5344CB8AC3E}">
        <p14:creationId xmlns:p14="http://schemas.microsoft.com/office/powerpoint/2010/main" val="17947482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Cryostat top 10 Current Risks</a:t>
            </a:r>
          </a:p>
        </p:txBody>
      </p:sp>
      <p:graphicFrame>
        <p:nvGraphicFramePr>
          <p:cNvPr id="4" name="Table 3"/>
          <p:cNvGraphicFramePr>
            <a:graphicFrameLocks noGrp="1"/>
          </p:cNvGraphicFramePr>
          <p:nvPr>
            <p:extLst>
              <p:ext uri="{D42A27DB-BD31-4B8C-83A1-F6EECF244321}">
                <p14:modId xmlns:p14="http://schemas.microsoft.com/office/powerpoint/2010/main" val="725872309"/>
              </p:ext>
            </p:extLst>
          </p:nvPr>
        </p:nvGraphicFramePr>
        <p:xfrm>
          <a:off x="155425" y="914401"/>
          <a:ext cx="8836175" cy="5675558"/>
        </p:xfrm>
        <a:graphic>
          <a:graphicData uri="http://schemas.openxmlformats.org/drawingml/2006/table">
            <a:tbl>
              <a:tblPr/>
              <a:tblGrid>
                <a:gridCol w="1597175">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tblGrid>
              <a:tr h="457199">
                <a:tc>
                  <a:txBody>
                    <a:bodyPr/>
                    <a:lstStyle/>
                    <a:p>
                      <a:pPr algn="ctr" fontAlgn="ctr"/>
                      <a:r>
                        <a:rPr lang="en-US" sz="1400" b="1" i="0" u="none" strike="noStrike" dirty="0">
                          <a:solidFill>
                            <a:srgbClr val="000000"/>
                          </a:solidFill>
                          <a:effectLst/>
                          <a:latin typeface="Arial"/>
                        </a:rPr>
                        <a:t>Risk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gridSpan="2">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algn="ctr" fontAlgn="ctr"/>
                      <a:endParaRPr lang="en-US" sz="1400" b="1"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gridSpan="2">
                  <a:txBody>
                    <a:bodyPr/>
                    <a:lstStyle/>
                    <a:p>
                      <a:pPr algn="ctr" fontAlgn="ctr"/>
                      <a:r>
                        <a:rPr lang="en-US" sz="1400" b="1" i="0" u="none" strike="noStrike" dirty="0">
                          <a:effectLst/>
                          <a:latin typeface="Arial"/>
                        </a:rPr>
                        <a:t>Residual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576075">
                <a:tc>
                  <a:txBody>
                    <a:bodyPr/>
                    <a:lstStyle/>
                    <a:p>
                      <a:pPr algn="l" fontAlgn="ctr"/>
                      <a:r>
                        <a:rPr lang="en-US" sz="1000" b="0" i="0" u="none" strike="noStrike">
                          <a:effectLst/>
                          <a:latin typeface="Arial"/>
                        </a:rPr>
                        <a:t>Cryo Refrigeration system degraded process power capacity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Cryo system shows slow degradation of cooling capacity, THEN the camera may not be able to meet system requirements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0" i="0" u="none" strike="noStrike">
                          <a:effectLst/>
                          <a:latin typeface="Arial"/>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81000">
                <a:tc>
                  <a:txBody>
                    <a:bodyPr/>
                    <a:lstStyle/>
                    <a:p>
                      <a:pPr algn="l" fontAlgn="ctr"/>
                      <a:r>
                        <a:rPr lang="en-US" sz="1000" b="0" i="0" u="none" strike="noStrike">
                          <a:effectLst/>
                          <a:latin typeface="Arial"/>
                        </a:rPr>
                        <a:t>Down time requirements for the camera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refrigeration system processing drives maintenance durations over the camera allocations, THEN the throughput for the camera operation will be impacted.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000" b="0" i="0" u="none" strike="noStrike">
                          <a:effectLst/>
                          <a:latin typeface="Arial"/>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81000">
                <a:tc>
                  <a:txBody>
                    <a:bodyPr/>
                    <a:lstStyle/>
                    <a:p>
                      <a:pPr algn="l" fontAlgn="ctr"/>
                      <a:r>
                        <a:rPr lang="en-US" sz="1000" b="0" i="0" u="none" strike="noStrike">
                          <a:effectLst/>
                          <a:latin typeface="Arial"/>
                        </a:rPr>
                        <a:t>UT Subsystem Interface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interface design information from other subsystems are not  provided to the UT subsystem on schedule, THEN the UT will need more time and resources to modify and completed the UT integration 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81000">
                <a:tc>
                  <a:txBody>
                    <a:bodyPr/>
                    <a:lstStyle/>
                    <a:p>
                      <a:pPr algn="l" fontAlgn="ctr"/>
                      <a:r>
                        <a:rPr lang="en-US" sz="1000" b="0" i="0" u="none" strike="noStrike">
                          <a:effectLst/>
                          <a:latin typeface="Arial"/>
                        </a:rPr>
                        <a:t>Grid Damage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Grid is damaged during assembly at SLAC THEN it will need repair or replacement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93453">
                <a:tc>
                  <a:txBody>
                    <a:bodyPr/>
                    <a:lstStyle/>
                    <a:p>
                      <a:pPr algn="l" fontAlgn="ctr"/>
                      <a:r>
                        <a:rPr lang="en-US" sz="1000" b="0" i="0" u="none" strike="noStrike" dirty="0" err="1">
                          <a:effectLst/>
                          <a:latin typeface="Arial"/>
                        </a:rPr>
                        <a:t>Dynalene</a:t>
                      </a:r>
                      <a:r>
                        <a:rPr lang="en-US" sz="1000" b="0" i="0" u="none" strike="noStrike" dirty="0">
                          <a:effectLst/>
                          <a:latin typeface="Arial"/>
                        </a:rPr>
                        <a:t> leak in Utility Trunk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Dynalene leaks inside the utility trunk, THEN it could damage components and requires downtime for repair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788983">
                <a:tc>
                  <a:txBody>
                    <a:bodyPr/>
                    <a:lstStyle/>
                    <a:p>
                      <a:pPr algn="l" fontAlgn="ctr"/>
                      <a:r>
                        <a:rPr lang="en-US" sz="1000" b="0" i="0" u="none" strike="noStrike">
                          <a:effectLst/>
                          <a:latin typeface="Arial"/>
                        </a:rPr>
                        <a:t>Refrigeration System and Telescope interface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telescope/observatory scope contract work is finalized before input from the refrigeration system, THEN the refrigeration system will need to develop alternative design and procure the material and parts for the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456431">
                <a:tc>
                  <a:txBody>
                    <a:bodyPr/>
                    <a:lstStyle/>
                    <a:p>
                      <a:pPr algn="l" fontAlgn="ctr"/>
                      <a:r>
                        <a:rPr lang="en-US" sz="1000" b="0" i="0" u="none" strike="noStrike">
                          <a:effectLst/>
                          <a:latin typeface="Arial"/>
                        </a:rPr>
                        <a:t>Refrigeration: Contamination Recovery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adequate and efficient processes for removing contamination from the refrigeration system cannot be developed and employed THEN plugged or frozen refrigeration units will require more time to repair then allotted for by camera subsystem requirements..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82779">
                <a:tc>
                  <a:txBody>
                    <a:bodyPr/>
                    <a:lstStyle/>
                    <a:p>
                      <a:pPr algn="l" fontAlgn="ctr"/>
                      <a:r>
                        <a:rPr lang="en-US" sz="1000" b="0" i="0" u="none" strike="noStrike">
                          <a:effectLst/>
                          <a:latin typeface="Arial"/>
                        </a:rPr>
                        <a:t>Heat Exchanger Multi-System Testing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IF the refrigeration system has issues with operating all circuits simultaneously, THEN unplanned downtime maybe required.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582617">
                <a:tc>
                  <a:txBody>
                    <a:bodyPr/>
                    <a:lstStyle/>
                    <a:p>
                      <a:pPr algn="l" fontAlgn="ctr"/>
                      <a:r>
                        <a:rPr lang="en-US" sz="1000" b="0" i="0" u="none" strike="noStrike" dirty="0">
                          <a:effectLst/>
                          <a:latin typeface="Arial"/>
                        </a:rPr>
                        <a:t>Cryostat Refrigeration Integration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integration fixture for the cryo and cold evaporator tubes to the refrigeration lines are too constraint by the design, THEN the fixture design will be more complex to fabricate and the integration process may take longer than planned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389452">
                <a:tc>
                  <a:txBody>
                    <a:bodyPr/>
                    <a:lstStyle/>
                    <a:p>
                      <a:pPr algn="l" fontAlgn="ctr"/>
                      <a:r>
                        <a:rPr lang="en-US" sz="1000" b="0" i="0" u="none" strike="noStrike">
                          <a:effectLst/>
                          <a:latin typeface="Arial"/>
                        </a:rPr>
                        <a:t>Cryo water chiller setpoint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effectLst/>
                          <a:latin typeface="Arial"/>
                        </a:rPr>
                        <a:t>IF the refrigeration system will not meet specifications using chilled glycol supplied by the observatory, THEN a different or modified chiller system will be needed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Arial"/>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376709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44804067"/>
              </p:ext>
            </p:extLst>
          </p:nvPr>
        </p:nvGraphicFramePr>
        <p:xfrm>
          <a:off x="228600" y="1014412"/>
          <a:ext cx="8673098" cy="5454089"/>
        </p:xfrm>
        <a:graphic>
          <a:graphicData uri="http://schemas.openxmlformats.org/drawingml/2006/table">
            <a:tbl>
              <a:tblPr/>
              <a:tblGrid>
                <a:gridCol w="762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5701298">
                  <a:extLst>
                    <a:ext uri="{9D8B030D-6E8A-4147-A177-3AD203B41FA5}">
                      <a16:colId xmlns:a16="http://schemas.microsoft.com/office/drawing/2014/main" val="20002"/>
                    </a:ext>
                  </a:extLst>
                </a:gridCol>
              </a:tblGrid>
              <a:tr h="509588">
                <a:tc>
                  <a:txBody>
                    <a:bodyPr/>
                    <a:lstStyle/>
                    <a:p>
                      <a:pPr marL="45720" algn="l" fontAlgn="ctr"/>
                      <a:r>
                        <a:rPr lang="en-US" sz="1000" b="0" i="0" u="none" strike="noStrike" dirty="0">
                          <a:effectLst/>
                          <a:latin typeface="Arial"/>
                        </a:rPr>
                        <a:t>Cryo-001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Refrigeration facility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IF existing camera cooling technologies do not scale for the large heat loads THEN the CCD temperature requirements will not be 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28600">
                <a:tc>
                  <a:txBody>
                    <a:bodyPr/>
                    <a:lstStyle/>
                    <a:p>
                      <a:pPr marL="45720" algn="l" fontAlgn="ctr"/>
                      <a:r>
                        <a:rPr lang="en-US" sz="1000" b="0" i="0" u="none" strike="noStrike">
                          <a:effectLst/>
                          <a:latin typeface="Arial"/>
                        </a:rPr>
                        <a:t>Cryo-002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a:effectLst/>
                          <a:latin typeface="Arial"/>
                        </a:rPr>
                        <a:t>Grid distortion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IF Grid distorts thermally, THEN CCD's could move beyond their allowable position envelope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505927">
                <a:tc>
                  <a:txBody>
                    <a:bodyPr/>
                    <a:lstStyle/>
                    <a:p>
                      <a:pPr marL="45720" algn="l" fontAlgn="ctr"/>
                      <a:r>
                        <a:rPr lang="en-US" sz="1000" b="0" i="0" u="none" strike="noStrike">
                          <a:effectLst/>
                          <a:latin typeface="Arial"/>
                        </a:rPr>
                        <a:t>Cryo-004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a:effectLst/>
                          <a:latin typeface="Arial"/>
                        </a:rPr>
                        <a:t>Kinematic coupling stability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IF kinematic coupling is not stable and repeatable to less than its current allocated tolerance, THEN the camera focal plane image quality requirements may not be 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56073">
                <a:tc>
                  <a:txBody>
                    <a:bodyPr/>
                    <a:lstStyle/>
                    <a:p>
                      <a:pPr marL="45720" algn="l" fontAlgn="ctr"/>
                      <a:r>
                        <a:rPr lang="en-US" sz="1000" b="0" i="0" u="none" strike="noStrike">
                          <a:effectLst/>
                          <a:latin typeface="Arial"/>
                        </a:rPr>
                        <a:t>Cryo-006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a:effectLst/>
                          <a:latin typeface="Arial"/>
                        </a:rPr>
                        <a:t>Cryostat analysis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Gravity-, vacuum-, and thermally-induced distortions could impact sensor stability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39830">
                <a:tc>
                  <a:txBody>
                    <a:bodyPr/>
                    <a:lstStyle/>
                    <a:p>
                      <a:pPr marL="45720" algn="l" fontAlgn="ctr"/>
                      <a:r>
                        <a:rPr lang="en-US" sz="1000" b="0" i="0" u="none" strike="noStrike">
                          <a:effectLst/>
                          <a:latin typeface="Arial"/>
                        </a:rPr>
                        <a:t>Cryo-013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a:effectLst/>
                          <a:latin typeface="Arial"/>
                        </a:rPr>
                        <a:t>Cryostat material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Stainless steel and alum cryostat housings each have +/-'s, but net winner needs to be chosen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396806">
                <a:tc>
                  <a:txBody>
                    <a:bodyPr/>
                    <a:lstStyle/>
                    <a:p>
                      <a:pPr marL="45720" algn="l" fontAlgn="ctr"/>
                      <a:r>
                        <a:rPr lang="en-US" sz="1000" b="0" i="0" u="none" strike="noStrike">
                          <a:effectLst/>
                          <a:latin typeface="Arial"/>
                        </a:rPr>
                        <a:t>Cryo-014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a:effectLst/>
                          <a:latin typeface="Arial"/>
                        </a:rPr>
                        <a:t>Cryostat feedthrough plate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There is very limited room on the feedthrough plate for vacuum feedthroughs, and little recourse for adding area without significant changes to the back end 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60181">
                <a:tc>
                  <a:txBody>
                    <a:bodyPr/>
                    <a:lstStyle/>
                    <a:p>
                      <a:pPr marL="45720" algn="l" fontAlgn="ctr"/>
                      <a:r>
                        <a:rPr lang="en-US" sz="1000" b="0" i="0" u="none" strike="noStrike">
                          <a:effectLst/>
                          <a:latin typeface="Arial"/>
                        </a:rPr>
                        <a:t>Cryo-015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a:effectLst/>
                          <a:latin typeface="Arial"/>
                        </a:rPr>
                        <a:t>X-Cal wiper arms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45720" algn="l" fontAlgn="ctr"/>
                      <a:r>
                        <a:rPr lang="en-US" sz="1000" b="0" i="0" u="none" strike="noStrike" dirty="0">
                          <a:effectLst/>
                          <a:latin typeface="Arial"/>
                        </a:rPr>
                        <a:t>Wiper arm operates very close to CCD's and L3 lens, and excessive vibration could irreparably damage them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533400">
                <a:tc>
                  <a:txBody>
                    <a:bodyPr/>
                    <a:lstStyle/>
                    <a:p>
                      <a:pPr marL="45720" algn="l" fontAlgn="ctr"/>
                      <a:r>
                        <a:rPr lang="en-US" sz="1000" b="0" i="0" u="none" strike="noStrike">
                          <a:effectLst/>
                          <a:latin typeface="Arial"/>
                        </a:rPr>
                        <a:t>Cryo-019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45720" algn="l" fontAlgn="ctr"/>
                      <a:r>
                        <a:rPr lang="en-US" sz="1000" b="0" i="0" u="none" strike="noStrike">
                          <a:effectLst/>
                          <a:latin typeface="Arial"/>
                        </a:rPr>
                        <a:t>Grid procurement sole source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45720" algn="l" fontAlgn="ctr"/>
                      <a:r>
                        <a:rPr lang="en-US" sz="1000" b="0" i="0" u="none" strike="noStrike" dirty="0">
                          <a:effectLst/>
                          <a:latin typeface="Arial"/>
                        </a:rPr>
                        <a:t>IF the sole source vendor of the Grid cannot provide the hardware, THEN we will need to modify design and/or requirements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07"/>
                  </a:ext>
                </a:extLst>
              </a:tr>
              <a:tr h="337285">
                <a:tc>
                  <a:txBody>
                    <a:bodyPr/>
                    <a:lstStyle/>
                    <a:p>
                      <a:pPr marL="45720" algn="l" fontAlgn="ctr"/>
                      <a:r>
                        <a:rPr lang="en-US" sz="1000" b="0" i="0" u="none" strike="noStrike">
                          <a:effectLst/>
                          <a:latin typeface="Arial"/>
                        </a:rPr>
                        <a:t>Cryo-029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marL="45720" algn="l" fontAlgn="ctr"/>
                      <a:r>
                        <a:rPr lang="sv-SE" sz="1000" b="0" i="0" u="none" strike="noStrike">
                          <a:effectLst/>
                          <a:latin typeface="Arial"/>
                        </a:rPr>
                        <a:t>Refrigeration: Cold System Risk Mitigations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mitigations developed to address mixed refrigeration </a:t>
                      </a:r>
                      <a:r>
                        <a:rPr lang="en-US" sz="1000" b="0" i="0" u="none" strike="noStrike" dirty="0" err="1">
                          <a:effectLst/>
                          <a:latin typeface="Arial"/>
                        </a:rPr>
                        <a:t>cryo</a:t>
                      </a:r>
                      <a:r>
                        <a:rPr lang="en-US" sz="1000" b="0" i="0" u="none" strike="noStrike" dirty="0">
                          <a:effectLst/>
                          <a:latin typeface="Arial"/>
                        </a:rPr>
                        <a:t> system risks are not applicable to the cold system THEN we will have to adjust or develop new mitigations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8498">
                <a:tc>
                  <a:txBody>
                    <a:bodyPr/>
                    <a:lstStyle/>
                    <a:p>
                      <a:pPr marL="45720" algn="l" fontAlgn="ctr"/>
                      <a:r>
                        <a:rPr lang="en-US" sz="1000" b="0" i="0" u="none" strike="noStrike">
                          <a:effectLst/>
                          <a:latin typeface="Arial"/>
                        </a:rPr>
                        <a:t>Cryo-033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a:effectLst/>
                          <a:latin typeface="Arial"/>
                        </a:rPr>
                        <a:t>Operational recovery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we are unable to turn on a circuit while the others are running, THEN we will impact downtime and/or increase thermal cycles.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1195">
                <a:tc>
                  <a:txBody>
                    <a:bodyPr/>
                    <a:lstStyle/>
                    <a:p>
                      <a:pPr marL="45720" algn="l" fontAlgn="ctr"/>
                      <a:r>
                        <a:rPr lang="en-US" sz="1000" b="0" i="0" u="none" strike="noStrike">
                          <a:effectLst/>
                          <a:latin typeface="Arial"/>
                        </a:rPr>
                        <a:t>Cryo-035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a:effectLst/>
                          <a:latin typeface="Arial"/>
                        </a:rPr>
                        <a:t>Refrigeration system Pressure Vessel Determination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SLAC Pressure Systems Program Manager changes its ruling regarding the refrigeration system, THEN  cost increases and schedule delays will be incurred.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3205">
                <a:tc>
                  <a:txBody>
                    <a:bodyPr/>
                    <a:lstStyle/>
                    <a:p>
                      <a:pPr marL="45720" algn="l" fontAlgn="ctr"/>
                      <a:r>
                        <a:rPr lang="en-US" sz="1000" b="0" i="0" u="none" strike="noStrike">
                          <a:effectLst/>
                          <a:latin typeface="Arial"/>
                        </a:rPr>
                        <a:t>Cryo-036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a:effectLst/>
                          <a:latin typeface="Arial"/>
                        </a:rPr>
                        <a:t>Changes to the DOE Pressure Vessel Requirements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DOE Pressure Vessel Code requirements are changed, THEN  cost increases and schedule delays will be incurred.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3502">
                <a:tc>
                  <a:txBody>
                    <a:bodyPr/>
                    <a:lstStyle/>
                    <a:p>
                      <a:pPr marL="45720" algn="l" fontAlgn="ctr"/>
                      <a:r>
                        <a:rPr lang="en-US" sz="1000" b="0" i="0" u="none" strike="noStrike">
                          <a:effectLst/>
                          <a:latin typeface="Arial"/>
                        </a:rPr>
                        <a:t>Cryo-038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a:effectLst/>
                          <a:latin typeface="Arial"/>
                        </a:rPr>
                        <a:t>Scope addition for I&amp;T Heat Exchangers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a custom heat exchanger is required for I&amp;T, THEN cost increases and schedule delays will be incurred.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09999">
                <a:tc>
                  <a:txBody>
                    <a:bodyPr/>
                    <a:lstStyle/>
                    <a:p>
                      <a:pPr marL="45720" algn="l" fontAlgn="ctr"/>
                      <a:r>
                        <a:rPr lang="en-US" sz="1000" b="0" i="0" u="none" strike="noStrike">
                          <a:effectLst/>
                          <a:latin typeface="Arial"/>
                        </a:rPr>
                        <a:t>Cryo-041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a:effectLst/>
                          <a:latin typeface="Arial"/>
                        </a:rPr>
                        <a:t>Cryoplate 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a:t>
                      </a:r>
                      <a:r>
                        <a:rPr lang="en-US" sz="1000" b="0" i="0" u="none" strike="noStrike" dirty="0" err="1">
                          <a:effectLst/>
                          <a:latin typeface="Arial"/>
                        </a:rPr>
                        <a:t>Cryoplate</a:t>
                      </a:r>
                      <a:r>
                        <a:rPr lang="en-US" sz="1000" b="0" i="0" u="none" strike="noStrike" dirty="0">
                          <a:effectLst/>
                          <a:latin typeface="Arial"/>
                        </a:rPr>
                        <a:t> design needs to be changed due to the evaporator testing for refrigerator, THEN the </a:t>
                      </a:r>
                      <a:r>
                        <a:rPr lang="en-US" sz="1000" b="0" i="0" u="none" strike="noStrike" dirty="0" err="1">
                          <a:effectLst/>
                          <a:latin typeface="Arial"/>
                        </a:rPr>
                        <a:t>cryoplate</a:t>
                      </a:r>
                      <a:r>
                        <a:rPr lang="en-US" sz="1000" b="0" i="0" u="none" strike="noStrike" dirty="0">
                          <a:effectLst/>
                          <a:latin typeface="Arial"/>
                        </a:rPr>
                        <a:t> will be delayed or will not meet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2" name="Title 1"/>
          <p:cNvSpPr>
            <a:spLocks noGrp="1"/>
          </p:cNvSpPr>
          <p:nvPr>
            <p:ph type="title"/>
          </p:nvPr>
        </p:nvSpPr>
        <p:spPr/>
        <p:txBody>
          <a:bodyPr/>
          <a:lstStyle/>
          <a:p>
            <a:r>
              <a:rPr lang="en-US" dirty="0"/>
              <a:t>Cryostat key risks retired</a:t>
            </a:r>
          </a:p>
        </p:txBody>
      </p:sp>
    </p:spTree>
    <p:extLst>
      <p:ext uri="{BB962C8B-B14F-4D97-AF65-F5344CB8AC3E}">
        <p14:creationId xmlns:p14="http://schemas.microsoft.com/office/powerpoint/2010/main" val="297124479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2000" b="1" dirty="0"/>
              <a:t>We have been implementing mitigation plans in the Cryostat Subsystem and have reduced fabrication risks.</a:t>
            </a:r>
          </a:p>
          <a:p>
            <a:endParaRPr lang="en-US" sz="2000" b="1" dirty="0"/>
          </a:p>
          <a:p>
            <a:r>
              <a:rPr lang="en-US" sz="2000" b="1" dirty="0"/>
              <a:t>The remaining cryostat risk will be retired after cryostat system integration, prior to IR2 camera integration in June.</a:t>
            </a:r>
          </a:p>
          <a:p>
            <a:endParaRPr lang="en-US" sz="2000" b="1" dirty="0"/>
          </a:p>
          <a:p>
            <a:r>
              <a:rPr lang="en-US" sz="2000" b="1" dirty="0"/>
              <a:t>The Refrigeration System is focusing on procurement and beginning assembly fixture designs.</a:t>
            </a:r>
          </a:p>
          <a:p>
            <a:endParaRPr lang="en-US" sz="2000" b="1" dirty="0"/>
          </a:p>
          <a:p>
            <a:r>
              <a:rPr lang="en-US" sz="2000" b="1" dirty="0"/>
              <a:t>We are working closely with the heat exchangers vendor and  the compressor modules vendor to meet critical path schedule for the Refrigeration System.</a:t>
            </a:r>
          </a:p>
        </p:txBody>
      </p:sp>
      <p:sp>
        <p:nvSpPr>
          <p:cNvPr id="2" name="Title 1"/>
          <p:cNvSpPr>
            <a:spLocks noGrp="1"/>
          </p:cNvSpPr>
          <p:nvPr>
            <p:ph type="title"/>
          </p:nvPr>
        </p:nvSpPr>
        <p:spPr/>
        <p:txBody>
          <a:bodyPr/>
          <a:lstStyle/>
          <a:p>
            <a:r>
              <a:rPr lang="en-US" dirty="0"/>
              <a:t>Risks and Critical Path</a:t>
            </a:r>
          </a:p>
        </p:txBody>
      </p:sp>
    </p:spTree>
    <p:extLst>
      <p:ext uri="{BB962C8B-B14F-4D97-AF65-F5344CB8AC3E}">
        <p14:creationId xmlns:p14="http://schemas.microsoft.com/office/powerpoint/2010/main" val="41031573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Cryo</a:t>
            </a:r>
            <a:r>
              <a:rPr lang="en-US" dirty="0"/>
              <a:t> &amp; UT performance trend</a:t>
            </a:r>
          </a:p>
        </p:txBody>
      </p:sp>
      <p:sp>
        <p:nvSpPr>
          <p:cNvPr id="4" name="Text Placeholder 3"/>
          <p:cNvSpPr>
            <a:spLocks noGrp="1"/>
          </p:cNvSpPr>
          <p:nvPr>
            <p:ph type="body" idx="1"/>
          </p:nvPr>
        </p:nvSpPr>
        <p:spPr>
          <a:xfrm>
            <a:off x="806773" y="971080"/>
            <a:ext cx="7848600" cy="479745"/>
          </a:xfrm>
        </p:spPr>
        <p:txBody>
          <a:bodyPr/>
          <a:lstStyle/>
          <a:p>
            <a:r>
              <a:rPr lang="en-US" sz="1800" b="1" dirty="0"/>
              <a:t>SPI and CPI are relatively stable </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0452" y="1355625"/>
            <a:ext cx="8162478" cy="4970885"/>
          </a:xfrm>
          <a:prstGeom prst="rect">
            <a:avLst/>
          </a:prstGeom>
        </p:spPr>
      </p:pic>
    </p:spTree>
    <p:extLst>
      <p:ext uri="{BB962C8B-B14F-4D97-AF65-F5344CB8AC3E}">
        <p14:creationId xmlns:p14="http://schemas.microsoft.com/office/powerpoint/2010/main" val="421789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7DD5-CBB0-9745-930E-65EEDDA2365B}"/>
              </a:ext>
            </a:extLst>
          </p:cNvPr>
          <p:cNvSpPr>
            <a:spLocks noGrp="1"/>
          </p:cNvSpPr>
          <p:nvPr>
            <p:ph type="title"/>
          </p:nvPr>
        </p:nvSpPr>
        <p:spPr/>
        <p:txBody>
          <a:bodyPr/>
          <a:lstStyle/>
          <a:p>
            <a:r>
              <a:rPr lang="en-US" dirty="0"/>
              <a:t>Major UT Machined Parts</a:t>
            </a:r>
          </a:p>
        </p:txBody>
      </p:sp>
      <p:pic>
        <p:nvPicPr>
          <p:cNvPr id="3" name="Picture 2">
            <a:extLst>
              <a:ext uri="{FF2B5EF4-FFF2-40B4-BE49-F238E27FC236}">
                <a16:creationId xmlns:a16="http://schemas.microsoft.com/office/drawing/2014/main" id="{273C4932-8EDE-F74D-9653-AF618815D9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125" y="1009485"/>
            <a:ext cx="2571750" cy="3429000"/>
          </a:xfrm>
          <a:prstGeom prst="rect">
            <a:avLst/>
          </a:prstGeom>
        </p:spPr>
      </p:pic>
      <p:pic>
        <p:nvPicPr>
          <p:cNvPr id="4" name="Picture 3">
            <a:extLst>
              <a:ext uri="{FF2B5EF4-FFF2-40B4-BE49-F238E27FC236}">
                <a16:creationId xmlns:a16="http://schemas.microsoft.com/office/drawing/2014/main" id="{12BEE323-AD3C-2241-8B10-44766C78A0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8125" y="3878905"/>
            <a:ext cx="3445453" cy="2584090"/>
          </a:xfrm>
          <a:prstGeom prst="rect">
            <a:avLst/>
          </a:prstGeom>
        </p:spPr>
      </p:pic>
      <p:pic>
        <p:nvPicPr>
          <p:cNvPr id="5" name="Picture 4">
            <a:extLst>
              <a:ext uri="{FF2B5EF4-FFF2-40B4-BE49-F238E27FC236}">
                <a16:creationId xmlns:a16="http://schemas.microsoft.com/office/drawing/2014/main" id="{A6766E7A-A462-5C4C-AE1D-6C6B81A171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1398" y="1124700"/>
            <a:ext cx="2715769" cy="3621025"/>
          </a:xfrm>
          <a:prstGeom prst="rect">
            <a:avLst/>
          </a:prstGeom>
        </p:spPr>
      </p:pic>
      <p:pic>
        <p:nvPicPr>
          <p:cNvPr id="6" name="Picture 5">
            <a:extLst>
              <a:ext uri="{FF2B5EF4-FFF2-40B4-BE49-F238E27FC236}">
                <a16:creationId xmlns:a16="http://schemas.microsoft.com/office/drawing/2014/main" id="{4F6F0BA6-4693-3C4B-B5A7-2B57985B9B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2704998" y="1528775"/>
            <a:ext cx="3821275" cy="2865956"/>
          </a:xfrm>
          <a:prstGeom prst="rect">
            <a:avLst/>
          </a:prstGeom>
        </p:spPr>
      </p:pic>
      <p:sp>
        <p:nvSpPr>
          <p:cNvPr id="7" name="TextBox 6">
            <a:extLst>
              <a:ext uri="{FF2B5EF4-FFF2-40B4-BE49-F238E27FC236}">
                <a16:creationId xmlns:a16="http://schemas.microsoft.com/office/drawing/2014/main" id="{69387CD6-9D7C-3047-9462-E0389F4A4C56}"/>
              </a:ext>
            </a:extLst>
          </p:cNvPr>
          <p:cNvSpPr txBox="1"/>
          <p:nvPr/>
        </p:nvSpPr>
        <p:spPr>
          <a:xfrm>
            <a:off x="3673364" y="6193623"/>
            <a:ext cx="1540935" cy="307777"/>
          </a:xfrm>
          <a:prstGeom prst="rect">
            <a:avLst/>
          </a:prstGeom>
          <a:noFill/>
        </p:spPr>
        <p:txBody>
          <a:bodyPr wrap="none" rtlCol="0">
            <a:spAutoFit/>
          </a:bodyPr>
          <a:lstStyle/>
          <a:p>
            <a:r>
              <a:rPr lang="en-US" sz="1400" b="1" dirty="0"/>
              <a:t>HX Vacuum Vessel</a:t>
            </a:r>
          </a:p>
        </p:txBody>
      </p:sp>
      <p:sp>
        <p:nvSpPr>
          <p:cNvPr id="8" name="TextBox 7">
            <a:extLst>
              <a:ext uri="{FF2B5EF4-FFF2-40B4-BE49-F238E27FC236}">
                <a16:creationId xmlns:a16="http://schemas.microsoft.com/office/drawing/2014/main" id="{7E089899-4B3C-C044-9FED-7568CE747F88}"/>
              </a:ext>
            </a:extLst>
          </p:cNvPr>
          <p:cNvSpPr txBox="1"/>
          <p:nvPr/>
        </p:nvSpPr>
        <p:spPr>
          <a:xfrm>
            <a:off x="6841269" y="4849984"/>
            <a:ext cx="1876026" cy="307777"/>
          </a:xfrm>
          <a:prstGeom prst="rect">
            <a:avLst/>
          </a:prstGeom>
          <a:noFill/>
        </p:spPr>
        <p:txBody>
          <a:bodyPr wrap="none" rtlCol="0">
            <a:spAutoFit/>
          </a:bodyPr>
          <a:lstStyle/>
          <a:p>
            <a:r>
              <a:rPr lang="en-US" sz="1400" b="1" dirty="0"/>
              <a:t>Cryo Vacuum Chamber</a:t>
            </a:r>
          </a:p>
        </p:txBody>
      </p:sp>
      <p:sp>
        <p:nvSpPr>
          <p:cNvPr id="9" name="TextBox 8">
            <a:extLst>
              <a:ext uri="{FF2B5EF4-FFF2-40B4-BE49-F238E27FC236}">
                <a16:creationId xmlns:a16="http://schemas.microsoft.com/office/drawing/2014/main" id="{7819A727-3621-0D45-83BB-A78FA22AB6BE}"/>
              </a:ext>
            </a:extLst>
          </p:cNvPr>
          <p:cNvSpPr txBox="1"/>
          <p:nvPr/>
        </p:nvSpPr>
        <p:spPr>
          <a:xfrm>
            <a:off x="1805" y="778518"/>
            <a:ext cx="3278013" cy="307777"/>
          </a:xfrm>
          <a:prstGeom prst="rect">
            <a:avLst/>
          </a:prstGeom>
          <a:noFill/>
        </p:spPr>
        <p:txBody>
          <a:bodyPr wrap="none" rtlCol="0">
            <a:spAutoFit/>
          </a:bodyPr>
          <a:lstStyle/>
          <a:p>
            <a:r>
              <a:rPr lang="en-US" sz="1400" b="1" dirty="0"/>
              <a:t>Deck Plate &amp; Mid Plate &amp; Spare Quad Box</a:t>
            </a:r>
          </a:p>
        </p:txBody>
      </p:sp>
      <p:sp>
        <p:nvSpPr>
          <p:cNvPr id="10" name="TextBox 9">
            <a:extLst>
              <a:ext uri="{FF2B5EF4-FFF2-40B4-BE49-F238E27FC236}">
                <a16:creationId xmlns:a16="http://schemas.microsoft.com/office/drawing/2014/main" id="{7819A727-3621-0D45-83BB-A78FA22AB6BE}"/>
              </a:ext>
            </a:extLst>
          </p:cNvPr>
          <p:cNvSpPr txBox="1"/>
          <p:nvPr/>
        </p:nvSpPr>
        <p:spPr>
          <a:xfrm>
            <a:off x="3690896" y="4872391"/>
            <a:ext cx="2504212" cy="307777"/>
          </a:xfrm>
          <a:prstGeom prst="rect">
            <a:avLst/>
          </a:prstGeom>
          <a:noFill/>
        </p:spPr>
        <p:txBody>
          <a:bodyPr wrap="none" rtlCol="0">
            <a:spAutoFit/>
          </a:bodyPr>
          <a:lstStyle/>
          <a:p>
            <a:r>
              <a:rPr lang="en-US" sz="1400" b="1" dirty="0"/>
              <a:t>Deck Plate w/Support Ring Test</a:t>
            </a:r>
          </a:p>
        </p:txBody>
      </p:sp>
    </p:spTree>
    <p:extLst>
      <p:ext uri="{BB962C8B-B14F-4D97-AF65-F5344CB8AC3E}">
        <p14:creationId xmlns:p14="http://schemas.microsoft.com/office/powerpoint/2010/main" val="24152242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D2B6-BF6F-4155-8EFB-265FC10C76D9}"/>
              </a:ext>
            </a:extLst>
          </p:cNvPr>
          <p:cNvSpPr>
            <a:spLocks noGrp="1"/>
          </p:cNvSpPr>
          <p:nvPr>
            <p:ph type="title"/>
          </p:nvPr>
        </p:nvSpPr>
        <p:spPr/>
        <p:txBody>
          <a:bodyPr/>
          <a:lstStyle/>
          <a:p>
            <a:r>
              <a:rPr lang="en-US" dirty="0" err="1"/>
              <a:t>Cryo</a:t>
            </a:r>
            <a:r>
              <a:rPr lang="en-US" dirty="0"/>
              <a:t> &amp; UT Performance as of Apr 2018</a:t>
            </a:r>
          </a:p>
        </p:txBody>
      </p:sp>
      <p:sp>
        <p:nvSpPr>
          <p:cNvPr id="3" name="Text Placeholder 2">
            <a:extLst>
              <a:ext uri="{FF2B5EF4-FFF2-40B4-BE49-F238E27FC236}">
                <a16:creationId xmlns:a16="http://schemas.microsoft.com/office/drawing/2014/main" id="{D6AEEE54-BB2B-4D3C-89EF-01EA4F585EFE}"/>
              </a:ext>
            </a:extLst>
          </p:cNvPr>
          <p:cNvSpPr>
            <a:spLocks noGrp="1"/>
          </p:cNvSpPr>
          <p:nvPr>
            <p:ph type="body" idx="1"/>
          </p:nvPr>
        </p:nvSpPr>
        <p:spPr>
          <a:xfrm>
            <a:off x="1485901" y="1014414"/>
            <a:ext cx="6172201" cy="890588"/>
          </a:xfrm>
        </p:spPr>
        <p:txBody>
          <a:bodyPr/>
          <a:lstStyle/>
          <a:p>
            <a:r>
              <a:rPr lang="en-US" dirty="0" err="1"/>
              <a:t>Cryo</a:t>
            </a:r>
            <a:r>
              <a:rPr lang="en-US" dirty="0"/>
              <a:t> &amp; UT cumulative SPI = 0.94</a:t>
            </a:r>
          </a:p>
          <a:p>
            <a:r>
              <a:rPr lang="en-US" dirty="0" err="1"/>
              <a:t>Cryo</a:t>
            </a:r>
            <a:r>
              <a:rPr lang="en-US" dirty="0"/>
              <a:t> &amp; UT cumulative CPI = 0.93</a:t>
            </a:r>
          </a:p>
          <a:p>
            <a:endParaRPr lang="en-US" dirty="0"/>
          </a:p>
          <a:p>
            <a:endParaRPr lang="en-US" dirty="0"/>
          </a:p>
        </p:txBody>
      </p:sp>
      <p:sp>
        <p:nvSpPr>
          <p:cNvPr id="5" name="TextBox 4">
            <a:extLst>
              <a:ext uri="{FF2B5EF4-FFF2-40B4-BE49-F238E27FC236}">
                <a16:creationId xmlns:a16="http://schemas.microsoft.com/office/drawing/2014/main" id="{B41FC9B5-C266-4F48-A9A0-B5CBB2FC86AB}"/>
              </a:ext>
            </a:extLst>
          </p:cNvPr>
          <p:cNvSpPr txBox="1"/>
          <p:nvPr/>
        </p:nvSpPr>
        <p:spPr>
          <a:xfrm>
            <a:off x="1314452" y="5816168"/>
            <a:ext cx="4502195" cy="300082"/>
          </a:xfrm>
          <a:prstGeom prst="rect">
            <a:avLst/>
          </a:prstGeom>
          <a:noFill/>
        </p:spPr>
        <p:txBody>
          <a:bodyPr wrap="none" rtlCol="0">
            <a:spAutoFit/>
          </a:bodyPr>
          <a:lstStyle/>
          <a:p>
            <a:r>
              <a:rPr lang="en-US" sz="1350" dirty="0">
                <a:solidFill>
                  <a:schemeClr val="bg1">
                    <a:lumMod val="65000"/>
                  </a:schemeClr>
                </a:solidFill>
              </a:rPr>
              <a:t>* This control account is closed and all activities are complete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8310" y="1969610"/>
            <a:ext cx="7483674" cy="4461593"/>
          </a:xfrm>
          <a:prstGeom prst="rect">
            <a:avLst/>
          </a:prstGeom>
        </p:spPr>
      </p:pic>
    </p:spTree>
    <p:extLst>
      <p:ext uri="{BB962C8B-B14F-4D97-AF65-F5344CB8AC3E}">
        <p14:creationId xmlns:p14="http://schemas.microsoft.com/office/powerpoint/2010/main" val="28889190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Cost Variance Analysis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2533" y="876300"/>
            <a:ext cx="54102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le 8"/>
          <p:cNvGraphicFramePr>
            <a:graphicFrameLocks noGrp="1"/>
          </p:cNvGraphicFramePr>
          <p:nvPr>
            <p:extLst>
              <p:ext uri="{D42A27DB-BD31-4B8C-83A1-F6EECF244321}">
                <p14:modId xmlns:p14="http://schemas.microsoft.com/office/powerpoint/2010/main" val="3634526805"/>
              </p:ext>
            </p:extLst>
          </p:nvPr>
        </p:nvGraphicFramePr>
        <p:xfrm>
          <a:off x="117020" y="1371599"/>
          <a:ext cx="8909961" cy="5091395"/>
        </p:xfrm>
        <a:graphic>
          <a:graphicData uri="http://schemas.openxmlformats.org/drawingml/2006/table">
            <a:tbl>
              <a:tblPr/>
              <a:tblGrid>
                <a:gridCol w="729695">
                  <a:extLst>
                    <a:ext uri="{9D8B030D-6E8A-4147-A177-3AD203B41FA5}">
                      <a16:colId xmlns:a16="http://schemas.microsoft.com/office/drawing/2014/main" val="20000"/>
                    </a:ext>
                  </a:extLst>
                </a:gridCol>
                <a:gridCol w="1459390">
                  <a:extLst>
                    <a:ext uri="{9D8B030D-6E8A-4147-A177-3AD203B41FA5}">
                      <a16:colId xmlns:a16="http://schemas.microsoft.com/office/drawing/2014/main" val="20001"/>
                    </a:ext>
                  </a:extLst>
                </a:gridCol>
                <a:gridCol w="921720">
                  <a:extLst>
                    <a:ext uri="{9D8B030D-6E8A-4147-A177-3AD203B41FA5}">
                      <a16:colId xmlns:a16="http://schemas.microsoft.com/office/drawing/2014/main" val="20002"/>
                    </a:ext>
                  </a:extLst>
                </a:gridCol>
                <a:gridCol w="537670">
                  <a:extLst>
                    <a:ext uri="{9D8B030D-6E8A-4147-A177-3AD203B41FA5}">
                      <a16:colId xmlns:a16="http://schemas.microsoft.com/office/drawing/2014/main" val="20003"/>
                    </a:ext>
                  </a:extLst>
                </a:gridCol>
                <a:gridCol w="5261486">
                  <a:extLst>
                    <a:ext uri="{9D8B030D-6E8A-4147-A177-3AD203B41FA5}">
                      <a16:colId xmlns:a16="http://schemas.microsoft.com/office/drawing/2014/main" val="20004"/>
                    </a:ext>
                  </a:extLst>
                </a:gridCol>
              </a:tblGrid>
              <a:tr h="385161">
                <a:tc>
                  <a:txBody>
                    <a:bodyPr/>
                    <a:lstStyle/>
                    <a:p>
                      <a:pPr algn="ctr" fontAlgn="ctr"/>
                      <a:r>
                        <a:rPr lang="en-US" sz="900" b="1" i="0" u="none" strike="noStrike" dirty="0">
                          <a:solidFill>
                            <a:schemeClr val="bg1"/>
                          </a:solidFill>
                          <a:effectLst/>
                          <a:latin typeface="Calibri"/>
                        </a:rPr>
                        <a:t>WBS</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900" b="1" i="0" u="none" strike="noStrike" dirty="0">
                          <a:solidFill>
                            <a:schemeClr val="bg1"/>
                          </a:solidFill>
                          <a:effectLst/>
                          <a:latin typeface="Calibri"/>
                        </a:rPr>
                        <a:t>Subsystem Name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900" b="1" i="0" u="none" strike="noStrike" dirty="0">
                          <a:solidFill>
                            <a:schemeClr val="bg1"/>
                          </a:solidFill>
                          <a:effectLst/>
                          <a:latin typeface="Calibri"/>
                        </a:rPr>
                        <a:t>Cumulative Cost Variance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n-US" sz="900" b="1" i="0" u="none" strike="noStrike" dirty="0">
                          <a:solidFill>
                            <a:schemeClr val="bg1"/>
                          </a:solidFill>
                          <a:effectLst/>
                          <a:latin typeface="Calibri"/>
                        </a:rPr>
                        <a:t>CPI</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n-US" sz="900" b="1" i="0" u="none" strike="noStrike" dirty="0">
                          <a:solidFill>
                            <a:schemeClr val="bg1"/>
                          </a:solidFill>
                          <a:effectLst/>
                          <a:latin typeface="Calibri"/>
                        </a:rPr>
                        <a:t>Explanation on Variance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732736">
                <a:tc>
                  <a:txBody>
                    <a:bodyPr/>
                    <a:lstStyle/>
                    <a:p>
                      <a:pPr marL="45720" algn="l" fontAlgn="ctr"/>
                      <a:r>
                        <a:rPr lang="en-US" sz="1050" b="0" i="0" u="none" strike="noStrike" dirty="0">
                          <a:solidFill>
                            <a:srgbClr val="000000"/>
                          </a:solidFill>
                          <a:effectLst/>
                          <a:latin typeface="+mn-lt"/>
                        </a:rPr>
                        <a:t>3.06.04.02</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Cryostat Housing &amp; Assembly</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FF0000"/>
                          </a:solidFill>
                          <a:effectLst/>
                          <a:latin typeface="+mn-lt"/>
                        </a:rPr>
                        <a:t>($446,329)</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0.70</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marL="45720" algn="l" fontAlgn="b"/>
                      <a:r>
                        <a:rPr lang="en-US" sz="1050" b="0" i="0" u="none" strike="noStrike" dirty="0">
                          <a:solidFill>
                            <a:srgbClr val="000000"/>
                          </a:solidFill>
                          <a:effectLst/>
                          <a:latin typeface="+mn-lt"/>
                        </a:rPr>
                        <a:t>The negative $17K cost in April is attributed to cable tray and feedthrough cable purchase, material qualification, and assembly that were addressed late in the project.</a:t>
                      </a:r>
                    </a:p>
                    <a:p>
                      <a:pPr marL="45720" algn="l" fontAlgn="b"/>
                      <a:endParaRPr lang="en-US" sz="1050" b="0" i="0" u="none" strike="noStrike" dirty="0">
                        <a:solidFill>
                          <a:srgbClr val="000000"/>
                        </a:solidFill>
                        <a:effectLst/>
                        <a:latin typeface="+mn-lt"/>
                      </a:endParaRPr>
                    </a:p>
                    <a:p>
                      <a:pPr marL="45720" algn="l" fontAlgn="b"/>
                      <a:r>
                        <a:rPr lang="en-US" sz="1050" b="0" i="0" u="none" strike="noStrike" dirty="0">
                          <a:solidFill>
                            <a:srgbClr val="000000"/>
                          </a:solidFill>
                          <a:effectLst/>
                          <a:latin typeface="+mn-lt"/>
                        </a:rPr>
                        <a:t>The cumulative cost variance is due to electro-polishing activities taking longer than estimated.</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92010">
                <a:tc>
                  <a:txBody>
                    <a:bodyPr/>
                    <a:lstStyle/>
                    <a:p>
                      <a:pPr marL="45720" marR="0" indent="0" algn="l" defTabSz="457200" rtl="0" eaLnBrk="1" fontAlgn="b" latinLnBrk="0" hangingPunct="1">
                        <a:lnSpc>
                          <a:spcPct val="100000"/>
                        </a:lnSpc>
                        <a:spcBef>
                          <a:spcPts val="0"/>
                        </a:spcBef>
                        <a:spcAft>
                          <a:spcPts val="0"/>
                        </a:spcAft>
                        <a:buClrTx/>
                        <a:buSzTx/>
                        <a:buFontTx/>
                        <a:buNone/>
                        <a:tabLst/>
                        <a:defRPr/>
                      </a:pPr>
                      <a:r>
                        <a:rPr lang="en-US" sz="1050" b="0" i="0" u="none" strike="noStrike" dirty="0">
                          <a:solidFill>
                            <a:srgbClr val="000000"/>
                          </a:solidFill>
                          <a:effectLst/>
                          <a:latin typeface="+mn-lt"/>
                        </a:rPr>
                        <a:t>3.06.04.02</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b"/>
                      <a:r>
                        <a:rPr lang="en-US" sz="1050" b="0" i="0" u="none" strike="noStrike" dirty="0">
                          <a:solidFill>
                            <a:srgbClr val="000000"/>
                          </a:solidFill>
                          <a:effectLst/>
                          <a:latin typeface="+mn-lt"/>
                        </a:rPr>
                        <a:t>Cryostat </a:t>
                      </a:r>
                      <a:r>
                        <a:rPr lang="en-US" sz="1050" b="0" i="0" u="none" strike="noStrike" dirty="0" err="1">
                          <a:solidFill>
                            <a:srgbClr val="000000"/>
                          </a:solidFill>
                          <a:effectLst/>
                          <a:latin typeface="+mn-lt"/>
                        </a:rPr>
                        <a:t>Cryo</a:t>
                      </a:r>
                      <a:r>
                        <a:rPr lang="en-US" sz="1050" b="0" i="0" u="none" strike="noStrike" dirty="0">
                          <a:solidFill>
                            <a:srgbClr val="000000"/>
                          </a:solidFill>
                          <a:effectLst/>
                          <a:latin typeface="+mn-lt"/>
                        </a:rPr>
                        <a:t> and Cold Plates</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FF0000"/>
                          </a:solidFill>
                          <a:effectLst/>
                          <a:latin typeface="+mn-lt"/>
                        </a:rPr>
                        <a:t>($554,423)</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mn-lt"/>
                        </a:rPr>
                        <a:t>0.72</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45720" algn="l" fontAlgn="b"/>
                      <a:r>
                        <a:rPr lang="en-US" sz="1050" b="0" i="0" u="none" strike="noStrike" dirty="0">
                          <a:solidFill>
                            <a:srgbClr val="333333"/>
                          </a:solidFill>
                          <a:effectLst/>
                          <a:latin typeface="+mn-lt"/>
                        </a:rPr>
                        <a:t>The -$42K variance in April for the </a:t>
                      </a:r>
                      <a:r>
                        <a:rPr lang="en-US" sz="1050" b="0" i="0" u="none" strike="noStrike" dirty="0" err="1">
                          <a:solidFill>
                            <a:srgbClr val="333333"/>
                          </a:solidFill>
                          <a:effectLst/>
                          <a:latin typeface="+mn-lt"/>
                        </a:rPr>
                        <a:t>cryo</a:t>
                      </a:r>
                      <a:r>
                        <a:rPr lang="en-US" sz="1050" b="0" i="0" u="none" strike="noStrike" dirty="0">
                          <a:solidFill>
                            <a:srgbClr val="333333"/>
                          </a:solidFill>
                          <a:effectLst/>
                          <a:latin typeface="+mn-lt"/>
                        </a:rPr>
                        <a:t> and cold plate are due to the RTD and Heater and EMI shielding . The noise issue has became a major concern and extra effort is needed to ensure the wires are shielded in the entire assembly. Extra time and material to were spent to qualify and assemble the shielding assembly. The noise issue is related to risk CAM-049, CCD-001, and IT-010 on sensor performance and noise performance.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29826">
                <a:tc>
                  <a:txBody>
                    <a:bodyPr/>
                    <a:lstStyle/>
                    <a:p>
                      <a:pPr marL="45720" algn="l" fontAlgn="b"/>
                      <a:r>
                        <a:rPr lang="en-US" sz="1050" b="0" i="0" u="none" strike="noStrike" dirty="0">
                          <a:solidFill>
                            <a:srgbClr val="000000"/>
                          </a:solidFill>
                          <a:effectLst/>
                          <a:latin typeface="+mn-lt"/>
                        </a:rPr>
                        <a:t>3.06.04.04</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b"/>
                      <a:r>
                        <a:rPr lang="en-US" sz="1050" b="0" i="0" u="none" strike="noStrike" dirty="0">
                          <a:solidFill>
                            <a:srgbClr val="000000"/>
                          </a:solidFill>
                          <a:effectLst/>
                          <a:latin typeface="+mn-lt"/>
                        </a:rPr>
                        <a:t>Grid Assembly</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FF0000"/>
                          </a:solidFill>
                          <a:effectLst/>
                          <a:latin typeface="+mn-lt"/>
                        </a:rPr>
                        <a:t>($292,439)</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mn-lt"/>
                        </a:rPr>
                        <a:t>0.87</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45720" algn="l" fontAlgn="b"/>
                      <a:r>
                        <a:rPr lang="en-US" sz="1050" b="0" i="0" u="none" strike="noStrike" dirty="0">
                          <a:solidFill>
                            <a:srgbClr val="333333"/>
                          </a:solidFill>
                          <a:effectLst/>
                          <a:latin typeface="+mn-lt"/>
                        </a:rPr>
                        <a:t>The -$135K charges incurred in April due to Technical Planning Services performing hardcopy scanning activities after the close of this control account.</a:t>
                      </a:r>
                    </a:p>
                    <a:p>
                      <a:pPr marL="45720" algn="l" fontAlgn="b"/>
                      <a:r>
                        <a:rPr lang="en-US" sz="1050" b="0" i="0" u="none" strike="noStrike" dirty="0">
                          <a:solidFill>
                            <a:srgbClr val="333333"/>
                          </a:solidFill>
                          <a:effectLst/>
                          <a:latin typeface="+mn-lt"/>
                        </a:rPr>
                        <a:t> </a:t>
                      </a:r>
                    </a:p>
                    <a:p>
                      <a:pPr marL="45720" algn="l" fontAlgn="b"/>
                      <a:r>
                        <a:rPr lang="en-US" sz="1050" b="0" i="0" u="none" strike="noStrike" dirty="0">
                          <a:solidFill>
                            <a:srgbClr val="333333"/>
                          </a:solidFill>
                          <a:effectLst/>
                          <a:latin typeface="+mn-lt"/>
                        </a:rPr>
                        <a:t>Cumulative negative cost due to a series of cleaning issues, damages at the vendors.</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2239">
                <a:tc>
                  <a:txBody>
                    <a:bodyPr/>
                    <a:lstStyle/>
                    <a:p>
                      <a:pPr marL="45720" algn="l" fontAlgn="ctr"/>
                      <a:r>
                        <a:rPr lang="en-US" sz="1050" b="0" i="0" u="none" strike="noStrike">
                          <a:solidFill>
                            <a:srgbClr val="000000"/>
                          </a:solidFill>
                          <a:effectLst/>
                          <a:latin typeface="+mn-lt"/>
                        </a:rPr>
                        <a:t>3.06.04.05</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Cryostat Backend &amp; Vacuum</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mn-lt"/>
                        </a:rPr>
                        <a:t>$442,780</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1.62</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marL="45720" algn="l" fontAlgn="b"/>
                      <a:r>
                        <a:rPr lang="en-US" sz="1050" b="0" i="0" u="none" strike="noStrike" dirty="0">
                          <a:solidFill>
                            <a:srgbClr val="333333"/>
                          </a:solidFill>
                          <a:effectLst/>
                          <a:latin typeface="+mn-lt"/>
                        </a:rPr>
                        <a:t>The -$20K in April's cost variance is due to TID group's support in the vacuum PLC. This cost was not captured sufficiently in the original budget.</a:t>
                      </a:r>
                    </a:p>
                    <a:p>
                      <a:pPr marL="45720" algn="l" fontAlgn="b"/>
                      <a:endParaRPr lang="en-US" sz="1050" b="0" i="0" u="none" strike="noStrike" dirty="0">
                        <a:solidFill>
                          <a:srgbClr val="333333"/>
                        </a:solidFill>
                        <a:effectLst/>
                        <a:latin typeface="+mn-lt"/>
                      </a:endParaRPr>
                    </a:p>
                    <a:p>
                      <a:pPr marL="45720" algn="l" fontAlgn="b"/>
                      <a:r>
                        <a:rPr lang="en-US" sz="1050" b="0" i="0" u="none" strike="noStrike" dirty="0">
                          <a:solidFill>
                            <a:srgbClr val="333333"/>
                          </a:solidFill>
                          <a:effectLst/>
                          <a:latin typeface="+mn-lt"/>
                        </a:rPr>
                        <a:t>The positive cumulative cost variance is due to the vacuum engineer re-designed the vacuum system components to include more off-shelf ION pumps and removed NEG pumps. </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1780">
                <a:tc>
                  <a:txBody>
                    <a:bodyPr/>
                    <a:lstStyle/>
                    <a:p>
                      <a:pPr marL="45720" algn="l" fontAlgn="ctr"/>
                      <a:r>
                        <a:rPr lang="en-US" sz="1050" b="0" i="0" u="none" strike="noStrike">
                          <a:solidFill>
                            <a:srgbClr val="000000"/>
                          </a:solidFill>
                          <a:effectLst/>
                          <a:latin typeface="+mn-lt"/>
                        </a:rPr>
                        <a:t>3.06.04.06</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Refrigeration System</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FF0000"/>
                          </a:solidFill>
                          <a:effectLst/>
                          <a:latin typeface="+mn-lt"/>
                        </a:rPr>
                        <a:t>($231,142)</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0.96</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marL="45720" algn="l" fontAlgn="b"/>
                      <a:r>
                        <a:rPr lang="en-US" sz="1050" b="0" i="0" u="none" strike="noStrike" dirty="0">
                          <a:solidFill>
                            <a:srgbClr val="000000"/>
                          </a:solidFill>
                          <a:effectLst/>
                          <a:latin typeface="+mn-lt"/>
                        </a:rPr>
                        <a:t>The positive $10K cost variance for April is due to lead engineer working on other subsystem.</a:t>
                      </a:r>
                    </a:p>
                    <a:p>
                      <a:pPr marL="45720" algn="l" fontAlgn="b"/>
                      <a:endParaRPr lang="en-US" sz="1050" b="0" i="0" u="none" strike="noStrike" dirty="0">
                        <a:solidFill>
                          <a:srgbClr val="000000"/>
                        </a:solidFill>
                        <a:effectLst/>
                        <a:latin typeface="+mn-lt"/>
                      </a:endParaRPr>
                    </a:p>
                    <a:p>
                      <a:pPr marL="45720" algn="l" fontAlgn="b"/>
                      <a:r>
                        <a:rPr lang="en-US" sz="1050" b="0" i="0" u="none" strike="noStrike" dirty="0">
                          <a:solidFill>
                            <a:srgbClr val="000000"/>
                          </a:solidFill>
                          <a:effectLst/>
                          <a:latin typeface="+mn-lt"/>
                        </a:rPr>
                        <a:t>Cumulative negative cost variance is due to Refrigeration system design did not reach maturity of final design until November 2017. </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7643">
                <a:tc>
                  <a:txBody>
                    <a:bodyPr/>
                    <a:lstStyle/>
                    <a:p>
                      <a:pPr marL="45720" algn="l" fontAlgn="ctr"/>
                      <a:r>
                        <a:rPr lang="en-US" sz="1050" b="0" i="0" u="none" strike="noStrike">
                          <a:solidFill>
                            <a:srgbClr val="000000"/>
                          </a:solidFill>
                          <a:effectLst/>
                          <a:latin typeface="+mn-lt"/>
                        </a:rPr>
                        <a:t>3.06.05.01</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Utility Trunk Integration &amp; Management</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000000"/>
                          </a:solidFill>
                          <a:effectLst/>
                          <a:latin typeface="+mn-lt"/>
                        </a:rPr>
                        <a:t>$51,616 </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1.88</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45720" algn="l" fontAlgn="b"/>
                      <a:r>
                        <a:rPr lang="en-US" sz="1050" b="0" i="0" u="none" strike="noStrike" dirty="0">
                          <a:solidFill>
                            <a:srgbClr val="333333"/>
                          </a:solidFill>
                          <a:effectLst/>
                          <a:latin typeface="+mn-lt"/>
                        </a:rPr>
                        <a:t>The positive variance is due to the following:</a:t>
                      </a:r>
                    </a:p>
                    <a:p>
                      <a:pPr marL="45720" algn="l" fontAlgn="b"/>
                      <a:r>
                        <a:rPr lang="en-US" sz="1050" b="0" i="0" u="none" strike="noStrike" dirty="0">
                          <a:solidFill>
                            <a:srgbClr val="333333"/>
                          </a:solidFill>
                          <a:effectLst/>
                          <a:latin typeface="+mn-lt"/>
                        </a:rPr>
                        <a:t>1) Management and lead engineer under-spent supporting other subsystem activities.</a:t>
                      </a:r>
                    </a:p>
                    <a:p>
                      <a:pPr marL="45720" algn="l" fontAlgn="b"/>
                      <a:r>
                        <a:rPr lang="en-US" sz="1050" b="0" i="0" u="none" strike="noStrike" dirty="0">
                          <a:solidFill>
                            <a:srgbClr val="333333"/>
                          </a:solidFill>
                          <a:effectLst/>
                          <a:latin typeface="+mn-lt"/>
                        </a:rPr>
                        <a:t>2) Underspent in travel budget.</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515262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Schedule Variance Analysis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1574" y="911795"/>
            <a:ext cx="54102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1680404425"/>
              </p:ext>
            </p:extLst>
          </p:nvPr>
        </p:nvGraphicFramePr>
        <p:xfrm>
          <a:off x="155425" y="1278320"/>
          <a:ext cx="8871555" cy="5393144"/>
        </p:xfrm>
        <a:graphic>
          <a:graphicData uri="http://schemas.openxmlformats.org/drawingml/2006/table">
            <a:tbl>
              <a:tblPr/>
              <a:tblGrid>
                <a:gridCol w="778154">
                  <a:extLst>
                    <a:ext uri="{9D8B030D-6E8A-4147-A177-3AD203B41FA5}">
                      <a16:colId xmlns:a16="http://schemas.microsoft.com/office/drawing/2014/main" val="20000"/>
                    </a:ext>
                  </a:extLst>
                </a:gridCol>
                <a:gridCol w="1306622">
                  <a:extLst>
                    <a:ext uri="{9D8B030D-6E8A-4147-A177-3AD203B41FA5}">
                      <a16:colId xmlns:a16="http://schemas.microsoft.com/office/drawing/2014/main" val="20001"/>
                    </a:ext>
                  </a:extLst>
                </a:gridCol>
                <a:gridCol w="796005">
                  <a:extLst>
                    <a:ext uri="{9D8B030D-6E8A-4147-A177-3AD203B41FA5}">
                      <a16:colId xmlns:a16="http://schemas.microsoft.com/office/drawing/2014/main" val="20002"/>
                    </a:ext>
                  </a:extLst>
                </a:gridCol>
                <a:gridCol w="644385">
                  <a:extLst>
                    <a:ext uri="{9D8B030D-6E8A-4147-A177-3AD203B41FA5}">
                      <a16:colId xmlns:a16="http://schemas.microsoft.com/office/drawing/2014/main" val="20003"/>
                    </a:ext>
                  </a:extLst>
                </a:gridCol>
                <a:gridCol w="5346389">
                  <a:extLst>
                    <a:ext uri="{9D8B030D-6E8A-4147-A177-3AD203B41FA5}">
                      <a16:colId xmlns:a16="http://schemas.microsoft.com/office/drawing/2014/main" val="20004"/>
                    </a:ext>
                  </a:extLst>
                </a:gridCol>
              </a:tblGrid>
              <a:tr h="474212">
                <a:tc>
                  <a:txBody>
                    <a:bodyPr/>
                    <a:lstStyle/>
                    <a:p>
                      <a:pPr algn="ctr" fontAlgn="b"/>
                      <a:r>
                        <a:rPr lang="en-US" sz="1000" b="1" i="0" u="none" strike="noStrike" dirty="0">
                          <a:solidFill>
                            <a:schemeClr val="bg1"/>
                          </a:solidFill>
                          <a:effectLst/>
                          <a:latin typeface="Calibri"/>
                        </a:rPr>
                        <a:t>WBS</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000" b="1" i="0" u="none" strike="noStrike" dirty="0">
                          <a:solidFill>
                            <a:schemeClr val="bg1"/>
                          </a:solidFill>
                          <a:effectLst/>
                          <a:latin typeface="Calibri"/>
                        </a:rPr>
                        <a:t>Subsystem Name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000" b="1" i="0" u="none" strike="noStrike" dirty="0">
                          <a:solidFill>
                            <a:schemeClr val="bg1"/>
                          </a:solidFill>
                          <a:effectLst/>
                          <a:latin typeface="Calibri"/>
                        </a:rPr>
                        <a:t>Cumulative Schedule Variance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Calibri"/>
                        </a:rPr>
                        <a:t>SPI</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Calibri"/>
                        </a:rPr>
                        <a:t>Explanation on Variance</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985177">
                <a:tc>
                  <a:txBody>
                    <a:bodyPr/>
                    <a:lstStyle/>
                    <a:p>
                      <a:pPr marL="45720" algn="l" fontAlgn="ctr"/>
                      <a:r>
                        <a:rPr lang="en-US" sz="1050" b="0" i="0" u="none" strike="noStrike" dirty="0">
                          <a:solidFill>
                            <a:srgbClr val="000000"/>
                          </a:solidFill>
                          <a:effectLst/>
                          <a:latin typeface="+mn-lt"/>
                        </a:rPr>
                        <a:t>3.06.04.05</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Cryostat Backend &amp; Vacuum Systems</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n-lt"/>
                        </a:rPr>
                        <a:t>$281,615</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1.62</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45720" algn="l" fontAlgn="b"/>
                      <a:r>
                        <a:rPr lang="en-US" sz="1050" b="0" i="0" u="none" strike="noStrike" dirty="0">
                          <a:solidFill>
                            <a:srgbClr val="000000"/>
                          </a:solidFill>
                          <a:effectLst/>
                          <a:latin typeface="+mn-lt"/>
                        </a:rPr>
                        <a:t>The positive $40K in the schedule in April is due to the following:</a:t>
                      </a:r>
                    </a:p>
                    <a:p>
                      <a:pPr marL="45720" algn="l" fontAlgn="b"/>
                      <a:r>
                        <a:rPr lang="en-US" sz="1050" b="0" i="0" u="none" strike="noStrike" dirty="0">
                          <a:solidFill>
                            <a:srgbClr val="000000"/>
                          </a:solidFill>
                          <a:effectLst/>
                          <a:latin typeface="+mn-lt"/>
                        </a:rPr>
                        <a:t>1) $20K of off-shelf parts received ahead of schedule and procurement preparation took less time.</a:t>
                      </a:r>
                    </a:p>
                    <a:p>
                      <a:pPr marL="45720" algn="l" fontAlgn="b"/>
                      <a:r>
                        <a:rPr lang="en-US" sz="1050" b="0" i="0" u="none" strike="noStrike" dirty="0">
                          <a:solidFill>
                            <a:srgbClr val="000000"/>
                          </a:solidFill>
                          <a:effectLst/>
                          <a:latin typeface="+mn-lt"/>
                        </a:rPr>
                        <a:t>2) $20K the ETU vacuum test were completed ahead of schedule.</a:t>
                      </a:r>
                    </a:p>
                    <a:p>
                      <a:pPr marL="45720" algn="l" fontAlgn="b"/>
                      <a:r>
                        <a:rPr lang="en-US" sz="1050" b="0" i="0" u="none" strike="noStrike" dirty="0">
                          <a:solidFill>
                            <a:srgbClr val="000000"/>
                          </a:solidFill>
                          <a:effectLst/>
                          <a:latin typeface="+mn-lt"/>
                        </a:rPr>
                        <a:t>The positive cumulative schedule variance is due to the vacuum engineer re-design the vacuum system components to include more ION pumps and remove NEG pumps.</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1415">
                <a:tc>
                  <a:txBody>
                    <a:bodyPr/>
                    <a:lstStyle/>
                    <a:p>
                      <a:pPr marL="45720" algn="l" fontAlgn="ctr"/>
                      <a:r>
                        <a:rPr lang="en-US" sz="1050" b="0" i="0" u="none" strike="noStrike">
                          <a:solidFill>
                            <a:srgbClr val="000000"/>
                          </a:solidFill>
                          <a:effectLst/>
                          <a:latin typeface="+mn-lt"/>
                        </a:rPr>
                        <a:t>3.06.04.06</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Refrigeration System</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rgbClr val="FF0000"/>
                          </a:solidFill>
                          <a:effectLst/>
                          <a:latin typeface="+mn-lt"/>
                        </a:rPr>
                        <a:t>($1,016,547)</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0.85</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marL="45720" algn="l" fontAlgn="ctr"/>
                      <a:r>
                        <a:rPr lang="en-US" sz="1050" b="0" i="0" u="none" strike="noStrike" dirty="0">
                          <a:solidFill>
                            <a:srgbClr val="000000"/>
                          </a:solidFill>
                          <a:effectLst/>
                          <a:latin typeface="+mn-lt"/>
                        </a:rPr>
                        <a:t>The -$158K schedule variance in April is due to:</a:t>
                      </a:r>
                    </a:p>
                    <a:p>
                      <a:pPr marL="45720" algn="l" fontAlgn="ctr"/>
                      <a:r>
                        <a:rPr lang="en-US" sz="1050" b="0" i="0" u="none" strike="noStrike" dirty="0">
                          <a:solidFill>
                            <a:srgbClr val="000000"/>
                          </a:solidFill>
                          <a:effectLst/>
                          <a:latin typeface="+mn-lt"/>
                        </a:rPr>
                        <a:t>1) -$35K due to designer late in resolving the Cryostat and Refrigeration integration fixture design and prepare for the Heat Exchanger MRR and the compressor subassemblies drawings and fabrication. See Risk CRYO-81.</a:t>
                      </a:r>
                    </a:p>
                    <a:p>
                      <a:pPr marL="45720" algn="l" fontAlgn="ctr"/>
                      <a:r>
                        <a:rPr lang="en-US" sz="1050" b="0" i="0" u="none" strike="noStrike" dirty="0">
                          <a:solidFill>
                            <a:srgbClr val="000000"/>
                          </a:solidFill>
                          <a:effectLst/>
                          <a:latin typeface="+mn-lt"/>
                        </a:rPr>
                        <a:t>2) -$93K due to several vendors were late delivering parts and delaying compressor cabinet activities.</a:t>
                      </a:r>
                    </a:p>
                    <a:p>
                      <a:pPr marL="45720" algn="l" fontAlgn="ctr"/>
                      <a:r>
                        <a:rPr lang="en-US" sz="1050" b="0" i="0" u="none" strike="noStrike" dirty="0">
                          <a:solidFill>
                            <a:srgbClr val="000000"/>
                          </a:solidFill>
                          <a:effectLst/>
                          <a:latin typeface="+mn-lt"/>
                        </a:rPr>
                        <a:t>3) -$30K due to engineer and designer diverted attention to IR2 utilities layout upgrade for Davis-Bacon contract work. See Risk CRYO-51. And some procurement actuals are not captured in April.</a:t>
                      </a:r>
                    </a:p>
                    <a:p>
                      <a:pPr marL="45720" algn="l" fontAlgn="ctr"/>
                      <a:endParaRPr lang="en-US" sz="1050" b="0" i="0" u="none" strike="noStrike" dirty="0">
                        <a:solidFill>
                          <a:srgbClr val="000000"/>
                        </a:solidFill>
                        <a:effectLst/>
                        <a:latin typeface="+mn-lt"/>
                      </a:endParaRPr>
                    </a:p>
                    <a:p>
                      <a:pPr marL="45720" algn="l" fontAlgn="ctr"/>
                      <a:r>
                        <a:rPr lang="en-US" sz="1050" b="0" i="0" u="none" strike="noStrike" dirty="0">
                          <a:solidFill>
                            <a:srgbClr val="000000"/>
                          </a:solidFill>
                          <a:effectLst/>
                          <a:latin typeface="+mn-lt"/>
                        </a:rPr>
                        <a:t>Cumulative negative variance is due to the delay in the refrigeration system achieving final design maturity; the FDR was not completed until November 2017.</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65392">
                <a:tc>
                  <a:txBody>
                    <a:bodyPr/>
                    <a:lstStyle/>
                    <a:p>
                      <a:pPr marL="45720" algn="l" fontAlgn="ctr"/>
                      <a:r>
                        <a:rPr lang="en-US" sz="1050" b="0" i="0" u="none" strike="noStrike">
                          <a:solidFill>
                            <a:srgbClr val="000000"/>
                          </a:solidFill>
                          <a:effectLst/>
                          <a:latin typeface="+mn-lt"/>
                        </a:rPr>
                        <a:t>3.06.05</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50" b="0" i="0" u="none" strike="noStrike" dirty="0">
                          <a:solidFill>
                            <a:srgbClr val="000000"/>
                          </a:solidFill>
                          <a:effectLst/>
                          <a:latin typeface="+mn-lt"/>
                        </a:rPr>
                        <a:t>Utility Trunk Thermo- Mechanical</a:t>
                      </a:r>
                      <a:r>
                        <a:rPr lang="en-US" sz="1050" b="0" i="0" u="none" strike="noStrike" baseline="0" dirty="0">
                          <a:solidFill>
                            <a:srgbClr val="000000"/>
                          </a:solidFill>
                          <a:effectLst/>
                          <a:latin typeface="+mn-lt"/>
                        </a:rPr>
                        <a:t> and Assembly</a:t>
                      </a:r>
                      <a:endParaRPr lang="en-US" sz="1050" b="0" i="0" u="none" strike="noStrike" dirty="0">
                        <a:solidFill>
                          <a:srgbClr val="000000"/>
                        </a:solidFill>
                        <a:effectLst/>
                        <a:latin typeface="+mn-lt"/>
                      </a:endParaRP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50" b="0" i="0" u="none" strike="noStrike" dirty="0">
                          <a:solidFill>
                            <a:srgbClr val="FF0000"/>
                          </a:solidFill>
                          <a:effectLst/>
                          <a:latin typeface="+mn-lt"/>
                        </a:rPr>
                        <a:t>($114,920)</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mn-lt"/>
                        </a:rPr>
                        <a:t>0.84</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marL="45720" algn="l" fontAlgn="b"/>
                      <a:r>
                        <a:rPr lang="en-US" sz="1050" b="0" i="0" u="none" strike="noStrike" dirty="0">
                          <a:solidFill>
                            <a:srgbClr val="000000"/>
                          </a:solidFill>
                          <a:effectLst/>
                          <a:latin typeface="+mn-lt"/>
                        </a:rPr>
                        <a:t>The negative -$8K schedule variance in April is due to Risk Cryo-058 on subsystem interface with Utility Trunk was realized in April that caused schedule delay. Other subsystems, are late providing design interface information. The lead engineering had to redesign mechanical brackets and re-layout the auxiliary electronics components for the Quadrant Box several times. The delay also resulted in additional designer time to finish drawings and shop time to fabricate parts.</a:t>
                      </a:r>
                    </a:p>
                    <a:p>
                      <a:pPr marL="45720" algn="l" fontAlgn="b"/>
                      <a:r>
                        <a:rPr lang="en-US" sz="1050" b="0" i="0" u="none" strike="noStrike" dirty="0">
                          <a:solidFill>
                            <a:srgbClr val="000000"/>
                          </a:solidFill>
                          <a:effectLst/>
                          <a:latin typeface="+mn-lt"/>
                        </a:rPr>
                        <a:t>The cumulative -$107K is due to the delay of the assembly of the BOT Quad Box:</a:t>
                      </a:r>
                    </a:p>
                    <a:p>
                      <a:pPr marL="45720" algn="l" fontAlgn="b"/>
                      <a:r>
                        <a:rPr lang="en-US" sz="1050" b="0" i="0" u="none" strike="noStrike" dirty="0">
                          <a:solidFill>
                            <a:srgbClr val="000000"/>
                          </a:solidFill>
                          <a:effectLst/>
                          <a:latin typeface="+mn-lt"/>
                        </a:rPr>
                        <a:t>1) An accelerated BOT Quad Box schedule is on the project's critical path. A new technician started in February with the Quad Box assembly activities. However, a new employee is less efficient and would require time to ramp up for a month or two.</a:t>
                      </a:r>
                    </a:p>
                    <a:p>
                      <a:pPr marL="45720" algn="l" fontAlgn="b"/>
                      <a:r>
                        <a:rPr lang="en-US" sz="1050" b="0" i="0" u="none" strike="noStrike" dirty="0">
                          <a:solidFill>
                            <a:srgbClr val="000000"/>
                          </a:solidFill>
                          <a:effectLst/>
                          <a:latin typeface="+mn-lt"/>
                        </a:rPr>
                        <a:t>2) The engineer is over allocated to support both the Quad Box mechanical and the Auxiliary Electronics layout which are both on the critical path.</a:t>
                      </a:r>
                    </a:p>
                    <a:p>
                      <a:pPr marL="45720" algn="l" fontAlgn="b"/>
                      <a:r>
                        <a:rPr lang="en-US" sz="1050" b="0" i="0" u="none" strike="noStrike" dirty="0">
                          <a:solidFill>
                            <a:srgbClr val="000000"/>
                          </a:solidFill>
                          <a:effectLst/>
                          <a:latin typeface="+mn-lt"/>
                        </a:rPr>
                        <a:t>3) Engineer in not available to work on the remaining Utility Trunk structure design.</a:t>
                      </a:r>
                    </a:p>
                  </a:txBody>
                  <a:tcPr marL="8143" marR="8143" marT="8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58633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normAutofit/>
          </a:bodyPr>
          <a:lstStyle/>
          <a:p>
            <a:r>
              <a:rPr lang="en-US" sz="3200" dirty="0"/>
              <a:t>Refrigeration Cumulative Schedule Variance</a:t>
            </a:r>
          </a:p>
        </p:txBody>
      </p:sp>
      <p:graphicFrame>
        <p:nvGraphicFramePr>
          <p:cNvPr id="5" name="Table 4"/>
          <p:cNvGraphicFramePr>
            <a:graphicFrameLocks noGrp="1"/>
          </p:cNvGraphicFramePr>
          <p:nvPr>
            <p:extLst>
              <p:ext uri="{D42A27DB-BD31-4B8C-83A1-F6EECF244321}">
                <p14:modId xmlns:p14="http://schemas.microsoft.com/office/powerpoint/2010/main" val="3767480877"/>
              </p:ext>
            </p:extLst>
          </p:nvPr>
        </p:nvGraphicFramePr>
        <p:xfrm>
          <a:off x="381000" y="1355124"/>
          <a:ext cx="8534401" cy="4693656"/>
        </p:xfrm>
        <a:graphic>
          <a:graphicData uri="http://schemas.openxmlformats.org/drawingml/2006/table">
            <a:tbl>
              <a:tblPr/>
              <a:tblGrid>
                <a:gridCol w="4229405">
                  <a:extLst>
                    <a:ext uri="{9D8B030D-6E8A-4147-A177-3AD203B41FA5}">
                      <a16:colId xmlns:a16="http://schemas.microsoft.com/office/drawing/2014/main" val="20000"/>
                    </a:ext>
                  </a:extLst>
                </a:gridCol>
                <a:gridCol w="1113745">
                  <a:extLst>
                    <a:ext uri="{9D8B030D-6E8A-4147-A177-3AD203B41FA5}">
                      <a16:colId xmlns:a16="http://schemas.microsoft.com/office/drawing/2014/main" val="20001"/>
                    </a:ext>
                  </a:extLst>
                </a:gridCol>
                <a:gridCol w="3191251">
                  <a:extLst>
                    <a:ext uri="{9D8B030D-6E8A-4147-A177-3AD203B41FA5}">
                      <a16:colId xmlns:a16="http://schemas.microsoft.com/office/drawing/2014/main" val="20002"/>
                    </a:ext>
                  </a:extLst>
                </a:gridCol>
              </a:tblGrid>
              <a:tr h="449339">
                <a:tc>
                  <a:txBody>
                    <a:bodyPr/>
                    <a:lstStyle/>
                    <a:p>
                      <a:pPr algn="l" fontAlgn="b"/>
                      <a:r>
                        <a:rPr lang="en-US" sz="1400" b="1" i="0" u="none" strike="noStrike" dirty="0">
                          <a:solidFill>
                            <a:srgbClr val="FFFFFF"/>
                          </a:solidFill>
                          <a:effectLst/>
                          <a:latin typeface="Calibri"/>
                        </a:rPr>
                        <a:t>Activity</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400" b="1" i="0" u="none" strike="noStrike" dirty="0">
                          <a:solidFill>
                            <a:srgbClr val="FFFFFF"/>
                          </a:solidFill>
                          <a:effectLst/>
                          <a:latin typeface="Calibri"/>
                        </a:rPr>
                        <a:t>Cost</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1400" b="1" i="0" u="none" strike="noStrike" dirty="0">
                          <a:solidFill>
                            <a:srgbClr val="FFFFFF"/>
                          </a:solidFill>
                          <a:effectLst/>
                          <a:latin typeface="Calibri"/>
                        </a:rPr>
                        <a:t>Comment</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49339">
                <a:tc>
                  <a:txBody>
                    <a:bodyPr/>
                    <a:lstStyle/>
                    <a:p>
                      <a:pPr algn="l" fontAlgn="ctr"/>
                      <a:r>
                        <a:rPr lang="en-US" sz="1400" b="0" i="0" u="none" strike="noStrike">
                          <a:solidFill>
                            <a:srgbClr val="000000"/>
                          </a:solidFill>
                          <a:effectLst/>
                          <a:latin typeface="Calibri"/>
                        </a:rPr>
                        <a:t>Compressor Module - IR2 System</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ctr"/>
                      <a:r>
                        <a:rPr lang="en-US" sz="1400" b="0" i="0" u="none" strike="noStrike">
                          <a:solidFill>
                            <a:srgbClr val="000000"/>
                          </a:solidFill>
                          <a:effectLst/>
                          <a:latin typeface="Calibri"/>
                        </a:rPr>
                        <a:t>$203,981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91440" algn="l" defTabSz="914400" rtl="0" eaLnBrk="1" fontAlgn="b" latinLnBrk="0" hangingPunct="1"/>
                      <a:r>
                        <a:rPr lang="en-US" sz="1400" b="0" i="0" u="none" strike="noStrike" kern="1200" dirty="0">
                          <a:solidFill>
                            <a:srgbClr val="000000"/>
                          </a:solidFill>
                          <a:effectLst/>
                          <a:latin typeface="Calibri"/>
                          <a:ea typeface="+mn-ea"/>
                          <a:cs typeface="+mn-cs"/>
                        </a:rPr>
                        <a:t>First</a:t>
                      </a:r>
                      <a:r>
                        <a:rPr lang="en-US" sz="1400" b="0" i="0" u="none" strike="noStrike" kern="1200" baseline="0" dirty="0">
                          <a:solidFill>
                            <a:srgbClr val="000000"/>
                          </a:solidFill>
                          <a:effectLst/>
                          <a:latin typeface="Calibri"/>
                          <a:ea typeface="+mn-ea"/>
                          <a:cs typeface="+mn-cs"/>
                        </a:rPr>
                        <a:t> Article complete, remaining modules ready on Friday, Jun 29</a:t>
                      </a:r>
                      <a:r>
                        <a:rPr lang="en-US" sz="1400" b="0" i="0" u="none" strike="noStrike" kern="1200" baseline="30000" dirty="0">
                          <a:solidFill>
                            <a:srgbClr val="000000"/>
                          </a:solidFill>
                          <a:effectLst/>
                          <a:latin typeface="Calibri"/>
                          <a:ea typeface="+mn-ea"/>
                          <a:cs typeface="+mn-cs"/>
                        </a:rPr>
                        <a:t>th</a:t>
                      </a:r>
                      <a:r>
                        <a:rPr lang="en-US" sz="1400" b="0" i="0" u="none" strike="noStrike" kern="1200" baseline="0" dirty="0">
                          <a:solidFill>
                            <a:srgbClr val="000000"/>
                          </a:solidFill>
                          <a:effectLst/>
                          <a:latin typeface="Calibri"/>
                          <a:ea typeface="+mn-ea"/>
                          <a:cs typeface="+mn-cs"/>
                        </a:rPr>
                        <a:t> for delivery to SLAC</a:t>
                      </a:r>
                      <a:endParaRPr lang="en-US" sz="1400" b="0" i="0" u="none" strike="noStrike" kern="1200" dirty="0">
                        <a:solidFill>
                          <a:srgbClr val="000000"/>
                        </a:solidFill>
                        <a:effectLst/>
                        <a:latin typeface="Calibri"/>
                        <a:ea typeface="+mn-ea"/>
                        <a:cs typeface="+mn-cs"/>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001"/>
                  </a:ext>
                </a:extLst>
              </a:tr>
              <a:tr h="449339">
                <a:tc>
                  <a:txBody>
                    <a:bodyPr/>
                    <a:lstStyle/>
                    <a:p>
                      <a:pPr algn="l" fontAlgn="ctr"/>
                      <a:r>
                        <a:rPr lang="en-US" sz="1400" b="0" i="0" u="none" strike="noStrike">
                          <a:solidFill>
                            <a:srgbClr val="000000"/>
                          </a:solidFill>
                          <a:effectLst/>
                          <a:latin typeface="Calibri"/>
                        </a:rPr>
                        <a:t>Compressor Module - Chile System </a:t>
                      </a:r>
                    </a:p>
                  </a:txBody>
                  <a:tcPr marL="9525" marR="9525" marT="9525" marB="0" anchor="ctr">
                    <a:lnL>
                      <a:noFill/>
                    </a:lnL>
                    <a:lnR>
                      <a:noFill/>
                    </a:lnR>
                    <a:lnT>
                      <a:noFill/>
                    </a:lnT>
                    <a:lnB>
                      <a:noFill/>
                    </a:lnB>
                  </a:tcPr>
                </a:tc>
                <a:tc>
                  <a:txBody>
                    <a:bodyPr/>
                    <a:lstStyle/>
                    <a:p>
                      <a:pPr algn="r" fontAlgn="ctr"/>
                      <a:r>
                        <a:rPr lang="en-US" sz="1400" b="0" i="0" u="none" strike="noStrike">
                          <a:solidFill>
                            <a:srgbClr val="000000"/>
                          </a:solidFill>
                          <a:effectLst/>
                          <a:latin typeface="Calibri"/>
                        </a:rPr>
                        <a:t>$203,981 </a:t>
                      </a:r>
                    </a:p>
                  </a:txBody>
                  <a:tcPr marL="9525" marR="9525" marT="9525" marB="0" anchor="ctr">
                    <a:lnL>
                      <a:noFill/>
                    </a:lnL>
                    <a:lnR>
                      <a:noFill/>
                    </a:lnR>
                    <a:lnT>
                      <a:noFill/>
                    </a:lnT>
                    <a:lnB>
                      <a:noFill/>
                    </a:lnB>
                  </a:tcPr>
                </a:tc>
                <a:tc>
                  <a:txBody>
                    <a:bodyPr/>
                    <a:lstStyle/>
                    <a:p>
                      <a:pPr marL="91440" algn="l" defTabSz="914400" rtl="0" eaLnBrk="1" fontAlgn="b" latinLnBrk="0" hangingPunct="1"/>
                      <a:r>
                        <a:rPr lang="en-US" sz="1400" b="0" i="0" u="none" strike="noStrike" kern="1200" dirty="0">
                          <a:solidFill>
                            <a:srgbClr val="000000"/>
                          </a:solidFill>
                          <a:effectLst/>
                          <a:latin typeface="Calibri"/>
                          <a:ea typeface="+mn-ea"/>
                          <a:cs typeface="+mn-cs"/>
                        </a:rPr>
                        <a:t>Pending testing</a:t>
                      </a:r>
                      <a:r>
                        <a:rPr lang="en-US" sz="1400" b="0" i="0" u="none" strike="noStrike" kern="1200" baseline="0" dirty="0">
                          <a:solidFill>
                            <a:srgbClr val="000000"/>
                          </a:solidFill>
                          <a:effectLst/>
                          <a:latin typeface="Calibri"/>
                          <a:ea typeface="+mn-ea"/>
                          <a:cs typeface="+mn-cs"/>
                        </a:rPr>
                        <a:t> of R404a compressor</a:t>
                      </a:r>
                      <a:endParaRPr lang="en-US" sz="1400" b="0" i="0" u="none" strike="noStrike" kern="1200" dirty="0">
                        <a:solidFill>
                          <a:srgbClr val="000000"/>
                        </a:solidFill>
                        <a:effectLst/>
                        <a:latin typeface="Calibri"/>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449339">
                <a:tc>
                  <a:txBody>
                    <a:bodyPr/>
                    <a:lstStyle/>
                    <a:p>
                      <a:pPr algn="l" fontAlgn="ctr"/>
                      <a:r>
                        <a:rPr lang="en-US" sz="1400" b="0" i="0" u="none" strike="noStrike" dirty="0">
                          <a:solidFill>
                            <a:srgbClr val="000000"/>
                          </a:solidFill>
                          <a:effectLst/>
                          <a:latin typeface="Calibri"/>
                        </a:rPr>
                        <a:t>HX Main Coils &amp; HW </a:t>
                      </a:r>
                      <a:r>
                        <a:rPr lang="en-US" sz="1400" b="0" i="0" u="none" strike="noStrike" dirty="0" err="1">
                          <a:solidFill>
                            <a:srgbClr val="000000"/>
                          </a:solidFill>
                          <a:effectLst/>
                          <a:latin typeface="Calibri"/>
                        </a:rPr>
                        <a:t>Cryo</a:t>
                      </a:r>
                      <a:r>
                        <a:rPr lang="en-US" sz="1400" b="0" i="0" u="none" strike="noStrike" dirty="0">
                          <a:solidFill>
                            <a:srgbClr val="000000"/>
                          </a:solidFill>
                          <a:effectLst/>
                          <a:latin typeface="Calibri"/>
                        </a:rPr>
                        <a:t>/Cold - IR2 System</a:t>
                      </a:r>
                    </a:p>
                  </a:txBody>
                  <a:tcPr marL="9525" marR="9525" marT="9525" marB="0" anchor="ctr">
                    <a:lnL>
                      <a:noFill/>
                    </a:lnL>
                    <a:lnR>
                      <a:noFill/>
                    </a:lnR>
                    <a:lnT>
                      <a:noFill/>
                    </a:lnT>
                    <a:lnB>
                      <a:noFill/>
                    </a:lnB>
                    <a:solidFill>
                      <a:srgbClr val="D9D9D9"/>
                    </a:solidFill>
                  </a:tcPr>
                </a:tc>
                <a:tc>
                  <a:txBody>
                    <a:bodyPr/>
                    <a:lstStyle/>
                    <a:p>
                      <a:pPr algn="r" fontAlgn="ctr"/>
                      <a:r>
                        <a:rPr lang="en-US" sz="1400" b="0" i="0" u="none" strike="noStrike">
                          <a:solidFill>
                            <a:srgbClr val="000000"/>
                          </a:solidFill>
                          <a:effectLst/>
                          <a:latin typeface="Calibri"/>
                        </a:rPr>
                        <a:t>$216,504 </a:t>
                      </a:r>
                    </a:p>
                  </a:txBody>
                  <a:tcPr marL="9525" marR="9525" marT="9525" marB="0" anchor="ctr">
                    <a:lnL>
                      <a:noFill/>
                    </a:lnL>
                    <a:lnR>
                      <a:noFill/>
                    </a:lnR>
                    <a:lnT>
                      <a:noFill/>
                    </a:lnT>
                    <a:lnB>
                      <a:noFill/>
                    </a:lnB>
                    <a:solidFill>
                      <a:srgbClr val="D9D9D9"/>
                    </a:solidFill>
                  </a:tcPr>
                </a:tc>
                <a:tc>
                  <a:txBody>
                    <a:bodyPr/>
                    <a:lstStyle/>
                    <a:p>
                      <a:pPr marL="91440" algn="l" defTabSz="914400" rtl="0" eaLnBrk="1" fontAlgn="b" latinLnBrk="0" hangingPunct="1"/>
                      <a:r>
                        <a:rPr lang="en-US" sz="1400" b="0" i="0" u="none" strike="noStrike" kern="1200" dirty="0">
                          <a:solidFill>
                            <a:srgbClr val="000000"/>
                          </a:solidFill>
                          <a:effectLst/>
                          <a:latin typeface="Calibri"/>
                          <a:ea typeface="+mn-ea"/>
                          <a:cs typeface="+mn-cs"/>
                        </a:rPr>
                        <a:t>Delivery</a:t>
                      </a:r>
                      <a:r>
                        <a:rPr lang="en-US" sz="1400" b="0" i="0" u="none" strike="noStrike" kern="1200" baseline="0" dirty="0">
                          <a:solidFill>
                            <a:srgbClr val="000000"/>
                          </a:solidFill>
                          <a:effectLst/>
                          <a:latin typeface="Calibri"/>
                          <a:ea typeface="+mn-ea"/>
                          <a:cs typeface="+mn-cs"/>
                        </a:rPr>
                        <a:t> delay until 7/13 &amp; 8/10</a:t>
                      </a:r>
                      <a:endParaRPr lang="en-US" sz="1400" b="0" i="0" u="none" strike="noStrike" kern="1200" dirty="0">
                        <a:solidFill>
                          <a:srgbClr val="000000"/>
                        </a:solidFill>
                        <a:effectLst/>
                        <a:latin typeface="Calibri"/>
                        <a:ea typeface="+mn-ea"/>
                        <a:cs typeface="+mn-cs"/>
                      </a:endParaRP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0003"/>
                  </a:ext>
                </a:extLst>
              </a:tr>
              <a:tr h="449339">
                <a:tc>
                  <a:txBody>
                    <a:bodyPr/>
                    <a:lstStyle/>
                    <a:p>
                      <a:pPr algn="l" fontAlgn="ctr"/>
                      <a:r>
                        <a:rPr lang="en-US" sz="1400" b="0" i="0" u="none" strike="noStrike" dirty="0">
                          <a:solidFill>
                            <a:srgbClr val="000000"/>
                          </a:solidFill>
                          <a:effectLst/>
                          <a:latin typeface="Calibri"/>
                        </a:rPr>
                        <a:t>Heat Exchanger </a:t>
                      </a:r>
                      <a:r>
                        <a:rPr lang="en-US" sz="1400" b="0" i="0" u="none" strike="noStrike" dirty="0" err="1">
                          <a:solidFill>
                            <a:srgbClr val="000000"/>
                          </a:solidFill>
                          <a:effectLst/>
                          <a:latin typeface="Calibri"/>
                        </a:rPr>
                        <a:t>Cryo</a:t>
                      </a:r>
                      <a:r>
                        <a:rPr lang="en-US" sz="1400" b="0" i="0" u="none" strike="noStrike" dirty="0">
                          <a:solidFill>
                            <a:srgbClr val="000000"/>
                          </a:solidFill>
                          <a:effectLst/>
                          <a:latin typeface="Calibri"/>
                        </a:rPr>
                        <a:t>/Cold – Cryostat – Chile system</a:t>
                      </a:r>
                    </a:p>
                  </a:txBody>
                  <a:tcPr marL="9525" marR="9525" marT="9525" marB="0" anchor="ctr">
                    <a:lnL>
                      <a:noFill/>
                    </a:lnL>
                    <a:lnR>
                      <a:noFill/>
                    </a:lnR>
                    <a:lnT>
                      <a:noFill/>
                    </a:lnT>
                    <a:lnB>
                      <a:noFill/>
                    </a:lnB>
                  </a:tcPr>
                </a:tc>
                <a:tc>
                  <a:txBody>
                    <a:bodyPr/>
                    <a:lstStyle/>
                    <a:p>
                      <a:pPr algn="r" fontAlgn="ctr"/>
                      <a:r>
                        <a:rPr lang="en-US" sz="1400" b="0" i="0" u="none" strike="noStrike">
                          <a:solidFill>
                            <a:srgbClr val="000000"/>
                          </a:solidFill>
                          <a:effectLst/>
                          <a:latin typeface="Calibri"/>
                        </a:rPr>
                        <a:t>$188,357 </a:t>
                      </a:r>
                    </a:p>
                  </a:txBody>
                  <a:tcPr marL="9525" marR="9525" marT="9525" marB="0" anchor="ctr">
                    <a:lnL>
                      <a:noFill/>
                    </a:lnL>
                    <a:lnR>
                      <a:noFill/>
                    </a:lnR>
                    <a:lnT>
                      <a:noFill/>
                    </a:lnT>
                    <a:lnB>
                      <a:noFill/>
                    </a:lnB>
                  </a:tcPr>
                </a:tc>
                <a:tc>
                  <a:txBody>
                    <a:bodyPr/>
                    <a:lstStyle/>
                    <a:p>
                      <a:pPr marL="91440" algn="l" defTabSz="914400" rtl="0" eaLnBrk="1" fontAlgn="b" latinLnBrk="0" hangingPunct="1"/>
                      <a:r>
                        <a:rPr lang="en-US" sz="1400" b="0" i="0" u="none" strike="noStrike" kern="1200" dirty="0">
                          <a:solidFill>
                            <a:srgbClr val="000000"/>
                          </a:solidFill>
                          <a:effectLst/>
                          <a:latin typeface="Calibri"/>
                          <a:ea typeface="+mn-ea"/>
                          <a:cs typeface="+mn-cs"/>
                        </a:rPr>
                        <a:t>PO</a:t>
                      </a:r>
                      <a:r>
                        <a:rPr lang="en-US" sz="1400" b="0" i="0" u="none" strike="noStrike" kern="1200" baseline="0" dirty="0">
                          <a:solidFill>
                            <a:srgbClr val="000000"/>
                          </a:solidFill>
                          <a:effectLst/>
                          <a:latin typeface="Calibri"/>
                          <a:ea typeface="+mn-ea"/>
                          <a:cs typeface="+mn-cs"/>
                        </a:rPr>
                        <a:t> placed</a:t>
                      </a:r>
                      <a:endParaRPr lang="en-US" sz="1400" b="0" i="0" u="none" strike="noStrike" kern="1200" dirty="0">
                        <a:solidFill>
                          <a:srgbClr val="000000"/>
                        </a:solidFill>
                        <a:effectLst/>
                        <a:latin typeface="Calibri"/>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449339">
                <a:tc>
                  <a:txBody>
                    <a:bodyPr/>
                    <a:lstStyle/>
                    <a:p>
                      <a:pPr algn="l" fontAlgn="ctr"/>
                      <a:r>
                        <a:rPr lang="pt-BR" sz="1400" b="0" i="0" u="none" strike="noStrike">
                          <a:solidFill>
                            <a:srgbClr val="000000"/>
                          </a:solidFill>
                          <a:effectLst/>
                          <a:latin typeface="Calibri"/>
                        </a:rPr>
                        <a:t>Compressor Module Control Boxes - IR2</a:t>
                      </a:r>
                    </a:p>
                  </a:txBody>
                  <a:tcPr marL="9525" marR="9525" marT="9525" marB="0" anchor="ctr">
                    <a:lnL>
                      <a:noFill/>
                    </a:lnL>
                    <a:lnR>
                      <a:noFill/>
                    </a:lnR>
                    <a:lnT>
                      <a:noFill/>
                    </a:lnT>
                    <a:lnB>
                      <a:noFill/>
                    </a:lnB>
                    <a:solidFill>
                      <a:srgbClr val="D9D9D9"/>
                    </a:solidFill>
                  </a:tcPr>
                </a:tc>
                <a:tc>
                  <a:txBody>
                    <a:bodyPr/>
                    <a:lstStyle/>
                    <a:p>
                      <a:pPr algn="r" fontAlgn="ctr"/>
                      <a:r>
                        <a:rPr lang="en-US" sz="1400" b="0" i="0" u="none" strike="noStrike">
                          <a:solidFill>
                            <a:srgbClr val="000000"/>
                          </a:solidFill>
                          <a:effectLst/>
                          <a:latin typeface="Calibri"/>
                        </a:rPr>
                        <a:t>$85,000 </a:t>
                      </a:r>
                    </a:p>
                  </a:txBody>
                  <a:tcPr marL="9525" marR="9525" marT="9525" marB="0" anchor="ctr">
                    <a:lnL>
                      <a:noFill/>
                    </a:lnL>
                    <a:lnR>
                      <a:noFill/>
                    </a:lnR>
                    <a:lnT>
                      <a:noFill/>
                    </a:lnT>
                    <a:lnB>
                      <a:noFill/>
                    </a:lnB>
                    <a:solidFill>
                      <a:srgbClr val="D9D9D9"/>
                    </a:solidFill>
                  </a:tcPr>
                </a:tc>
                <a:tc>
                  <a:txBody>
                    <a:bodyPr/>
                    <a:lstStyle/>
                    <a:p>
                      <a:pPr marL="91440" algn="l" fontAlgn="b"/>
                      <a:r>
                        <a:rPr lang="en-US" sz="1400" b="0" i="0" u="none" strike="noStrike" dirty="0">
                          <a:solidFill>
                            <a:srgbClr val="000000"/>
                          </a:solidFill>
                          <a:effectLst/>
                          <a:latin typeface="Calibri"/>
                        </a:rPr>
                        <a:t>Lost Sr. Staff Scientist  </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0005"/>
                  </a:ext>
                </a:extLst>
              </a:tr>
              <a:tr h="449339">
                <a:tc>
                  <a:txBody>
                    <a:bodyPr/>
                    <a:lstStyle/>
                    <a:p>
                      <a:pPr algn="l" fontAlgn="ctr"/>
                      <a:r>
                        <a:rPr lang="en-US" sz="1400" b="0" i="0" u="none" strike="noStrike">
                          <a:solidFill>
                            <a:srgbClr val="000000"/>
                          </a:solidFill>
                          <a:effectLst/>
                          <a:latin typeface="Calibri"/>
                        </a:rPr>
                        <a:t>Compressor Module Control Boxes  - Chile System</a:t>
                      </a:r>
                    </a:p>
                  </a:txBody>
                  <a:tcPr marL="9525" marR="9525" marT="9525" marB="0" anchor="ctr">
                    <a:lnL>
                      <a:noFill/>
                    </a:lnL>
                    <a:lnR>
                      <a:noFill/>
                    </a:lnR>
                    <a:lnT>
                      <a:noFill/>
                    </a:lnT>
                    <a:lnB>
                      <a:noFill/>
                    </a:lnB>
                  </a:tcPr>
                </a:tc>
                <a:tc>
                  <a:txBody>
                    <a:bodyPr/>
                    <a:lstStyle/>
                    <a:p>
                      <a:pPr algn="r" fontAlgn="ctr"/>
                      <a:r>
                        <a:rPr lang="en-US" sz="1400" b="0" i="0" u="none" strike="noStrike">
                          <a:solidFill>
                            <a:srgbClr val="000000"/>
                          </a:solidFill>
                          <a:effectLst/>
                          <a:latin typeface="Calibri"/>
                        </a:rPr>
                        <a:t>$85,000 </a:t>
                      </a:r>
                    </a:p>
                  </a:txBody>
                  <a:tcPr marL="9525" marR="9525" marT="9525" marB="0" anchor="ctr">
                    <a:lnL>
                      <a:noFill/>
                    </a:lnL>
                    <a:lnR>
                      <a:noFill/>
                    </a:lnR>
                    <a:lnT>
                      <a:noFill/>
                    </a:lnT>
                    <a:lnB>
                      <a:noFill/>
                    </a:lnB>
                  </a:tcPr>
                </a:tc>
                <a:tc>
                  <a:txBody>
                    <a:bodyPr/>
                    <a:lstStyle/>
                    <a:p>
                      <a:pPr marL="91440" algn="l" fontAlgn="b"/>
                      <a:r>
                        <a:rPr lang="en-US" sz="1400" b="0" i="0" u="none" strike="noStrike" dirty="0">
                          <a:solidFill>
                            <a:srgbClr val="000000"/>
                          </a:solidFill>
                          <a:effectLst/>
                          <a:latin typeface="Calibri"/>
                        </a:rPr>
                        <a:t>Lost Sr. Staff Scientist  </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449339">
                <a:tc>
                  <a:txBody>
                    <a:bodyPr/>
                    <a:lstStyle/>
                    <a:p>
                      <a:pPr algn="l" fontAlgn="ctr"/>
                      <a:r>
                        <a:rPr lang="en-US" sz="1400" b="0" i="0" u="none" strike="noStrike">
                          <a:solidFill>
                            <a:srgbClr val="000000"/>
                          </a:solidFill>
                          <a:effectLst/>
                          <a:latin typeface="Calibri"/>
                        </a:rPr>
                        <a:t>Procurement - Refrigerant - IR2 </a:t>
                      </a:r>
                    </a:p>
                  </a:txBody>
                  <a:tcPr marL="9525" marR="9525" marT="9525" marB="0" anchor="ctr">
                    <a:lnL>
                      <a:noFill/>
                    </a:lnL>
                    <a:lnR>
                      <a:noFill/>
                    </a:lnR>
                    <a:lnT>
                      <a:noFill/>
                    </a:lnT>
                    <a:lnB>
                      <a:noFill/>
                    </a:lnB>
                    <a:solidFill>
                      <a:srgbClr val="D9D9D9"/>
                    </a:solidFill>
                  </a:tcPr>
                </a:tc>
                <a:tc>
                  <a:txBody>
                    <a:bodyPr/>
                    <a:lstStyle/>
                    <a:p>
                      <a:pPr algn="r" fontAlgn="ctr"/>
                      <a:r>
                        <a:rPr lang="en-US" sz="1400" b="0" i="0" u="none" strike="noStrike">
                          <a:solidFill>
                            <a:srgbClr val="000000"/>
                          </a:solidFill>
                          <a:effectLst/>
                          <a:latin typeface="Calibri"/>
                        </a:rPr>
                        <a:t>$84,000 </a:t>
                      </a:r>
                    </a:p>
                  </a:txBody>
                  <a:tcPr marL="9525" marR="9525" marT="9525" marB="0" anchor="ctr">
                    <a:lnL>
                      <a:noFill/>
                    </a:lnL>
                    <a:lnR>
                      <a:noFill/>
                    </a:lnR>
                    <a:lnT>
                      <a:noFill/>
                    </a:lnT>
                    <a:lnB>
                      <a:noFill/>
                    </a:lnB>
                    <a:solidFill>
                      <a:srgbClr val="D9D9D9"/>
                    </a:solidFill>
                  </a:tcPr>
                </a:tc>
                <a:tc>
                  <a:txBody>
                    <a:bodyPr/>
                    <a:lstStyle/>
                    <a:p>
                      <a:pPr marL="91440" algn="l" defTabSz="914400" rtl="0" eaLnBrk="1" fontAlgn="b" latinLnBrk="0" hangingPunct="1"/>
                      <a:r>
                        <a:rPr lang="en-US" sz="1400" b="0" i="0" u="none" strike="noStrike" kern="1200" dirty="0">
                          <a:solidFill>
                            <a:srgbClr val="000000"/>
                          </a:solidFill>
                          <a:effectLst/>
                          <a:latin typeface="Calibri"/>
                          <a:ea typeface="+mn-ea"/>
                          <a:cs typeface="+mn-cs"/>
                        </a:rPr>
                        <a:t>Scheduled</a:t>
                      </a:r>
                      <a:r>
                        <a:rPr lang="en-US" sz="1400" b="0" i="0" u="none" strike="noStrike" kern="1200" baseline="0" dirty="0">
                          <a:solidFill>
                            <a:srgbClr val="000000"/>
                          </a:solidFill>
                          <a:effectLst/>
                          <a:latin typeface="Calibri"/>
                          <a:ea typeface="+mn-ea"/>
                          <a:cs typeface="+mn-cs"/>
                        </a:rPr>
                        <a:t> delivery over three quarters</a:t>
                      </a:r>
                      <a:endParaRPr lang="en-US" sz="1400" b="0" i="0" u="none" strike="noStrike" kern="1200" dirty="0">
                        <a:solidFill>
                          <a:srgbClr val="000000"/>
                        </a:solidFill>
                        <a:effectLst/>
                        <a:latin typeface="Calibri"/>
                        <a:ea typeface="+mn-ea"/>
                        <a:cs typeface="+mn-cs"/>
                      </a:endParaRP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0007"/>
                  </a:ext>
                </a:extLst>
              </a:tr>
              <a:tr h="449339">
                <a:tc>
                  <a:txBody>
                    <a:bodyPr/>
                    <a:lstStyle/>
                    <a:p>
                      <a:pPr algn="l" fontAlgn="ctr"/>
                      <a:r>
                        <a:rPr lang="en-US" sz="1400" b="0" i="0" u="none" strike="noStrike">
                          <a:solidFill>
                            <a:srgbClr val="000000"/>
                          </a:solidFill>
                          <a:effectLst/>
                          <a:latin typeface="Calibri"/>
                        </a:rPr>
                        <a:t>Procurement - Refrigerant – Chile System</a:t>
                      </a:r>
                    </a:p>
                  </a:txBody>
                  <a:tcPr marL="9525" marR="9525" marT="9525" marB="0" anchor="ctr">
                    <a:lnL>
                      <a:noFill/>
                    </a:lnL>
                    <a:lnR>
                      <a:noFill/>
                    </a:lnR>
                    <a:lnT>
                      <a:noFill/>
                    </a:lnT>
                    <a:lnB>
                      <a:noFill/>
                    </a:lnB>
                  </a:tcPr>
                </a:tc>
                <a:tc>
                  <a:txBody>
                    <a:bodyPr/>
                    <a:lstStyle/>
                    <a:p>
                      <a:pPr algn="r" fontAlgn="ctr"/>
                      <a:r>
                        <a:rPr lang="en-US" sz="1400" b="0" i="0" u="none" strike="noStrike">
                          <a:solidFill>
                            <a:srgbClr val="000000"/>
                          </a:solidFill>
                          <a:effectLst/>
                          <a:latin typeface="Calibri"/>
                        </a:rPr>
                        <a:t>$84,000 </a:t>
                      </a:r>
                    </a:p>
                  </a:txBody>
                  <a:tcPr marL="9525" marR="9525" marT="9525" marB="0" anchor="ctr">
                    <a:lnL>
                      <a:noFill/>
                    </a:lnL>
                    <a:lnR>
                      <a:noFill/>
                    </a:lnR>
                    <a:lnT>
                      <a:noFill/>
                    </a:lnT>
                    <a:lnB>
                      <a:noFill/>
                    </a:lnB>
                  </a:tcPr>
                </a:tc>
                <a:tc>
                  <a:txBody>
                    <a:bodyPr/>
                    <a:lstStyle/>
                    <a:p>
                      <a:pPr marL="91440" algn="l" defTabSz="914400" rtl="0" eaLnBrk="1" fontAlgn="b" latinLnBrk="0" hangingPunct="1"/>
                      <a:r>
                        <a:rPr lang="en-US" sz="1400" b="0" i="0" u="none" strike="noStrike" kern="1200" dirty="0">
                          <a:solidFill>
                            <a:srgbClr val="000000"/>
                          </a:solidFill>
                          <a:effectLst/>
                          <a:latin typeface="Calibri"/>
                          <a:ea typeface="+mn-ea"/>
                          <a:cs typeface="+mn-cs"/>
                        </a:rPr>
                        <a:t> Not procured yet</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449339">
                <a:tc>
                  <a:txBody>
                    <a:bodyPr/>
                    <a:lstStyle/>
                    <a:p>
                      <a:pPr algn="l" fontAlgn="b"/>
                      <a:endParaRPr lang="en-US" sz="1400" b="0" i="0" u="none" strike="noStrike" dirty="0">
                        <a:solidFill>
                          <a:srgbClr val="000000"/>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1" i="0" u="none" strike="noStrike" dirty="0">
                          <a:solidFill>
                            <a:srgbClr val="000000"/>
                          </a:solidFill>
                          <a:effectLst/>
                          <a:latin typeface="Calibri"/>
                        </a:rPr>
                        <a:t>$1,150,823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91440" algn="l" defTabSz="914400" rtl="0" eaLnBrk="1" fontAlgn="b" latinLnBrk="0" hangingPunct="1"/>
                      <a:endParaRPr lang="en-US" sz="1400" b="0" i="0" u="none" strike="noStrike" kern="1200" dirty="0">
                        <a:solidFill>
                          <a:srgbClr val="000000"/>
                        </a:solidFill>
                        <a:effectLst/>
                        <a:latin typeface="Calibri"/>
                        <a:ea typeface="+mn-ea"/>
                        <a:cs typeface="+mn-cs"/>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65067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D2B6-BF6F-4155-8EFB-265FC10C76D9}"/>
              </a:ext>
            </a:extLst>
          </p:cNvPr>
          <p:cNvSpPr>
            <a:spLocks noGrp="1"/>
          </p:cNvSpPr>
          <p:nvPr>
            <p:ph type="title"/>
          </p:nvPr>
        </p:nvSpPr>
        <p:spPr/>
        <p:txBody>
          <a:bodyPr/>
          <a:lstStyle/>
          <a:p>
            <a:r>
              <a:rPr lang="en-US" dirty="0" err="1"/>
              <a:t>Cryo</a:t>
            </a:r>
            <a:r>
              <a:rPr lang="en-US" dirty="0"/>
              <a:t> &amp; UT Estimate to complete status</a:t>
            </a:r>
          </a:p>
        </p:txBody>
      </p:sp>
      <p:sp>
        <p:nvSpPr>
          <p:cNvPr id="3" name="Text Placeholder 2">
            <a:extLst>
              <a:ext uri="{FF2B5EF4-FFF2-40B4-BE49-F238E27FC236}">
                <a16:creationId xmlns:a16="http://schemas.microsoft.com/office/drawing/2014/main" id="{D6AEEE54-BB2B-4D3C-89EF-01EA4F585EFE}"/>
              </a:ext>
            </a:extLst>
          </p:cNvPr>
          <p:cNvSpPr>
            <a:spLocks noGrp="1"/>
          </p:cNvSpPr>
          <p:nvPr>
            <p:ph type="body" idx="1"/>
          </p:nvPr>
        </p:nvSpPr>
        <p:spPr>
          <a:xfrm>
            <a:off x="980544" y="1009485"/>
            <a:ext cx="7565785" cy="890588"/>
          </a:xfrm>
        </p:spPr>
        <p:txBody>
          <a:bodyPr/>
          <a:lstStyle/>
          <a:p>
            <a:r>
              <a:rPr lang="en-US" sz="1600" b="1" dirty="0"/>
              <a:t>Comprehensive estimate at completion performed on 10/2017 (performed yearly)</a:t>
            </a:r>
          </a:p>
          <a:p>
            <a:r>
              <a:rPr lang="en-US" sz="1600" b="1" dirty="0"/>
              <a:t>No additional updates were done</a:t>
            </a:r>
          </a:p>
        </p:txBody>
      </p:sp>
      <p:sp>
        <p:nvSpPr>
          <p:cNvPr id="6" name="Text Placeholder 2">
            <a:extLst>
              <a:ext uri="{FF2B5EF4-FFF2-40B4-BE49-F238E27FC236}">
                <a16:creationId xmlns:a16="http://schemas.microsoft.com/office/drawing/2014/main" id="{78B2B930-BD18-481B-ABFE-4CBF064EA421}"/>
              </a:ext>
            </a:extLst>
          </p:cNvPr>
          <p:cNvSpPr txBox="1">
            <a:spLocks/>
          </p:cNvSpPr>
          <p:nvPr/>
        </p:nvSpPr>
        <p:spPr bwMode="auto">
          <a:xfrm>
            <a:off x="731500" y="4953000"/>
            <a:ext cx="7212350" cy="15484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EAC key drivers:</a:t>
            </a:r>
          </a:p>
          <a:p>
            <a:r>
              <a:rPr lang="en-US" sz="1400" dirty="0"/>
              <a:t>Savings in Cryostat Backend &amp; Vacuum account due to vacuum system redesign ~$4210K</a:t>
            </a:r>
          </a:p>
          <a:p>
            <a:r>
              <a:rPr lang="en-US" sz="1400" dirty="0"/>
              <a:t>Increase in Cryostat housing, </a:t>
            </a:r>
            <a:r>
              <a:rPr lang="en-US" sz="1400" dirty="0" err="1"/>
              <a:t>Cryo</a:t>
            </a:r>
            <a:r>
              <a:rPr lang="en-US" sz="1400" dirty="0"/>
              <a:t> and Cold plates, and Grid for effort to bring fabrication, metrology validation, and assembly to completion (~$1,433,034)</a:t>
            </a:r>
          </a:p>
          <a:p>
            <a:r>
              <a:rPr lang="en-US" sz="1400" dirty="0"/>
              <a:t>Increase in Refrigeration System due to IR2 and TMA utilities design maturity (~$288,820)</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1697675"/>
            <a:ext cx="7162800" cy="3248247"/>
          </a:xfrm>
          <a:prstGeom prst="rect">
            <a:avLst/>
          </a:prstGeom>
        </p:spPr>
      </p:pic>
    </p:spTree>
    <p:extLst>
      <p:ext uri="{BB962C8B-B14F-4D97-AF65-F5344CB8AC3E}">
        <p14:creationId xmlns:p14="http://schemas.microsoft.com/office/powerpoint/2010/main" val="41068908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6981-7803-46BE-9123-787CEB6B5312}"/>
              </a:ext>
            </a:extLst>
          </p:cNvPr>
          <p:cNvSpPr>
            <a:spLocks noGrp="1"/>
          </p:cNvSpPr>
          <p:nvPr>
            <p:ph type="title"/>
          </p:nvPr>
        </p:nvSpPr>
        <p:spPr/>
        <p:txBody>
          <a:bodyPr/>
          <a:lstStyle/>
          <a:p>
            <a:r>
              <a:rPr lang="en-US" dirty="0" err="1"/>
              <a:t>Cryo</a:t>
            </a:r>
            <a:r>
              <a:rPr lang="en-US" dirty="0"/>
              <a:t> &amp; UT Summary Schedule</a:t>
            </a:r>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156"/>
          <a:stretch/>
        </p:blipFill>
        <p:spPr bwMode="auto">
          <a:xfrm>
            <a:off x="534363" y="1074920"/>
            <a:ext cx="8108567" cy="537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5185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Utility Trunk Summary Schedule</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654"/>
          <a:stretch/>
        </p:blipFill>
        <p:spPr bwMode="auto">
          <a:xfrm>
            <a:off x="450850" y="954157"/>
            <a:ext cx="8242300" cy="546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74325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634514" cy="3032188"/>
          </a:xfrm>
        </p:spPr>
        <p:txBody>
          <a:bodyPr/>
          <a:lstStyle/>
          <a:p>
            <a:r>
              <a:rPr lang="en-US" dirty="0"/>
              <a:t>Backup Slides</a:t>
            </a:r>
            <a:br>
              <a:rPr lang="en-US" dirty="0"/>
            </a:br>
            <a:r>
              <a:rPr lang="en-US" dirty="0"/>
              <a:t>Additional Risks</a:t>
            </a:r>
          </a:p>
        </p:txBody>
      </p:sp>
    </p:spTree>
    <p:extLst>
      <p:ext uri="{BB962C8B-B14F-4D97-AF65-F5344CB8AC3E}">
        <p14:creationId xmlns:p14="http://schemas.microsoft.com/office/powerpoint/2010/main" val="16262374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653087" cy="557213"/>
          </a:xfrm>
        </p:spPr>
        <p:txBody>
          <a:bodyPr/>
          <a:lstStyle/>
          <a:p>
            <a:pPr algn="l"/>
            <a:r>
              <a:rPr lang="en-US" dirty="0"/>
              <a:t>BACKUP SLIDES:  Additional Risks</a:t>
            </a:r>
          </a:p>
        </p:txBody>
      </p:sp>
      <p:graphicFrame>
        <p:nvGraphicFramePr>
          <p:cNvPr id="3" name="Table 2"/>
          <p:cNvGraphicFramePr>
            <a:graphicFrameLocks noGrp="1"/>
          </p:cNvGraphicFramePr>
          <p:nvPr>
            <p:extLst>
              <p:ext uri="{D42A27DB-BD31-4B8C-83A1-F6EECF244321}">
                <p14:modId xmlns:p14="http://schemas.microsoft.com/office/powerpoint/2010/main" val="3658422930"/>
              </p:ext>
            </p:extLst>
          </p:nvPr>
        </p:nvGraphicFramePr>
        <p:xfrm>
          <a:off x="152400" y="914400"/>
          <a:ext cx="8763003" cy="5477854"/>
        </p:xfrm>
        <a:graphic>
          <a:graphicData uri="http://schemas.openxmlformats.org/drawingml/2006/table">
            <a:tbl>
              <a:tblPr/>
              <a:tblGrid>
                <a:gridCol w="1600202">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838201">
                  <a:extLst>
                    <a:ext uri="{9D8B030D-6E8A-4147-A177-3AD203B41FA5}">
                      <a16:colId xmlns:a16="http://schemas.microsoft.com/office/drawing/2014/main" val="20005"/>
                    </a:ext>
                  </a:extLst>
                </a:gridCol>
              </a:tblGrid>
              <a:tr h="659093">
                <a:tc>
                  <a:txBody>
                    <a:bodyPr/>
                    <a:lstStyle/>
                    <a:p>
                      <a:pPr algn="ctr" fontAlgn="ctr"/>
                      <a:r>
                        <a:rPr lang="en-US" sz="1400" b="1" i="0" u="none" strike="noStrike" dirty="0">
                          <a:solidFill>
                            <a:srgbClr val="000000"/>
                          </a:solidFill>
                          <a:effectLst/>
                          <a:latin typeface="Arial"/>
                        </a:rPr>
                        <a:t>Risk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ctr"/>
                      <a:endParaRPr lang="en-US" sz="1400" b="1"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ctr"/>
                      <a:r>
                        <a:rPr lang="en-US" sz="1400" b="1" i="0" u="none" strike="noStrike" dirty="0">
                          <a:effectLst/>
                          <a:latin typeface="Arial"/>
                        </a:rPr>
                        <a:t>Residual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703357">
                <a:tc>
                  <a:txBody>
                    <a:bodyPr/>
                    <a:lstStyle/>
                    <a:p>
                      <a:pPr marL="45720" algn="l" fontAlgn="ctr"/>
                      <a:r>
                        <a:rPr lang="en-US" sz="1000" b="0" i="0" u="none" strike="noStrike" dirty="0">
                          <a:effectLst/>
                          <a:latin typeface="Arial"/>
                        </a:rPr>
                        <a:t>Refrigeration: Contamination Recovery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dirty="0">
                          <a:effectLst/>
                          <a:latin typeface="Arial"/>
                        </a:rPr>
                        <a:t>IF adequate and efficient processes for removing contamination from the refrigeration system cannot be developed and employed THEN plugged or frozen refrigeration units will require more time to repair then allotted for by camera subsystem requirements.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428314">
                <a:tc>
                  <a:txBody>
                    <a:bodyPr/>
                    <a:lstStyle/>
                    <a:p>
                      <a:pPr marL="45720" algn="l" fontAlgn="ctr"/>
                      <a:r>
                        <a:rPr lang="en-US" sz="1000" b="0" i="0" u="none" strike="noStrike" dirty="0">
                          <a:effectLst/>
                          <a:latin typeface="Arial"/>
                        </a:rPr>
                        <a:t>Heat Exchanger Multi-System Testing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ctr"/>
                      <a:r>
                        <a:rPr lang="en-US" sz="1000" b="0" i="0" u="none" strike="noStrike" dirty="0">
                          <a:effectLst/>
                          <a:latin typeface="Arial"/>
                        </a:rPr>
                        <a:t>IF the refrigeration system has issues with operating all circuits simultaneously, THEN unplanned downtime maybe required.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91016">
                <a:tc>
                  <a:txBody>
                    <a:bodyPr/>
                    <a:lstStyle/>
                    <a:p>
                      <a:pPr algn="l" fontAlgn="ctr"/>
                      <a:r>
                        <a:rPr lang="en-US" sz="1000" b="0" i="0" u="none" strike="noStrike" dirty="0">
                          <a:effectLst/>
                          <a:latin typeface="Arial"/>
                        </a:rPr>
                        <a:t>Cryostat Refrigeration Integration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dirty="0">
                          <a:effectLst/>
                          <a:latin typeface="Arial"/>
                        </a:rPr>
                        <a:t>IF the integration fixture for the </a:t>
                      </a:r>
                      <a:r>
                        <a:rPr lang="en-US" sz="1000" b="0" i="0" u="none" strike="noStrike" dirty="0" err="1">
                          <a:effectLst/>
                          <a:latin typeface="Arial"/>
                        </a:rPr>
                        <a:t>cryo</a:t>
                      </a:r>
                      <a:r>
                        <a:rPr lang="en-US" sz="1000" b="0" i="0" u="none" strike="noStrike" dirty="0">
                          <a:effectLst/>
                          <a:latin typeface="Arial"/>
                        </a:rPr>
                        <a:t> and cold evaporator tubes to the refrigeration lines are too constraint by the design, THEN the fixture design will be more complex to fabricate and the integration process may take longer than planned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4"/>
                  </a:ext>
                </a:extLst>
              </a:tr>
              <a:tr h="403936">
                <a:tc>
                  <a:txBody>
                    <a:bodyPr/>
                    <a:lstStyle/>
                    <a:p>
                      <a:pPr marL="45720" algn="l" fontAlgn="ctr"/>
                      <a:r>
                        <a:rPr lang="en-US" sz="1000" b="0" i="0" u="none" strike="noStrike" dirty="0" err="1">
                          <a:effectLst/>
                          <a:latin typeface="Arial"/>
                        </a:rPr>
                        <a:t>Cryo</a:t>
                      </a:r>
                      <a:r>
                        <a:rPr lang="en-US" sz="1000" b="0" i="0" u="none" strike="noStrike" dirty="0">
                          <a:effectLst/>
                          <a:latin typeface="Arial"/>
                        </a:rPr>
                        <a:t> water chiller set point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ctr"/>
                      <a:r>
                        <a:rPr lang="en-US" sz="1000" b="0" i="0" u="none" strike="noStrike" dirty="0">
                          <a:effectLst/>
                          <a:latin typeface="Arial"/>
                        </a:rPr>
                        <a:t>IF the refrigeration system will not meet specifications using chilled glycol supplied by the observatory, THEN a different or modified chiller system will be needed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5"/>
                  </a:ext>
                </a:extLst>
              </a:tr>
              <a:tr h="494320">
                <a:tc>
                  <a:txBody>
                    <a:bodyPr/>
                    <a:lstStyle/>
                    <a:p>
                      <a:pPr marL="45720" algn="l" fontAlgn="ctr"/>
                      <a:r>
                        <a:rPr lang="en-US" sz="1000" b="0" i="0" u="none" strike="noStrike" dirty="0">
                          <a:effectLst/>
                          <a:latin typeface="Arial"/>
                        </a:rPr>
                        <a:t>Refrigeration System and Camera subsystem interface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ctr"/>
                      <a:r>
                        <a:rPr lang="en-US" sz="1000" b="0" i="0" u="none" strike="noStrike" dirty="0">
                          <a:effectLst/>
                          <a:latin typeface="Arial"/>
                        </a:rPr>
                        <a:t>IF the refrigeration system interface with the camera subsystems are not clearly defined, THEN unplanned work will need to be added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r h="494320">
                <a:tc>
                  <a:txBody>
                    <a:bodyPr/>
                    <a:lstStyle/>
                    <a:p>
                      <a:pPr marL="45720" algn="l" fontAlgn="ctr"/>
                      <a:r>
                        <a:rPr lang="en-US" sz="1000" b="0" i="0" u="none" strike="noStrike" dirty="0">
                          <a:effectLst/>
                          <a:latin typeface="Arial"/>
                        </a:rPr>
                        <a:t>Cold &amp; </a:t>
                      </a:r>
                      <a:r>
                        <a:rPr lang="en-US" sz="1000" b="0" i="0" u="none" strike="noStrike" dirty="0" err="1">
                          <a:effectLst/>
                          <a:latin typeface="Arial"/>
                        </a:rPr>
                        <a:t>Cryo</a:t>
                      </a:r>
                      <a:r>
                        <a:rPr lang="en-US" sz="1000" b="0" i="0" u="none" strike="noStrike" dirty="0">
                          <a:effectLst/>
                          <a:latin typeface="Arial"/>
                        </a:rPr>
                        <a:t> Geometry test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ctr"/>
                      <a:r>
                        <a:rPr lang="en-US" sz="1000" b="0" i="0" u="none" strike="noStrike" dirty="0">
                          <a:effectLst/>
                          <a:latin typeface="Arial"/>
                        </a:rPr>
                        <a:t>Oil could stay trapped in the camera due to gravity and require major telescope plumbing changes if test not completed in time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6"/>
                  </a:ext>
                </a:extLst>
              </a:tr>
              <a:tr h="494320">
                <a:tc>
                  <a:txBody>
                    <a:bodyPr/>
                    <a:lstStyle/>
                    <a:p>
                      <a:pPr marL="45720" algn="l" fontAlgn="ctr"/>
                      <a:r>
                        <a:rPr lang="en-US" sz="1000" b="0" i="0" u="none" strike="noStrike" dirty="0">
                          <a:effectLst/>
                          <a:latin typeface="Arial"/>
                        </a:rPr>
                        <a:t>Making up Utility Trunk vacuum and </a:t>
                      </a:r>
                      <a:r>
                        <a:rPr lang="en-US" sz="1000" b="0" i="0" u="none" strike="noStrike" dirty="0" err="1">
                          <a:effectLst/>
                          <a:latin typeface="Arial"/>
                        </a:rPr>
                        <a:t>refrig</a:t>
                      </a:r>
                      <a:r>
                        <a:rPr lang="en-US" sz="1000" b="0" i="0" u="none" strike="noStrike" dirty="0">
                          <a:effectLst/>
                          <a:latin typeface="Arial"/>
                        </a:rPr>
                        <a:t> lines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ctr"/>
                      <a:r>
                        <a:rPr lang="en-US" sz="1000" b="0" i="0" u="none" strike="noStrike" dirty="0">
                          <a:effectLst/>
                          <a:latin typeface="Arial"/>
                        </a:rPr>
                        <a:t>IF a vacuum knife-edge flange or </a:t>
                      </a:r>
                      <a:r>
                        <a:rPr lang="en-US" sz="1000" b="0" i="0" u="none" strike="noStrike" dirty="0" err="1">
                          <a:effectLst/>
                          <a:latin typeface="Arial"/>
                        </a:rPr>
                        <a:t>refrig</a:t>
                      </a:r>
                      <a:r>
                        <a:rPr lang="en-US" sz="1000" b="0" i="0" u="none" strike="noStrike" dirty="0">
                          <a:effectLst/>
                          <a:latin typeface="Arial"/>
                        </a:rPr>
                        <a:t> VCR fitting is damaged during mate-up of the UT, THEN a repair will be needed to fix the leak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7"/>
                  </a:ext>
                </a:extLst>
              </a:tr>
              <a:tr h="550085">
                <a:tc>
                  <a:txBody>
                    <a:bodyPr/>
                    <a:lstStyle/>
                    <a:p>
                      <a:pPr algn="l" fontAlgn="ctr"/>
                      <a:r>
                        <a:rPr lang="en-US" sz="1000" b="0" i="0" u="none" strike="noStrike" dirty="0">
                          <a:effectLst/>
                          <a:latin typeface="Arial"/>
                        </a:rPr>
                        <a:t>Refrigeration: Contamination Control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dirty="0">
                          <a:effectLst/>
                          <a:latin typeface="Arial"/>
                        </a:rPr>
                        <a:t>IF adequate and deployable contamination control processes cannot be developed and employed THEN the refrigerators will plug or freeze and not provide the required cooling.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Insignificant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659093">
                <a:tc>
                  <a:txBody>
                    <a:bodyPr/>
                    <a:lstStyle/>
                    <a:p>
                      <a:pPr marL="45720" algn="l" fontAlgn="ctr"/>
                      <a:r>
                        <a:rPr lang="en-US" sz="1000" b="0" i="0" u="none" strike="noStrike" dirty="0">
                          <a:effectLst/>
                          <a:latin typeface="Arial" panose="020B0604020202020204" pitchFamily="34" charset="0"/>
                          <a:cs typeface="Arial" panose="020B0604020202020204" pitchFamily="34" charset="0"/>
                        </a:rPr>
                        <a:t>Compressor modules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ctr"/>
                      <a:r>
                        <a:rPr lang="en-US" sz="1000" b="0" i="0" u="none" strike="noStrike" dirty="0">
                          <a:effectLst/>
                          <a:latin typeface="Arial" panose="020B0604020202020204" pitchFamily="34" charset="0"/>
                          <a:cs typeface="Arial" panose="020B0604020202020204" pitchFamily="34" charset="0"/>
                        </a:rPr>
                        <a:t>IF the MMR compressor module cost is higher than estimated, THEN, additional budget will be need for both the IR2 refrigeration compressor modules and the Chile system compressor modules.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effectLst/>
                          <a:latin typeface="Arial"/>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900" b="0" i="0" u="none" strike="noStrike" dirty="0">
                          <a:effectLst/>
                          <a:latin typeface="Arial"/>
                        </a:rPr>
                        <a:t>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900" b="0" i="0" u="none" strike="noStrike" dirty="0">
                          <a:effectLst/>
                          <a:latin typeface="Arial"/>
                        </a:rPr>
                        <a:t>Minor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0491304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653087" cy="557213"/>
          </a:xfrm>
        </p:spPr>
        <p:txBody>
          <a:bodyPr/>
          <a:lstStyle/>
          <a:p>
            <a:pPr algn="l"/>
            <a:r>
              <a:rPr lang="en-US" dirty="0"/>
              <a:t>BACKUP SLIDES: Additional Risks</a:t>
            </a:r>
          </a:p>
        </p:txBody>
      </p:sp>
      <p:graphicFrame>
        <p:nvGraphicFramePr>
          <p:cNvPr id="3" name="Table 2"/>
          <p:cNvGraphicFramePr>
            <a:graphicFrameLocks noGrp="1"/>
          </p:cNvGraphicFramePr>
          <p:nvPr>
            <p:extLst>
              <p:ext uri="{D42A27DB-BD31-4B8C-83A1-F6EECF244321}">
                <p14:modId xmlns:p14="http://schemas.microsoft.com/office/powerpoint/2010/main" val="2206265761"/>
              </p:ext>
            </p:extLst>
          </p:nvPr>
        </p:nvGraphicFramePr>
        <p:xfrm>
          <a:off x="152400" y="914400"/>
          <a:ext cx="8763003" cy="5507096"/>
        </p:xfrm>
        <a:graphic>
          <a:graphicData uri="http://schemas.openxmlformats.org/drawingml/2006/table">
            <a:tbl>
              <a:tblPr/>
              <a:tblGrid>
                <a:gridCol w="1600202">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838201">
                  <a:extLst>
                    <a:ext uri="{9D8B030D-6E8A-4147-A177-3AD203B41FA5}">
                      <a16:colId xmlns:a16="http://schemas.microsoft.com/office/drawing/2014/main" val="20005"/>
                    </a:ext>
                  </a:extLst>
                </a:gridCol>
              </a:tblGrid>
              <a:tr h="548809">
                <a:tc>
                  <a:txBody>
                    <a:bodyPr/>
                    <a:lstStyle/>
                    <a:p>
                      <a:pPr algn="ctr" fontAlgn="ctr"/>
                      <a:r>
                        <a:rPr lang="en-US" sz="1400" b="1" i="0" u="none" strike="noStrike" dirty="0">
                          <a:solidFill>
                            <a:srgbClr val="000000"/>
                          </a:solidFill>
                          <a:effectLst/>
                          <a:latin typeface="Arial"/>
                        </a:rPr>
                        <a:t>Risk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gridSpan="2">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fontAlgn="ctr"/>
                      <a:endParaRPr lang="en-US" sz="1400" b="1"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en-US" sz="1400" b="1" i="0" u="none" strike="noStrike" dirty="0">
                          <a:effectLst/>
                          <a:latin typeface="Arial"/>
                        </a:rPr>
                        <a:t>Residual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65494">
                <a:tc>
                  <a:txBody>
                    <a:bodyPr/>
                    <a:lstStyle/>
                    <a:p>
                      <a:pPr marL="45720" algn="l" fontAlgn="ctr"/>
                      <a:r>
                        <a:rPr lang="en-US" sz="1000" b="0" i="0" u="none" strike="noStrike" dirty="0">
                          <a:effectLst/>
                          <a:latin typeface="Arial"/>
                        </a:rPr>
                        <a:t>Refrigeration: refrigerant cost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we cannot limit quantity and base rate for refrigerant THEN we will encounter unsustainable operations cost for the mixed refrigeration system.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65494">
                <a:tc>
                  <a:txBody>
                    <a:bodyPr/>
                    <a:lstStyle/>
                    <a:p>
                      <a:pPr marL="45720" algn="l" fontAlgn="ctr"/>
                      <a:r>
                        <a:rPr lang="en-US" sz="1000" b="0" i="0" u="none" strike="noStrike" dirty="0">
                          <a:effectLst/>
                          <a:latin typeface="Arial"/>
                        </a:rPr>
                        <a:t>UT Temperature Stability</a:t>
                      </a:r>
                      <a:br>
                        <a:rPr lang="en-US" sz="1000" b="0" i="0" u="none" strike="noStrike" dirty="0">
                          <a:effectLst/>
                          <a:latin typeface="Arial"/>
                        </a:rPr>
                      </a:br>
                      <a:endParaRPr lang="en-US" sz="1000" b="0"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components in UT generate more heat than planned, THEN  UT will not meet the camera temperature requirement.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565494">
                <a:tc>
                  <a:txBody>
                    <a:bodyPr/>
                    <a:lstStyle/>
                    <a:p>
                      <a:pPr marL="45720" algn="l" fontAlgn="ctr"/>
                      <a:r>
                        <a:rPr lang="en-US" sz="1000" b="0" i="0" u="none" strike="noStrike" dirty="0">
                          <a:effectLst/>
                          <a:latin typeface="Arial"/>
                        </a:rPr>
                        <a:t>Cryostat vacuum system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we cannot develop an integrated - robust vacuum pumping system THEN we may not be able to meet the contaminant control requirements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565494">
                <a:tc>
                  <a:txBody>
                    <a:bodyPr/>
                    <a:lstStyle/>
                    <a:p>
                      <a:pPr marL="45720" algn="l" fontAlgn="ctr"/>
                      <a:r>
                        <a:rPr lang="en-US" sz="1000" b="0" i="0" u="none" strike="noStrike" dirty="0">
                          <a:effectLst/>
                          <a:latin typeface="Arial"/>
                        </a:rPr>
                        <a:t>UT Mass</a:t>
                      </a:r>
                      <a:br>
                        <a:rPr lang="en-US" sz="1000" b="0" i="0" u="none" strike="noStrike" dirty="0">
                          <a:effectLst/>
                          <a:latin typeface="Arial"/>
                        </a:rPr>
                      </a:br>
                      <a:endParaRPr lang="en-US" sz="1000" b="0"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total mass is greater than requirements, THEN more engineering time and complexity will be needed to reduce the weight.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effectLst/>
                          <a:latin typeface="Arial"/>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565494">
                <a:tc>
                  <a:txBody>
                    <a:bodyPr/>
                    <a:lstStyle/>
                    <a:p>
                      <a:pPr marL="45720" algn="l" fontAlgn="ctr"/>
                      <a:r>
                        <a:rPr lang="en-US" sz="1000" b="0" i="0" u="none" strike="noStrike" dirty="0">
                          <a:effectLst/>
                          <a:latin typeface="Arial"/>
                        </a:rPr>
                        <a:t>LED lights in Auxiliary Electronics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effectLst/>
                          <a:latin typeface="Arial"/>
                        </a:rPr>
                        <a:t>IF the LED lights from the Auxiliary Electronic components leaks through the Utility Trunk, THEN cost increase and schedule delay will </a:t>
                      </a:r>
                      <a:r>
                        <a:rPr lang="en-US" sz="1000" b="0" i="0" u="none" strike="noStrike" dirty="0" err="1">
                          <a:effectLst/>
                          <a:latin typeface="Arial"/>
                        </a:rPr>
                        <a:t>incurr</a:t>
                      </a:r>
                      <a:r>
                        <a:rPr lang="en-US" sz="1000" b="0" i="0" u="none" strike="noStrike" dirty="0">
                          <a:effectLst/>
                          <a:latin typeface="Arial"/>
                        </a:rPr>
                        <a:t> to reduce the stray light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effectLst/>
                          <a:latin typeface="Arial"/>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65494">
                <a:tc>
                  <a:txBody>
                    <a:bodyPr/>
                    <a:lstStyle/>
                    <a:p>
                      <a:pPr marL="45720" algn="l" fontAlgn="b"/>
                      <a:r>
                        <a:rPr lang="en-US" sz="1000" b="0" i="0" u="none" strike="noStrike" dirty="0">
                          <a:solidFill>
                            <a:srgbClr val="000000"/>
                          </a:solidFill>
                          <a:effectLst/>
                          <a:latin typeface="Arial"/>
                        </a:rPr>
                        <a:t>Refrigeration Individual System Testing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IF the refrigeration testing takes longer than planned, THEN additional resources and time will be required to complete the testing.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effectLst/>
                          <a:latin typeface="Arial"/>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761912">
                <a:tc>
                  <a:txBody>
                    <a:bodyPr/>
                    <a:lstStyle/>
                    <a:p>
                      <a:pPr marL="45720" algn="l" fontAlgn="ctr"/>
                      <a:r>
                        <a:rPr lang="en-US" sz="1000" b="0" i="0" u="none" strike="noStrike" dirty="0">
                          <a:effectLst/>
                          <a:latin typeface="Arial"/>
                        </a:rPr>
                        <a:t>Refrigeration: Mount Top End Cap Plumbing Geometry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refrigeration plumbing routing through the mount top end cap creates pooling and accumulation of </a:t>
                      </a:r>
                      <a:r>
                        <a:rPr lang="en-US" sz="1000" b="0" i="0" u="none" strike="noStrike" dirty="0" err="1">
                          <a:effectLst/>
                          <a:latin typeface="Arial"/>
                        </a:rPr>
                        <a:t>condensables</a:t>
                      </a:r>
                      <a:r>
                        <a:rPr lang="en-US" sz="1000" b="0" i="0" u="none" strike="noStrike" dirty="0">
                          <a:effectLst/>
                          <a:latin typeface="Arial"/>
                        </a:rPr>
                        <a:t> or oil in the refrigeration system THEN the required temperature, stability or uniformity of the </a:t>
                      </a:r>
                      <a:r>
                        <a:rPr lang="en-US" sz="1000" b="0" i="0" u="none" strike="noStrike" dirty="0" err="1">
                          <a:effectLst/>
                          <a:latin typeface="Arial"/>
                        </a:rPr>
                        <a:t>cryoplate</a:t>
                      </a:r>
                      <a:r>
                        <a:rPr lang="en-US" sz="1000" b="0" i="0" u="none" strike="noStrike" dirty="0">
                          <a:effectLst/>
                          <a:latin typeface="Arial"/>
                        </a:rPr>
                        <a:t> / sensors will not be achieved.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r h="803411">
                <a:tc>
                  <a:txBody>
                    <a:bodyPr/>
                    <a:lstStyle/>
                    <a:p>
                      <a:pPr marL="45720" algn="l" fontAlgn="ctr"/>
                      <a:r>
                        <a:rPr lang="en-US" sz="1000" b="0" i="0" u="none" strike="noStrike" dirty="0">
                          <a:effectLst/>
                          <a:latin typeface="Arial"/>
                        </a:rPr>
                        <a:t>Refrigeration: Long Lines Plumbing Geometry- "J"-Traps.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refrigeration long lines plumbing as routed through the elevation and azimuth articulations creates pooling and accumulation of </a:t>
                      </a:r>
                      <a:r>
                        <a:rPr lang="en-US" sz="1000" b="0" i="0" u="none" strike="noStrike" dirty="0" err="1">
                          <a:effectLst/>
                          <a:latin typeface="Arial"/>
                        </a:rPr>
                        <a:t>condensables</a:t>
                      </a:r>
                      <a:r>
                        <a:rPr lang="en-US" sz="1000" b="0" i="0" u="none" strike="noStrike" dirty="0">
                          <a:effectLst/>
                          <a:latin typeface="Arial"/>
                        </a:rPr>
                        <a:t> or oil in the refrigeration system THEN the required temperature, stability or uniformity of the </a:t>
                      </a:r>
                      <a:r>
                        <a:rPr lang="en-US" sz="1000" b="0" i="0" u="none" strike="noStrike" dirty="0" err="1">
                          <a:effectLst/>
                          <a:latin typeface="Arial"/>
                        </a:rPr>
                        <a:t>cryoplate</a:t>
                      </a:r>
                      <a:r>
                        <a:rPr lang="en-US" sz="1000" b="0" i="0" u="none" strike="noStrike" dirty="0">
                          <a:effectLst/>
                          <a:latin typeface="Arial"/>
                        </a:rPr>
                        <a:t> / sensors will not be achieved.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4324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76400" y="142875"/>
            <a:ext cx="5653087" cy="557213"/>
          </a:xfrm>
        </p:spPr>
        <p:txBody>
          <a:bodyPr/>
          <a:lstStyle/>
          <a:p>
            <a:r>
              <a:rPr lang="en-US" dirty="0"/>
              <a:t>Outline</a:t>
            </a:r>
          </a:p>
        </p:txBody>
      </p:sp>
      <p:sp>
        <p:nvSpPr>
          <p:cNvPr id="3" name="Text Placeholder 2"/>
          <p:cNvSpPr>
            <a:spLocks noGrp="1"/>
          </p:cNvSpPr>
          <p:nvPr>
            <p:ph type="body" idx="1"/>
          </p:nvPr>
        </p:nvSpPr>
        <p:spPr>
          <a:xfrm>
            <a:off x="457200" y="914400"/>
            <a:ext cx="8229601" cy="5462588"/>
          </a:xfrm>
        </p:spPr>
        <p:txBody>
          <a:bodyPr/>
          <a:lstStyle/>
          <a:p>
            <a:r>
              <a:rPr lang="en-US" sz="1800" b="1" dirty="0"/>
              <a:t>Accomplishments in the Cryostat Subsystem Since JSR 2018</a:t>
            </a:r>
            <a:endParaRPr lang="en-US" sz="1800" b="1" dirty="0">
              <a:solidFill>
                <a:schemeClr val="tx1"/>
              </a:solidFill>
            </a:endParaRPr>
          </a:p>
          <a:p>
            <a:pPr lvl="1"/>
            <a:r>
              <a:rPr lang="en-US" sz="1600" dirty="0">
                <a:solidFill>
                  <a:schemeClr val="tx1"/>
                </a:solidFill>
              </a:rPr>
              <a:t>Cryostat: Power Feedthroughs &amp; RTD/Heater system</a:t>
            </a:r>
          </a:p>
          <a:p>
            <a:pPr lvl="1"/>
            <a:r>
              <a:rPr lang="en-US" sz="1600" dirty="0">
                <a:solidFill>
                  <a:schemeClr val="tx1"/>
                </a:solidFill>
              </a:rPr>
              <a:t>Refrigeration: I&amp;T HX, I&amp;T Compressor system, TMA Compressor system</a:t>
            </a:r>
            <a:endParaRPr lang="en-US" sz="1200" dirty="0">
              <a:solidFill>
                <a:schemeClr val="tx1"/>
              </a:solidFill>
            </a:endParaRPr>
          </a:p>
          <a:p>
            <a:r>
              <a:rPr lang="en-US" sz="1800" b="1" dirty="0"/>
              <a:t>Status of Work in Progress</a:t>
            </a:r>
            <a:endParaRPr lang="en-US" sz="1600" dirty="0">
              <a:solidFill>
                <a:schemeClr val="tx1"/>
              </a:solidFill>
            </a:endParaRPr>
          </a:p>
          <a:p>
            <a:pPr lvl="1"/>
            <a:r>
              <a:rPr lang="en-US" sz="1600" dirty="0">
                <a:solidFill>
                  <a:schemeClr val="tx1"/>
                </a:solidFill>
              </a:rPr>
              <a:t>Refrigeration: TMA HX</a:t>
            </a:r>
          </a:p>
          <a:p>
            <a:pPr lvl="1"/>
            <a:r>
              <a:rPr lang="en-US" sz="1600" dirty="0">
                <a:solidFill>
                  <a:schemeClr val="tx1"/>
                </a:solidFill>
              </a:rPr>
              <a:t>Utility Trunk</a:t>
            </a:r>
          </a:p>
          <a:p>
            <a:r>
              <a:rPr lang="en-US" sz="1800" b="1" dirty="0"/>
              <a:t>Programmatic Status</a:t>
            </a:r>
          </a:p>
          <a:p>
            <a:pPr lvl="1"/>
            <a:r>
              <a:rPr lang="en-US" sz="1800" dirty="0">
                <a:solidFill>
                  <a:schemeClr val="tx1"/>
                </a:solidFill>
              </a:rPr>
              <a:t>Organizational structure – Changes</a:t>
            </a:r>
          </a:p>
          <a:p>
            <a:pPr lvl="1"/>
            <a:r>
              <a:rPr lang="en-US" sz="1800" dirty="0">
                <a:solidFill>
                  <a:schemeClr val="tx1"/>
                </a:solidFill>
              </a:rPr>
              <a:t>Risks and Mitigations Status</a:t>
            </a:r>
          </a:p>
          <a:p>
            <a:pPr lvl="1"/>
            <a:r>
              <a:rPr lang="en-US" sz="1800" dirty="0">
                <a:solidFill>
                  <a:schemeClr val="tx1"/>
                </a:solidFill>
              </a:rPr>
              <a:t>Cost and Schedule Performance Status</a:t>
            </a:r>
          </a:p>
          <a:p>
            <a:pPr lvl="1"/>
            <a:r>
              <a:rPr lang="en-US" sz="1800" dirty="0">
                <a:solidFill>
                  <a:schemeClr val="tx1"/>
                </a:solidFill>
              </a:rPr>
              <a:t>Upcoming Major Milestones</a:t>
            </a:r>
          </a:p>
          <a:p>
            <a:r>
              <a:rPr lang="en-US" sz="1800" b="1" dirty="0"/>
              <a:t>Summary</a:t>
            </a:r>
          </a:p>
          <a:p>
            <a:r>
              <a:rPr lang="en-US" sz="1800" b="1" dirty="0"/>
              <a:t>Supporting Material</a:t>
            </a:r>
            <a:endParaRPr lang="en-US" sz="1800" dirty="0">
              <a:solidFill>
                <a:schemeClr val="tx1"/>
              </a:solidFill>
            </a:endParaRPr>
          </a:p>
          <a:p>
            <a:pPr lvl="1"/>
            <a:r>
              <a:rPr lang="en-US" sz="1800" dirty="0">
                <a:solidFill>
                  <a:schemeClr val="tx1"/>
                </a:solidFill>
              </a:rPr>
              <a:t>Past Review recommendations</a:t>
            </a:r>
          </a:p>
          <a:p>
            <a:pPr lvl="1"/>
            <a:r>
              <a:rPr lang="en-US" sz="1800" dirty="0">
                <a:solidFill>
                  <a:schemeClr val="tx1"/>
                </a:solidFill>
              </a:rPr>
              <a:t>Supporting Documents</a:t>
            </a:r>
          </a:p>
          <a:p>
            <a:pPr lvl="1"/>
            <a:r>
              <a:rPr lang="en-US" sz="1800" dirty="0">
                <a:solidFill>
                  <a:schemeClr val="tx1"/>
                </a:solidFill>
              </a:rPr>
              <a:t>BCRs since JSR18</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577C7-0CB4-2B4A-8B8A-540F72631DDC}"/>
              </a:ext>
            </a:extLst>
          </p:cNvPr>
          <p:cNvSpPr>
            <a:spLocks noGrp="1"/>
          </p:cNvSpPr>
          <p:nvPr>
            <p:ph type="body" idx="1"/>
          </p:nvPr>
        </p:nvSpPr>
        <p:spPr>
          <a:xfrm>
            <a:off x="402324" y="894270"/>
            <a:ext cx="8339351" cy="5568725"/>
          </a:xfrm>
        </p:spPr>
        <p:txBody>
          <a:bodyPr/>
          <a:lstStyle/>
          <a:p>
            <a:pPr marL="0" indent="0">
              <a:buNone/>
            </a:pPr>
            <a:r>
              <a:rPr lang="en-US" dirty="0"/>
              <a:t>Sub-assembly parts at SLAC for:</a:t>
            </a:r>
          </a:p>
          <a:p>
            <a:r>
              <a:rPr lang="en-US" dirty="0"/>
              <a:t>Coolant Distribution</a:t>
            </a:r>
          </a:p>
          <a:p>
            <a:r>
              <a:rPr lang="en-US" dirty="0"/>
              <a:t>Vacuum Hardware</a:t>
            </a:r>
          </a:p>
          <a:p>
            <a:r>
              <a:rPr lang="en-US" dirty="0"/>
              <a:t>Compressed Air</a:t>
            </a:r>
          </a:p>
          <a:p>
            <a:endParaRPr lang="en-US" dirty="0"/>
          </a:p>
          <a:p>
            <a:pPr marL="0" indent="0">
              <a:buNone/>
            </a:pPr>
            <a:r>
              <a:rPr lang="en-US" dirty="0"/>
              <a:t>UT Cables are not pre-assembled</a:t>
            </a:r>
          </a:p>
          <a:p>
            <a:r>
              <a:rPr lang="en-US" dirty="0"/>
              <a:t>Will be individually dressed on the UT structure </a:t>
            </a:r>
          </a:p>
          <a:p>
            <a:r>
              <a:rPr lang="en-US" dirty="0"/>
              <a:t>Connectors need to be ordered</a:t>
            </a:r>
          </a:p>
          <a:p>
            <a:endParaRPr lang="en-US" dirty="0"/>
          </a:p>
          <a:p>
            <a:pPr marL="0" indent="0">
              <a:buNone/>
            </a:pPr>
            <a:r>
              <a:rPr lang="en-US" dirty="0"/>
              <a:t>Purge system to be provided on-time by “Camera Body &amp; Shutter”</a:t>
            </a:r>
          </a:p>
          <a:p>
            <a:pPr marL="0" indent="0">
              <a:buNone/>
            </a:pPr>
            <a:r>
              <a:rPr lang="en-US" dirty="0"/>
              <a:t>Loaded “Quad Box” being used by I&amp;T on BOT will be transferred to UT as a last step once UT at IR2</a:t>
            </a:r>
          </a:p>
        </p:txBody>
      </p:sp>
      <p:sp>
        <p:nvSpPr>
          <p:cNvPr id="3" name="Title 2">
            <a:extLst>
              <a:ext uri="{FF2B5EF4-FFF2-40B4-BE49-F238E27FC236}">
                <a16:creationId xmlns:a16="http://schemas.microsoft.com/office/drawing/2014/main" id="{661C3C64-151C-364A-90AB-2EFCE2783DA5}"/>
              </a:ext>
            </a:extLst>
          </p:cNvPr>
          <p:cNvSpPr>
            <a:spLocks noGrp="1"/>
          </p:cNvSpPr>
          <p:nvPr>
            <p:ph type="title"/>
          </p:nvPr>
        </p:nvSpPr>
        <p:spPr/>
        <p:txBody>
          <a:bodyPr/>
          <a:lstStyle/>
          <a:p>
            <a:r>
              <a:rPr lang="en-US" dirty="0"/>
              <a:t>UT Assembly Kits Status</a:t>
            </a:r>
          </a:p>
        </p:txBody>
      </p:sp>
    </p:spTree>
    <p:extLst>
      <p:ext uri="{BB962C8B-B14F-4D97-AF65-F5344CB8AC3E}">
        <p14:creationId xmlns:p14="http://schemas.microsoft.com/office/powerpoint/2010/main" val="11135856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653087" cy="557213"/>
          </a:xfrm>
        </p:spPr>
        <p:txBody>
          <a:bodyPr/>
          <a:lstStyle/>
          <a:p>
            <a:pPr algn="l"/>
            <a:r>
              <a:rPr lang="en-US" dirty="0"/>
              <a:t>BACKUP SLIDES: Additional Risks</a:t>
            </a:r>
          </a:p>
        </p:txBody>
      </p:sp>
      <p:graphicFrame>
        <p:nvGraphicFramePr>
          <p:cNvPr id="3" name="Table 2"/>
          <p:cNvGraphicFramePr>
            <a:graphicFrameLocks noGrp="1"/>
          </p:cNvGraphicFramePr>
          <p:nvPr>
            <p:extLst>
              <p:ext uri="{D42A27DB-BD31-4B8C-83A1-F6EECF244321}">
                <p14:modId xmlns:p14="http://schemas.microsoft.com/office/powerpoint/2010/main" val="3186722410"/>
              </p:ext>
            </p:extLst>
          </p:nvPr>
        </p:nvGraphicFramePr>
        <p:xfrm>
          <a:off x="155425" y="868680"/>
          <a:ext cx="8759978" cy="3061676"/>
        </p:xfrm>
        <a:graphic>
          <a:graphicData uri="http://schemas.openxmlformats.org/drawingml/2006/table">
            <a:tbl>
              <a:tblPr/>
              <a:tblGrid>
                <a:gridCol w="1597177">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838201">
                  <a:extLst>
                    <a:ext uri="{9D8B030D-6E8A-4147-A177-3AD203B41FA5}">
                      <a16:colId xmlns:a16="http://schemas.microsoft.com/office/drawing/2014/main" val="20005"/>
                    </a:ext>
                  </a:extLst>
                </a:gridCol>
              </a:tblGrid>
              <a:tr h="574084">
                <a:tc>
                  <a:txBody>
                    <a:bodyPr/>
                    <a:lstStyle/>
                    <a:p>
                      <a:pPr algn="ctr" fontAlgn="ctr"/>
                      <a:r>
                        <a:rPr lang="en-US" sz="1400" b="1" i="0" u="none" strike="noStrike" dirty="0">
                          <a:solidFill>
                            <a:srgbClr val="000000"/>
                          </a:solidFill>
                          <a:effectLst/>
                          <a:latin typeface="Arial"/>
                        </a:rPr>
                        <a:t>Risk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gridSpan="2">
                  <a:txBody>
                    <a:bodyPr/>
                    <a:lstStyle/>
                    <a:p>
                      <a:pPr algn="ctr" fontAlgn="ctr"/>
                      <a:r>
                        <a:rPr lang="en-US" sz="1400" b="1" i="0" u="none" strike="noStrike" dirty="0">
                          <a:effectLst/>
                          <a:latin typeface="Arial"/>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fontAlgn="ctr"/>
                      <a:endParaRPr lang="en-US" sz="1400" b="1"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en-US" sz="1400" b="1" i="0" u="none" strike="noStrike" dirty="0">
                          <a:effectLst/>
                          <a:latin typeface="Arial"/>
                        </a:rPr>
                        <a:t>Residual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478402">
                <a:tc>
                  <a:txBody>
                    <a:bodyPr/>
                    <a:lstStyle/>
                    <a:p>
                      <a:pPr marL="45720" algn="l" fontAlgn="ctr"/>
                      <a:r>
                        <a:rPr lang="en-US" sz="1000" b="0" i="0" u="none" strike="noStrike" dirty="0">
                          <a:effectLst/>
                          <a:latin typeface="Arial"/>
                        </a:rPr>
                        <a:t>Rubber hose long term reliability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material choice for the hoses is not compatible with the refrigerant long term, THEN maintenance schedule could be impacted.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73984">
                <a:tc>
                  <a:txBody>
                    <a:bodyPr/>
                    <a:lstStyle/>
                    <a:p>
                      <a:pPr marL="45720" algn="l" fontAlgn="ctr"/>
                      <a:r>
                        <a:rPr lang="en-US" sz="1000" b="0" i="0" u="none" strike="noStrike" dirty="0">
                          <a:effectLst/>
                          <a:latin typeface="Arial"/>
                        </a:rPr>
                        <a:t>Telescope interface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a:rPr>
                        <a:t>If the agreements with the TMA impact the final design, THEN the performance of the system may be impacted as the design decisions are constrained by the interface agreements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r h="478402">
                <a:tc>
                  <a:txBody>
                    <a:bodyPr/>
                    <a:lstStyle/>
                    <a:p>
                      <a:pPr algn="l" fontAlgn="ctr"/>
                      <a:r>
                        <a:rPr lang="en-US" sz="1000" b="0" i="0" u="none" strike="noStrike" dirty="0">
                          <a:effectLst/>
                          <a:latin typeface="Arial"/>
                        </a:rPr>
                        <a:t>Cold Refrigeration System Verification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effectLst/>
                          <a:latin typeface="Arial"/>
                        </a:rPr>
                        <a:t>IF the dummy load on the cold plate failed to provide adequate heating, THEN the system will get too cold and unable to test to the specification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478402">
                <a:tc>
                  <a:txBody>
                    <a:bodyPr/>
                    <a:lstStyle/>
                    <a:p>
                      <a:pPr marL="45720" algn="l" fontAlgn="ctr"/>
                      <a:r>
                        <a:rPr lang="en-US" sz="1000" b="0" i="0" u="none" strike="noStrike" dirty="0">
                          <a:effectLst/>
                          <a:latin typeface="Arial" panose="020B0604020202020204" pitchFamily="34" charset="0"/>
                          <a:cs typeface="Arial" panose="020B0604020202020204" pitchFamily="34" charset="0"/>
                        </a:rPr>
                        <a:t>Leaks in the refrigeration line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5720" algn="l" fontAlgn="ctr"/>
                      <a:r>
                        <a:rPr lang="en-US" sz="1000" b="0" i="0" u="none" strike="noStrike" dirty="0">
                          <a:effectLst/>
                          <a:latin typeface="Arial" panose="020B0604020202020204" pitchFamily="34" charset="0"/>
                          <a:cs typeface="Arial" panose="020B0604020202020204" pitchFamily="34" charset="0"/>
                        </a:rPr>
                        <a:t>IF the refrigeration system leaks, THEN it will impact the schedule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478402">
                <a:tc>
                  <a:txBody>
                    <a:bodyPr/>
                    <a:lstStyle/>
                    <a:p>
                      <a:pPr algn="l" fontAlgn="ctr"/>
                      <a:r>
                        <a:rPr lang="en-US" sz="1000" b="0" i="0" u="none" strike="noStrike" dirty="0">
                          <a:effectLst/>
                          <a:latin typeface="Arial"/>
                        </a:rPr>
                        <a:t>Utility Trunk Refrigeration Lines on the top end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effectLst/>
                          <a:latin typeface="Arial"/>
                        </a:rPr>
                        <a:t>IF the refrigeration lines on the top end of the Utility Trunk cannot meet </a:t>
                      </a:r>
                      <a:r>
                        <a:rPr lang="en-US" sz="1000" b="0" i="0" u="none" strike="noStrike" dirty="0" err="1">
                          <a:effectLst/>
                          <a:latin typeface="Arial"/>
                        </a:rPr>
                        <a:t>stayclear</a:t>
                      </a:r>
                      <a:r>
                        <a:rPr lang="en-US" sz="1000" b="0" i="0" u="none" strike="noStrike" dirty="0">
                          <a:effectLst/>
                          <a:latin typeface="Arial"/>
                        </a:rPr>
                        <a:t> requirements, THEN additional design and mock-up will needed to resolve the issue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0" i="0" u="none" strike="noStrike" dirty="0">
                          <a:effectLst/>
                          <a:latin typeface="Arial"/>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effectLst/>
                          <a:latin typeface="Arial"/>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6814278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634514" cy="3032188"/>
          </a:xfrm>
        </p:spPr>
        <p:txBody>
          <a:bodyPr/>
          <a:lstStyle/>
          <a:p>
            <a:r>
              <a:rPr lang="en-US" dirty="0"/>
              <a:t>Backup Slides</a:t>
            </a:r>
            <a:br>
              <a:rPr lang="en-US" dirty="0"/>
            </a:br>
            <a:r>
              <a:rPr lang="en-US" dirty="0"/>
              <a:t>Cryostat and Refrigeration</a:t>
            </a:r>
          </a:p>
        </p:txBody>
      </p:sp>
    </p:spTree>
    <p:extLst>
      <p:ext uri="{BB962C8B-B14F-4D97-AF65-F5344CB8AC3E}">
        <p14:creationId xmlns:p14="http://schemas.microsoft.com/office/powerpoint/2010/main" val="42630623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52400"/>
            <a:ext cx="6071503" cy="564359"/>
          </a:xfrm>
        </p:spPr>
        <p:txBody>
          <a:bodyPr/>
          <a:lstStyle/>
          <a:p>
            <a:r>
              <a:rPr lang="en-US" dirty="0"/>
              <a:t>Background: </a:t>
            </a:r>
            <a:r>
              <a:rPr lang="en-US" dirty="0" err="1"/>
              <a:t>Cryo</a:t>
            </a:r>
            <a:r>
              <a:rPr lang="en-US" dirty="0"/>
              <a:t> System Development History  </a:t>
            </a:r>
          </a:p>
        </p:txBody>
      </p:sp>
      <p:sp>
        <p:nvSpPr>
          <p:cNvPr id="3" name="Content Placeholder 2"/>
          <p:cNvSpPr txBox="1">
            <a:spLocks/>
          </p:cNvSpPr>
          <p:nvPr/>
        </p:nvSpPr>
        <p:spPr bwMode="auto">
          <a:xfrm>
            <a:off x="0" y="915988"/>
            <a:ext cx="9143999" cy="6018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b="1" dirty="0"/>
              <a:t>2012 – 2014  Early work with Dewar, small evaporator slug, and twisted fin </a:t>
            </a:r>
            <a:r>
              <a:rPr lang="en-US" sz="2600" b="1" dirty="0" err="1"/>
              <a:t>HeX</a:t>
            </a:r>
            <a:endParaRPr lang="en-US" sz="2600" b="1" dirty="0"/>
          </a:p>
          <a:p>
            <a:pPr lvl="1"/>
            <a:r>
              <a:rPr lang="en-US" sz="2000" dirty="0">
                <a:solidFill>
                  <a:schemeClr val="tx1"/>
                </a:solidFill>
              </a:rPr>
              <a:t>Developed flammable (LSST2N) and first non-flammable  (KR15 with liquid R123) mixes</a:t>
            </a:r>
          </a:p>
          <a:p>
            <a:pPr lvl="1"/>
            <a:r>
              <a:rPr lang="en-US" sz="2000" dirty="0">
                <a:solidFill>
                  <a:schemeClr val="tx1"/>
                </a:solidFill>
              </a:rPr>
              <a:t>Tested rigid long-lines with 25m elevation change [2 month run]</a:t>
            </a:r>
          </a:p>
          <a:p>
            <a:r>
              <a:rPr lang="en-US" sz="2600" b="1" dirty="0"/>
              <a:t>Mid 2014- 2015  Start of Subscale Tests with 1/5 scale evaporator</a:t>
            </a:r>
          </a:p>
          <a:p>
            <a:pPr lvl="1"/>
            <a:r>
              <a:rPr lang="en-US" sz="2000" dirty="0">
                <a:solidFill>
                  <a:schemeClr val="tx1"/>
                </a:solidFill>
              </a:rPr>
              <a:t>First use of 7-tube </a:t>
            </a:r>
            <a:r>
              <a:rPr lang="en-US" sz="2000" dirty="0" err="1">
                <a:solidFill>
                  <a:schemeClr val="tx1"/>
                </a:solidFill>
              </a:rPr>
              <a:t>HeX</a:t>
            </a:r>
            <a:r>
              <a:rPr lang="en-US" sz="2000" dirty="0">
                <a:solidFill>
                  <a:schemeClr val="tx1"/>
                </a:solidFill>
              </a:rPr>
              <a:t> without Utility Trunk dogleg</a:t>
            </a:r>
          </a:p>
          <a:p>
            <a:pPr lvl="1"/>
            <a:r>
              <a:rPr lang="en-US" sz="2000" dirty="0">
                <a:solidFill>
                  <a:schemeClr val="tx1"/>
                </a:solidFill>
              </a:rPr>
              <a:t>Developed non-flammable Mix 2919C based on R218 (a vapor at room temp.)</a:t>
            </a:r>
          </a:p>
          <a:p>
            <a:pPr lvl="1"/>
            <a:r>
              <a:rPr lang="en-US" sz="2000" dirty="0">
                <a:solidFill>
                  <a:schemeClr val="tx1"/>
                </a:solidFill>
              </a:rPr>
              <a:t>Developed active </a:t>
            </a:r>
            <a:r>
              <a:rPr lang="en-US" sz="2000" dirty="0" err="1">
                <a:solidFill>
                  <a:schemeClr val="tx1"/>
                </a:solidFill>
              </a:rPr>
              <a:t>cryoplate</a:t>
            </a:r>
            <a:r>
              <a:rPr lang="en-US" sz="2000" dirty="0">
                <a:solidFill>
                  <a:schemeClr val="tx1"/>
                </a:solidFill>
              </a:rPr>
              <a:t> temp  feedback system</a:t>
            </a:r>
          </a:p>
          <a:p>
            <a:pPr lvl="1"/>
            <a:r>
              <a:rPr lang="en-US" sz="2000" dirty="0">
                <a:solidFill>
                  <a:schemeClr val="tx1"/>
                </a:solidFill>
              </a:rPr>
              <a:t>Demonstrate insensitivity to orientation </a:t>
            </a:r>
          </a:p>
          <a:p>
            <a:r>
              <a:rPr lang="en-US" sz="2600" b="1" dirty="0"/>
              <a:t>2015- Mid 2016 Tests of Subscale </a:t>
            </a:r>
          </a:p>
          <a:p>
            <a:pPr lvl="1"/>
            <a:r>
              <a:rPr lang="en-US" sz="2000" dirty="0">
                <a:solidFill>
                  <a:schemeClr val="tx1"/>
                </a:solidFill>
              </a:rPr>
              <a:t>First observation of slow-plugging - developed mitigations (particulate filters, driers)</a:t>
            </a:r>
          </a:p>
          <a:p>
            <a:pPr lvl="1"/>
            <a:r>
              <a:rPr lang="en-US" sz="2000" dirty="0">
                <a:solidFill>
                  <a:schemeClr val="tx1"/>
                </a:solidFill>
              </a:rPr>
              <a:t>Introduce dog-leg </a:t>
            </a:r>
            <a:r>
              <a:rPr lang="en-US" sz="2000" dirty="0" err="1">
                <a:solidFill>
                  <a:schemeClr val="tx1"/>
                </a:solidFill>
              </a:rPr>
              <a:t>HeX</a:t>
            </a:r>
            <a:r>
              <a:rPr lang="en-US" sz="2000" dirty="0">
                <a:solidFill>
                  <a:schemeClr val="tx1"/>
                </a:solidFill>
              </a:rPr>
              <a:t> in current UT design </a:t>
            </a:r>
          </a:p>
          <a:p>
            <a:pPr lvl="1"/>
            <a:r>
              <a:rPr lang="en-US" sz="2000" dirty="0">
                <a:solidFill>
                  <a:schemeClr val="tx1"/>
                </a:solidFill>
              </a:rPr>
              <a:t>Measurements of pressure drops throughout system.  </a:t>
            </a:r>
            <a:r>
              <a:rPr lang="en-US" sz="2000" dirty="0">
                <a:solidFill>
                  <a:schemeClr val="tx1"/>
                </a:solidFill>
                <a:sym typeface="Wingdings"/>
              </a:rPr>
              <a:t>Suggest tubing dimensional changes</a:t>
            </a:r>
          </a:p>
          <a:p>
            <a:pPr lvl="1"/>
            <a:r>
              <a:rPr lang="en-US" sz="2000" dirty="0">
                <a:solidFill>
                  <a:schemeClr val="tx1"/>
                </a:solidFill>
                <a:sym typeface="Wingdings"/>
              </a:rPr>
              <a:t>Introduce TMA length lines (60m) and drapes using rigid and corrugated SS</a:t>
            </a:r>
          </a:p>
          <a:p>
            <a:pPr lvl="1"/>
            <a:r>
              <a:rPr lang="en-US" sz="2000" dirty="0">
                <a:solidFill>
                  <a:schemeClr val="tx1"/>
                </a:solidFill>
                <a:sym typeface="Wingdings"/>
              </a:rPr>
              <a:t>Observe oil-starvation attributed to large volume corrugated lines &amp; insufficient liquid refrigerant -- return to all rigid long lines. Investigate options for lines. </a:t>
            </a:r>
          </a:p>
          <a:p>
            <a:pPr lvl="1"/>
            <a:r>
              <a:rPr lang="en-US" sz="2000" dirty="0">
                <a:solidFill>
                  <a:schemeClr val="tx1"/>
                </a:solidFill>
                <a:sym typeface="Wingdings"/>
              </a:rPr>
              <a:t>Switch to larger ID SS tubing in evaporator reducing pressure drop – improved performance</a:t>
            </a:r>
          </a:p>
          <a:p>
            <a:r>
              <a:rPr lang="en-US" sz="2600" b="1" dirty="0">
                <a:sym typeface="Wingdings"/>
              </a:rPr>
              <a:t>Mid 2016 – May 2017 Extended Tests of Subscale Meeting Thermal Requirements With Long Lines</a:t>
            </a:r>
          </a:p>
          <a:p>
            <a:pPr lvl="1"/>
            <a:r>
              <a:rPr lang="en-US" sz="2000" dirty="0">
                <a:solidFill>
                  <a:schemeClr val="tx1"/>
                </a:solidFill>
                <a:sym typeface="Wingdings"/>
              </a:rPr>
              <a:t>Replace flex sections of 60m lines with smooth bore polyamide tube – small liquid volume</a:t>
            </a:r>
          </a:p>
          <a:p>
            <a:pPr lvl="1"/>
            <a:r>
              <a:rPr lang="en-US" sz="2000" dirty="0">
                <a:solidFill>
                  <a:schemeClr val="tx1"/>
                </a:solidFill>
                <a:sym typeface="Wingdings"/>
              </a:rPr>
              <a:t>Run Subscale tests with two parallel circuits including warm and cold – startups</a:t>
            </a:r>
          </a:p>
          <a:p>
            <a:pPr lvl="1"/>
            <a:r>
              <a:rPr lang="en-US" sz="2000" dirty="0">
                <a:solidFill>
                  <a:schemeClr val="tx1"/>
                </a:solidFill>
                <a:sym typeface="Wingdings"/>
              </a:rPr>
              <a:t>Develop quantitative cleaning, charging and cooldown procedures with 60m lines</a:t>
            </a:r>
          </a:p>
          <a:p>
            <a:pPr lvl="1"/>
            <a:r>
              <a:rPr lang="en-US" sz="2000" dirty="0">
                <a:solidFill>
                  <a:schemeClr val="tx1"/>
                </a:solidFill>
                <a:sym typeface="Wingdings"/>
              </a:rPr>
              <a:t>Develop quantitative running parameters for compressors (power, pressures, temps)</a:t>
            </a:r>
          </a:p>
          <a:p>
            <a:pPr lvl="1"/>
            <a:r>
              <a:rPr lang="en-US" sz="2000" dirty="0">
                <a:solidFill>
                  <a:schemeClr val="tx1"/>
                </a:solidFill>
                <a:sym typeface="Wingdings"/>
              </a:rPr>
              <a:t>5 </a:t>
            </a:r>
            <a:r>
              <a:rPr lang="en-US" sz="2000" dirty="0" err="1">
                <a:solidFill>
                  <a:schemeClr val="tx1"/>
                </a:solidFill>
                <a:sym typeface="Wingdings"/>
              </a:rPr>
              <a:t>mo</a:t>
            </a:r>
            <a:r>
              <a:rPr lang="en-US" sz="2000" dirty="0">
                <a:solidFill>
                  <a:schemeClr val="tx1"/>
                </a:solidFill>
                <a:sym typeface="Wingdings"/>
              </a:rPr>
              <a:t> run from 10-Dec 2016 to present – meets cooling and stability requirements. Evidence of finite lifetime of R134a compressor motivating change to R404A compressor</a:t>
            </a:r>
          </a:p>
          <a:p>
            <a:pPr lvl="1"/>
            <a:r>
              <a:rPr lang="en-US" sz="2000" dirty="0">
                <a:solidFill>
                  <a:schemeClr val="tx1"/>
                </a:solidFill>
                <a:sym typeface="Wingdings"/>
              </a:rPr>
              <a:t>Limitations of cooling system in Summit Facilities requires small re-design/test of compressor cooling jacket to meet available flow</a:t>
            </a:r>
          </a:p>
          <a:p>
            <a:pPr lvl="1"/>
            <a:endParaRPr lang="en-US" dirty="0"/>
          </a:p>
          <a:p>
            <a:pPr lvl="1"/>
            <a:endParaRPr lang="en-US" dirty="0"/>
          </a:p>
        </p:txBody>
      </p:sp>
    </p:spTree>
    <p:extLst>
      <p:ext uri="{BB962C8B-B14F-4D97-AF65-F5344CB8AC3E}">
        <p14:creationId xmlns:p14="http://schemas.microsoft.com/office/powerpoint/2010/main" val="41660028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5867400" cy="557213"/>
          </a:xfrm>
        </p:spPr>
        <p:txBody>
          <a:bodyPr/>
          <a:lstStyle/>
          <a:p>
            <a:r>
              <a:rPr lang="en-US" dirty="0"/>
              <a:t>Background:  Cold System Development History  </a:t>
            </a:r>
          </a:p>
        </p:txBody>
      </p:sp>
      <p:sp>
        <p:nvSpPr>
          <p:cNvPr id="3" name="Content Placeholder 2"/>
          <p:cNvSpPr txBox="1">
            <a:spLocks/>
          </p:cNvSpPr>
          <p:nvPr/>
        </p:nvSpPr>
        <p:spPr bwMode="auto">
          <a:xfrm>
            <a:off x="0" y="876299"/>
            <a:ext cx="9144000" cy="5851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t>October 2015- Feb 2016  Refrigeration Cycle Design</a:t>
            </a:r>
          </a:p>
          <a:p>
            <a:pPr lvl="1">
              <a:lnSpc>
                <a:spcPct val="80000"/>
              </a:lnSpc>
            </a:pPr>
            <a:r>
              <a:rPr lang="en-US" sz="1400" dirty="0">
                <a:solidFill>
                  <a:schemeClr val="tx1"/>
                </a:solidFill>
              </a:rPr>
              <a:t>Determined the proper compressor displacement from cycle calculation</a:t>
            </a:r>
          </a:p>
          <a:p>
            <a:pPr lvl="1">
              <a:lnSpc>
                <a:spcPct val="80000"/>
              </a:lnSpc>
            </a:pPr>
            <a:r>
              <a:rPr lang="en-US" sz="1400" dirty="0">
                <a:solidFill>
                  <a:schemeClr val="tx1"/>
                </a:solidFill>
              </a:rPr>
              <a:t>Determined the components at the compressor module.  </a:t>
            </a:r>
          </a:p>
          <a:p>
            <a:pPr lvl="1">
              <a:lnSpc>
                <a:spcPct val="80000"/>
              </a:lnSpc>
            </a:pPr>
            <a:r>
              <a:rPr lang="en-US" sz="1400" dirty="0">
                <a:solidFill>
                  <a:schemeClr val="tx1"/>
                </a:solidFill>
              </a:rPr>
              <a:t>Searched vendors and acquired quotes on condensing unit and off-the-shelf heat exchangers</a:t>
            </a:r>
          </a:p>
          <a:p>
            <a:pPr lvl="1">
              <a:lnSpc>
                <a:spcPct val="80000"/>
              </a:lnSpc>
            </a:pPr>
            <a:r>
              <a:rPr lang="en-US" sz="1400" dirty="0">
                <a:solidFill>
                  <a:schemeClr val="tx1"/>
                </a:solidFill>
              </a:rPr>
              <a:t>Designed the evaporator for ETU</a:t>
            </a:r>
          </a:p>
          <a:p>
            <a:pPr>
              <a:lnSpc>
                <a:spcPct val="80000"/>
              </a:lnSpc>
            </a:pPr>
            <a:r>
              <a:rPr lang="en-US" sz="1400" b="1" dirty="0"/>
              <a:t>April 2016- July 2016 Tests of Prototype Unit with full heated length evaporator</a:t>
            </a:r>
          </a:p>
          <a:p>
            <a:pPr lvl="1">
              <a:lnSpc>
                <a:spcPct val="80000"/>
              </a:lnSpc>
            </a:pPr>
            <a:r>
              <a:rPr lang="en-US" sz="1400" dirty="0">
                <a:solidFill>
                  <a:schemeClr val="tx1"/>
                </a:solidFill>
              </a:rPr>
              <a:t>Off-the-shelf heat exchanger and needle valve and capillary tube expansion </a:t>
            </a:r>
          </a:p>
          <a:p>
            <a:pPr lvl="1">
              <a:lnSpc>
                <a:spcPct val="80000"/>
              </a:lnSpc>
            </a:pPr>
            <a:r>
              <a:rPr lang="en-US" sz="1400" dirty="0">
                <a:solidFill>
                  <a:schemeClr val="tx1"/>
                </a:solidFill>
              </a:rPr>
              <a:t>Evaporator outlet temperature met temperature requirement with 750 W load with full heated length of evaporator coil (25’ L x ¼” OD x .010” Wall)</a:t>
            </a:r>
            <a:endParaRPr lang="en-US" sz="1400" dirty="0">
              <a:solidFill>
                <a:schemeClr val="tx1"/>
              </a:solidFill>
              <a:sym typeface="Wingdings"/>
            </a:endParaRPr>
          </a:p>
          <a:p>
            <a:pPr>
              <a:lnSpc>
                <a:spcPct val="80000"/>
              </a:lnSpc>
            </a:pPr>
            <a:r>
              <a:rPr lang="en-US" sz="1400" b="1" dirty="0">
                <a:sym typeface="Wingdings"/>
              </a:rPr>
              <a:t>August 2016 – October 2017 Tests with more representative evaporators</a:t>
            </a:r>
          </a:p>
          <a:p>
            <a:pPr lvl="1">
              <a:lnSpc>
                <a:spcPct val="80000"/>
              </a:lnSpc>
            </a:pPr>
            <a:r>
              <a:rPr lang="en-US" sz="1400" dirty="0">
                <a:solidFill>
                  <a:schemeClr val="tx1"/>
                </a:solidFill>
                <a:sym typeface="Wingdings"/>
              </a:rPr>
              <a:t>Evaporator coil with 21 sections of heater and evaporator coil with 5 sections of heater </a:t>
            </a:r>
            <a:r>
              <a:rPr lang="en-US" sz="1400" dirty="0">
                <a:solidFill>
                  <a:schemeClr val="tx1"/>
                </a:solidFill>
              </a:rPr>
              <a:t>(21.5’ L x ¼” OD x .010” </a:t>
            </a:r>
            <a:r>
              <a:rPr lang="en-US" sz="1400" dirty="0">
                <a:solidFill>
                  <a:schemeClr val="tx1"/>
                </a:solidFill>
                <a:sym typeface="Wingdings"/>
              </a:rPr>
              <a:t>Off-the-shelf heat exchangers</a:t>
            </a:r>
            <a:r>
              <a:rPr lang="en-US" sz="1400" dirty="0">
                <a:solidFill>
                  <a:schemeClr val="tx1"/>
                </a:solidFill>
              </a:rPr>
              <a:t> and needle valve and capillary tube expansion </a:t>
            </a:r>
            <a:endParaRPr lang="en-US" sz="1400" dirty="0">
              <a:solidFill>
                <a:schemeClr val="tx1"/>
              </a:solidFill>
              <a:sym typeface="Wingdings"/>
            </a:endParaRPr>
          </a:p>
          <a:p>
            <a:pPr lvl="1">
              <a:lnSpc>
                <a:spcPct val="80000"/>
              </a:lnSpc>
            </a:pPr>
            <a:r>
              <a:rPr lang="en-US" sz="1400" dirty="0">
                <a:solidFill>
                  <a:schemeClr val="tx1"/>
                </a:solidFill>
                <a:sym typeface="Wingdings"/>
              </a:rPr>
              <a:t>Colder than 0deg C return line temperature when load reduced.</a:t>
            </a:r>
          </a:p>
          <a:p>
            <a:pPr lvl="1">
              <a:lnSpc>
                <a:spcPct val="80000"/>
              </a:lnSpc>
            </a:pPr>
            <a:r>
              <a:rPr lang="en-US" sz="1400" dirty="0">
                <a:solidFill>
                  <a:schemeClr val="tx1"/>
                </a:solidFill>
                <a:sym typeface="Wingdings"/>
              </a:rPr>
              <a:t>Data presented at the PDR.</a:t>
            </a:r>
          </a:p>
          <a:p>
            <a:pPr>
              <a:lnSpc>
                <a:spcPct val="80000"/>
              </a:lnSpc>
            </a:pPr>
            <a:r>
              <a:rPr lang="en-US" sz="1400" b="1" dirty="0">
                <a:sym typeface="Wingdings"/>
              </a:rPr>
              <a:t>October 2016 – January 2017 Tests of SLAC control Chassis and Software</a:t>
            </a:r>
          </a:p>
          <a:p>
            <a:pPr lvl="1">
              <a:lnSpc>
                <a:spcPct val="80000"/>
              </a:lnSpc>
            </a:pPr>
            <a:r>
              <a:rPr lang="en-US" sz="1400" dirty="0">
                <a:solidFill>
                  <a:schemeClr val="tx1"/>
                </a:solidFill>
                <a:sym typeface="Wingdings"/>
              </a:rPr>
              <a:t>SLAC Control Chassis and Software installed and debugged. </a:t>
            </a:r>
          </a:p>
          <a:p>
            <a:pPr lvl="1">
              <a:lnSpc>
                <a:spcPct val="80000"/>
              </a:lnSpc>
            </a:pPr>
            <a:r>
              <a:rPr lang="en-US" sz="1400" dirty="0">
                <a:solidFill>
                  <a:schemeClr val="tx1"/>
                </a:solidFill>
                <a:sym typeface="Wingdings"/>
              </a:rPr>
              <a:t>System now safe to run over the winter closure</a:t>
            </a:r>
          </a:p>
          <a:p>
            <a:pPr>
              <a:lnSpc>
                <a:spcPct val="80000"/>
              </a:lnSpc>
            </a:pPr>
            <a:r>
              <a:rPr lang="en-US" sz="1400" b="1" dirty="0">
                <a:sym typeface="Wingdings"/>
              </a:rPr>
              <a:t>Feb 2017 – March 2017 Tests of various expansion valves</a:t>
            </a:r>
          </a:p>
          <a:p>
            <a:pPr lvl="1">
              <a:lnSpc>
                <a:spcPct val="80000"/>
              </a:lnSpc>
            </a:pPr>
            <a:r>
              <a:rPr lang="en-US" sz="1400" dirty="0">
                <a:solidFill>
                  <a:schemeClr val="tx1"/>
                </a:solidFill>
                <a:sym typeface="Wingdings"/>
              </a:rPr>
              <a:t>Return line temperature remained positive when load reduced from full load to 40% load. </a:t>
            </a:r>
          </a:p>
          <a:p>
            <a:pPr>
              <a:lnSpc>
                <a:spcPct val="80000"/>
              </a:lnSpc>
            </a:pPr>
            <a:r>
              <a:rPr lang="en-US" sz="1400" b="1" dirty="0">
                <a:sym typeface="Wingdings"/>
              </a:rPr>
              <a:t>April 2017 – May 2017 Tests of various expansion valves and SLAC-made heat exchanger</a:t>
            </a:r>
          </a:p>
          <a:p>
            <a:pPr lvl="1">
              <a:lnSpc>
                <a:spcPct val="80000"/>
              </a:lnSpc>
            </a:pPr>
            <a:r>
              <a:rPr lang="en-US" sz="1400" dirty="0">
                <a:solidFill>
                  <a:schemeClr val="tx1"/>
                </a:solidFill>
                <a:sym typeface="Wingdings"/>
              </a:rPr>
              <a:t>Return line temperature remained positive when load reduced from full load to 40% load. </a:t>
            </a:r>
          </a:p>
          <a:p>
            <a:pPr lvl="1">
              <a:lnSpc>
                <a:spcPct val="80000"/>
              </a:lnSpc>
            </a:pPr>
            <a:r>
              <a:rPr lang="en-US" sz="1400" dirty="0">
                <a:solidFill>
                  <a:schemeClr val="tx1"/>
                </a:solidFill>
                <a:sym typeface="Wingdings"/>
              </a:rPr>
              <a:t>Heat exchanger designed to fit inside both the I&amp;T and TMA heat exchanger vacuum can</a:t>
            </a:r>
          </a:p>
          <a:p>
            <a:pPr lvl="1">
              <a:lnSpc>
                <a:spcPct val="80000"/>
              </a:lnSpc>
            </a:pPr>
            <a:r>
              <a:rPr lang="en-US" sz="1400" dirty="0">
                <a:solidFill>
                  <a:schemeClr val="tx1"/>
                </a:solidFill>
                <a:sym typeface="Wingdings"/>
              </a:rPr>
              <a:t>Met the latest thermal budget requirement</a:t>
            </a:r>
          </a:p>
          <a:p>
            <a:pPr>
              <a:lnSpc>
                <a:spcPct val="80000"/>
              </a:lnSpc>
            </a:pPr>
            <a:r>
              <a:rPr lang="en-US" sz="1400" b="1" dirty="0">
                <a:sym typeface="Wingdings"/>
              </a:rPr>
              <a:t>July 2017 Study effects of ambient and liquid line temperatures. </a:t>
            </a:r>
          </a:p>
          <a:p>
            <a:pPr lvl="1">
              <a:lnSpc>
                <a:spcPct val="80000"/>
              </a:lnSpc>
            </a:pPr>
            <a:r>
              <a:rPr lang="en-US" sz="1400" dirty="0">
                <a:solidFill>
                  <a:schemeClr val="tx1"/>
                </a:solidFill>
              </a:rPr>
              <a:t>Raised temp of liq. line ~15 C </a:t>
            </a:r>
            <a:r>
              <a:rPr lang="en-US" sz="1400" dirty="0">
                <a:solidFill>
                  <a:schemeClr val="tx1"/>
                </a:solidFill>
                <a:sym typeface="Wingdings"/>
              </a:rPr>
              <a:t></a:t>
            </a:r>
            <a:r>
              <a:rPr lang="en-US" sz="1400" dirty="0">
                <a:solidFill>
                  <a:schemeClr val="tx1"/>
                </a:solidFill>
              </a:rPr>
              <a:t> ~25 C to minimize heat absorption from ambient air along 200 </a:t>
            </a:r>
            <a:r>
              <a:rPr lang="en-US" sz="1400" dirty="0" err="1">
                <a:solidFill>
                  <a:schemeClr val="tx1"/>
                </a:solidFill>
              </a:rPr>
              <a:t>ft</a:t>
            </a:r>
            <a:r>
              <a:rPr lang="en-US" sz="1400" dirty="0">
                <a:solidFill>
                  <a:schemeClr val="tx1"/>
                </a:solidFill>
              </a:rPr>
              <a:t> transfer line.</a:t>
            </a:r>
            <a:endParaRPr lang="en-US" sz="1400" dirty="0">
              <a:solidFill>
                <a:schemeClr val="tx1"/>
              </a:solidFill>
              <a:sym typeface="Wingdings"/>
            </a:endParaRPr>
          </a:p>
          <a:p>
            <a:pPr>
              <a:lnSpc>
                <a:spcPct val="80000"/>
              </a:lnSpc>
            </a:pPr>
            <a:r>
              <a:rPr lang="en-US" sz="1400" b="1" dirty="0">
                <a:sym typeface="Wingdings"/>
              </a:rPr>
              <a:t>July 2017 to present Simulated the elevation &amp; drapes in the TMA configuration</a:t>
            </a:r>
          </a:p>
          <a:p>
            <a:pPr lvl="1">
              <a:lnSpc>
                <a:spcPct val="80000"/>
              </a:lnSpc>
            </a:pPr>
            <a:r>
              <a:rPr lang="en-US" sz="1400" dirty="0">
                <a:solidFill>
                  <a:schemeClr val="tx1"/>
                </a:solidFill>
              </a:rPr>
              <a:t>Introduced additional flow restrictor at the outlet of the TXV to eliminate instabilities due to sensitivity to refrigerant phase composition.</a:t>
            </a:r>
            <a:endParaRPr lang="en-US" sz="1400" dirty="0">
              <a:solidFill>
                <a:schemeClr val="tx1"/>
              </a:solidFill>
              <a:sym typeface="Wingdings"/>
            </a:endParaRPr>
          </a:p>
          <a:p>
            <a:pPr lvl="1">
              <a:lnSpc>
                <a:spcPct val="80000"/>
              </a:lnSpc>
            </a:pPr>
            <a:endParaRPr lang="en-US" sz="1600" dirty="0">
              <a:sym typeface="Wingdings"/>
            </a:endParaRPr>
          </a:p>
          <a:p>
            <a:pPr lvl="1"/>
            <a:endParaRPr lang="en-US" sz="1600" dirty="0">
              <a:sym typeface="Wingdings"/>
            </a:endParaRPr>
          </a:p>
          <a:p>
            <a:pPr lvl="1"/>
            <a:endParaRPr lang="en-US" sz="1600" dirty="0">
              <a:sym typeface="Wingdings"/>
            </a:endParaRPr>
          </a:p>
          <a:p>
            <a:pPr lvl="1"/>
            <a:endParaRPr lang="en-US" sz="1600" dirty="0">
              <a:sym typeface="Wingdings"/>
            </a:endParaRPr>
          </a:p>
          <a:p>
            <a:pPr lvl="1"/>
            <a:endParaRPr lang="en-US" sz="1600" dirty="0"/>
          </a:p>
          <a:p>
            <a:pPr lvl="1"/>
            <a:endParaRPr lang="en-US" sz="1600" dirty="0"/>
          </a:p>
        </p:txBody>
      </p:sp>
    </p:spTree>
    <p:extLst>
      <p:ext uri="{BB962C8B-B14F-4D97-AF65-F5344CB8AC3E}">
        <p14:creationId xmlns:p14="http://schemas.microsoft.com/office/powerpoint/2010/main" val="15469284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I&amp;T Refrigeration System</a:t>
            </a:r>
          </a:p>
        </p:txBody>
      </p:sp>
      <p:sp>
        <p:nvSpPr>
          <p:cNvPr id="4" name="Content Placeholder 2"/>
          <p:cNvSpPr txBox="1">
            <a:spLocks/>
          </p:cNvSpPr>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a:t>Major Elements of the </a:t>
            </a:r>
            <a:r>
              <a:rPr lang="en-US" sz="2200" b="1" dirty="0" err="1"/>
              <a:t>Cryo</a:t>
            </a:r>
            <a:r>
              <a:rPr lang="en-US" sz="2200" b="1" dirty="0"/>
              <a:t> system for I&amp;T:</a:t>
            </a:r>
          </a:p>
          <a:p>
            <a:pPr lvl="1"/>
            <a:r>
              <a:rPr lang="en-US" sz="1900" dirty="0">
                <a:solidFill>
                  <a:schemeClr val="tx1"/>
                </a:solidFill>
              </a:rPr>
              <a:t>2 Compressor Cabinets (incl. Compressor Control Module)			</a:t>
            </a:r>
          </a:p>
          <a:p>
            <a:pPr lvl="1"/>
            <a:r>
              <a:rPr lang="en-US" sz="1900" dirty="0">
                <a:solidFill>
                  <a:schemeClr val="tx1"/>
                </a:solidFill>
              </a:rPr>
              <a:t>6 </a:t>
            </a:r>
            <a:r>
              <a:rPr lang="en-US" sz="1900" dirty="0" err="1">
                <a:solidFill>
                  <a:schemeClr val="tx1"/>
                </a:solidFill>
              </a:rPr>
              <a:t>Cryo</a:t>
            </a:r>
            <a:r>
              <a:rPr lang="en-US" sz="1900" dirty="0">
                <a:solidFill>
                  <a:schemeClr val="tx1"/>
                </a:solidFill>
              </a:rPr>
              <a:t> Compressor Chassis</a:t>
            </a:r>
          </a:p>
          <a:p>
            <a:pPr lvl="1"/>
            <a:r>
              <a:rPr lang="en-US" sz="1900" dirty="0">
                <a:solidFill>
                  <a:schemeClr val="tx1"/>
                </a:solidFill>
              </a:rPr>
              <a:t>6 </a:t>
            </a:r>
            <a:r>
              <a:rPr lang="en-US" sz="1900" dirty="0" err="1">
                <a:solidFill>
                  <a:schemeClr val="tx1"/>
                </a:solidFill>
              </a:rPr>
              <a:t>Cryo</a:t>
            </a:r>
            <a:r>
              <a:rPr lang="en-US" sz="1900" dirty="0">
                <a:solidFill>
                  <a:schemeClr val="tx1"/>
                </a:solidFill>
              </a:rPr>
              <a:t> Heat Exchangers</a:t>
            </a:r>
          </a:p>
          <a:p>
            <a:pPr lvl="1"/>
            <a:r>
              <a:rPr lang="en-US" sz="1900" dirty="0">
                <a:solidFill>
                  <a:schemeClr val="tx1"/>
                </a:solidFill>
              </a:rPr>
              <a:t>2 Vacuum Insulating Support Cans (for 6 </a:t>
            </a:r>
            <a:r>
              <a:rPr lang="en-US" sz="1900" dirty="0" err="1">
                <a:solidFill>
                  <a:schemeClr val="tx1"/>
                </a:solidFill>
              </a:rPr>
              <a:t>cryo</a:t>
            </a:r>
            <a:r>
              <a:rPr lang="en-US" sz="1900" dirty="0">
                <a:solidFill>
                  <a:schemeClr val="tx1"/>
                </a:solidFill>
              </a:rPr>
              <a:t> and 2 cold </a:t>
            </a:r>
            <a:r>
              <a:rPr lang="en-US" sz="1900" dirty="0" err="1">
                <a:solidFill>
                  <a:schemeClr val="tx1"/>
                </a:solidFill>
              </a:rPr>
              <a:t>HeX</a:t>
            </a:r>
            <a:r>
              <a:rPr lang="en-US" sz="1900" dirty="0">
                <a:solidFill>
                  <a:schemeClr val="tx1"/>
                </a:solidFill>
              </a:rPr>
              <a:t>)</a:t>
            </a:r>
          </a:p>
          <a:p>
            <a:pPr lvl="1"/>
            <a:r>
              <a:rPr lang="en-US" sz="1900" dirty="0">
                <a:solidFill>
                  <a:schemeClr val="tx1"/>
                </a:solidFill>
              </a:rPr>
              <a:t>2 Vacuum pump carts (Turbo and Oil-less </a:t>
            </a:r>
            <a:r>
              <a:rPr lang="en-US" sz="1900" dirty="0" err="1">
                <a:solidFill>
                  <a:schemeClr val="tx1"/>
                </a:solidFill>
              </a:rPr>
              <a:t>diaphram</a:t>
            </a:r>
            <a:r>
              <a:rPr lang="en-US" sz="1900" dirty="0">
                <a:solidFill>
                  <a:schemeClr val="tx1"/>
                </a:solidFill>
              </a:rPr>
              <a:t> pump) + </a:t>
            </a:r>
            <a:r>
              <a:rPr lang="en-US" sz="1900" dirty="0" err="1">
                <a:solidFill>
                  <a:schemeClr val="tx1"/>
                </a:solidFill>
              </a:rPr>
              <a:t>vac</a:t>
            </a:r>
            <a:r>
              <a:rPr lang="en-US" sz="1900" dirty="0">
                <a:solidFill>
                  <a:schemeClr val="tx1"/>
                </a:solidFill>
              </a:rPr>
              <a:t> gauges/burst disk</a:t>
            </a:r>
          </a:p>
          <a:p>
            <a:pPr lvl="1"/>
            <a:r>
              <a:rPr lang="en-US" sz="1900" dirty="0">
                <a:solidFill>
                  <a:schemeClr val="tx1"/>
                </a:solidFill>
              </a:rPr>
              <a:t>Rack mounted electronics [=UT] for Protection System, pressure transducer and RTD readout.</a:t>
            </a:r>
          </a:p>
          <a:p>
            <a:pPr lvl="1"/>
            <a:r>
              <a:rPr lang="en-US" sz="1900" dirty="0">
                <a:solidFill>
                  <a:schemeClr val="tx1"/>
                </a:solidFill>
              </a:rPr>
              <a:t>Misc. vacuum and refrigerant pumps for refrigerant line cleaning/conditioning</a:t>
            </a:r>
          </a:p>
          <a:p>
            <a:pPr lvl="1"/>
            <a:r>
              <a:rPr lang="en-US" sz="1900" dirty="0">
                <a:solidFill>
                  <a:schemeClr val="tx1"/>
                </a:solidFill>
              </a:rPr>
              <a:t>Refrigerant transfer line system – flex hose – </a:t>
            </a:r>
            <a:r>
              <a:rPr lang="en-US" sz="1900" dirty="0" err="1">
                <a:solidFill>
                  <a:schemeClr val="tx1"/>
                </a:solidFill>
              </a:rPr>
              <a:t>dessicators</a:t>
            </a:r>
            <a:r>
              <a:rPr lang="en-US" sz="1900" dirty="0">
                <a:solidFill>
                  <a:schemeClr val="tx1"/>
                </a:solidFill>
              </a:rPr>
              <a:t> – filters - valves</a:t>
            </a:r>
          </a:p>
          <a:p>
            <a:pPr lvl="1"/>
            <a:r>
              <a:rPr lang="en-US" sz="1900" dirty="0">
                <a:solidFill>
                  <a:schemeClr val="tx1"/>
                </a:solidFill>
              </a:rPr>
              <a:t>Misc.  fixtures for vacuum can support and hose strain relief</a:t>
            </a:r>
          </a:p>
          <a:p>
            <a:r>
              <a:rPr lang="en-US" sz="2200" b="1" dirty="0"/>
              <a:t>Major Elements of the Cold system for I&amp;T:</a:t>
            </a:r>
          </a:p>
          <a:p>
            <a:pPr lvl="1"/>
            <a:r>
              <a:rPr lang="en-US" sz="1900" dirty="0">
                <a:solidFill>
                  <a:schemeClr val="tx1"/>
                </a:solidFill>
              </a:rPr>
              <a:t>2 Compressor Cabinets (incl. Compressor Control Module)			</a:t>
            </a:r>
          </a:p>
          <a:p>
            <a:pPr lvl="1"/>
            <a:r>
              <a:rPr lang="en-US" sz="1900" dirty="0">
                <a:solidFill>
                  <a:schemeClr val="tx1"/>
                </a:solidFill>
              </a:rPr>
              <a:t>2 Cold Compressor Chassis</a:t>
            </a:r>
          </a:p>
          <a:p>
            <a:pPr lvl="1"/>
            <a:r>
              <a:rPr lang="en-US" sz="1900" dirty="0">
                <a:solidFill>
                  <a:schemeClr val="tx1"/>
                </a:solidFill>
              </a:rPr>
              <a:t>2 Cold Heat Exchangers</a:t>
            </a:r>
          </a:p>
          <a:p>
            <a:pPr marL="0" indent="0">
              <a:buFont typeface="Lucida Grande"/>
              <a:buNone/>
            </a:pPr>
            <a:endParaRPr lang="en-US" dirty="0"/>
          </a:p>
        </p:txBody>
      </p:sp>
    </p:spTree>
    <p:extLst>
      <p:ext uri="{BB962C8B-B14F-4D97-AF65-F5344CB8AC3E}">
        <p14:creationId xmlns:p14="http://schemas.microsoft.com/office/powerpoint/2010/main" val="32255723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LCA-10156 Defines Operating Requirements</a:t>
            </a:r>
          </a:p>
        </p:txBody>
      </p:sp>
      <p:sp>
        <p:nvSpPr>
          <p:cNvPr id="7" name="Content Placeholder 2"/>
          <p:cNvSpPr>
            <a:spLocks noGrp="1"/>
          </p:cNvSpPr>
          <p:nvPr>
            <p:ph idx="1"/>
          </p:nvPr>
        </p:nvSpPr>
        <p:spPr>
          <a:xfrm>
            <a:off x="159964" y="709613"/>
            <a:ext cx="8595472" cy="5866117"/>
          </a:xfrm>
        </p:spPr>
        <p:txBody>
          <a:bodyPr>
            <a:normAutofit/>
          </a:bodyPr>
          <a:lstStyle/>
          <a:p>
            <a:r>
              <a:rPr lang="en-US" sz="2000" b="1" dirty="0"/>
              <a:t>The thermal requirements are presented in the form of</a:t>
            </a:r>
          </a:p>
          <a:p>
            <a:endParaRPr lang="en-US" sz="900" dirty="0"/>
          </a:p>
          <a:p>
            <a:pPr lvl="1"/>
            <a:r>
              <a:rPr lang="en-US" sz="2000" dirty="0"/>
              <a:t>A </a:t>
            </a:r>
            <a:r>
              <a:rPr lang="en-US" sz="2000" i="1" dirty="0"/>
              <a:t>Nominal</a:t>
            </a:r>
            <a:r>
              <a:rPr lang="en-US" sz="2000" dirty="0"/>
              <a:t> condition, for the nominal (target) heat loads, 	</a:t>
            </a:r>
          </a:p>
          <a:p>
            <a:pPr lvl="1"/>
            <a:r>
              <a:rPr lang="en-US" sz="2000" dirty="0"/>
              <a:t>A </a:t>
            </a:r>
            <a:r>
              <a:rPr lang="en-US" sz="2000" i="1" dirty="0"/>
              <a:t>Working</a:t>
            </a:r>
            <a:r>
              <a:rPr lang="en-US" sz="2000" dirty="0"/>
              <a:t> range, from expected variations in heat loads, which include </a:t>
            </a:r>
            <a:r>
              <a:rPr lang="en-US" sz="2000" dirty="0" err="1"/>
              <a:t>calculational</a:t>
            </a:r>
            <a:r>
              <a:rPr lang="en-US" sz="2000" dirty="0"/>
              <a:t> uncertainties.</a:t>
            </a:r>
          </a:p>
          <a:p>
            <a:pPr lvl="1"/>
            <a:r>
              <a:rPr lang="en-US" sz="2000" dirty="0"/>
              <a:t>And a </a:t>
            </a:r>
            <a:r>
              <a:rPr lang="en-US" sz="2000" i="1" dirty="0"/>
              <a:t>Surviva</a:t>
            </a:r>
            <a:r>
              <a:rPr lang="en-US" sz="2000" dirty="0"/>
              <a:t>l range from extreme cases (</a:t>
            </a:r>
            <a:r>
              <a:rPr lang="en-US" sz="2000" dirty="0" err="1"/>
              <a:t>eg</a:t>
            </a:r>
            <a:r>
              <a:rPr lang="en-US" sz="2000" dirty="0"/>
              <a:t>: loss of electronics process power etc.)</a:t>
            </a:r>
          </a:p>
          <a:p>
            <a:pPr lvl="1"/>
            <a:r>
              <a:rPr lang="en-US" sz="2000" dirty="0"/>
              <a:t>In practice, trim heaters on the </a:t>
            </a:r>
            <a:r>
              <a:rPr lang="en-US" sz="2000" dirty="0" err="1"/>
              <a:t>cryo</a:t>
            </a:r>
            <a:r>
              <a:rPr lang="en-US" sz="2000" dirty="0"/>
              <a:t> and cold plates are driven in a feedback loop to stabilize the </a:t>
            </a:r>
            <a:r>
              <a:rPr lang="en-US" sz="2000" dirty="0" err="1"/>
              <a:t>cryoplate</a:t>
            </a:r>
            <a:r>
              <a:rPr lang="en-US" sz="2000" dirty="0"/>
              <a:t> temperature at a chosen </a:t>
            </a:r>
            <a:r>
              <a:rPr lang="en-US" sz="2000" dirty="0" err="1"/>
              <a:t>setpoint</a:t>
            </a:r>
            <a:r>
              <a:rPr lang="en-US" sz="2000" dirty="0"/>
              <a:t> temperature,  as the total load varies. </a:t>
            </a:r>
          </a:p>
          <a:p>
            <a:pPr lvl="1"/>
            <a:endParaRPr lang="en-US" sz="1200" dirty="0"/>
          </a:p>
          <a:p>
            <a:pPr lvl="2"/>
            <a:r>
              <a:rPr lang="en-US" sz="1900" b="1" dirty="0">
                <a:solidFill>
                  <a:srgbClr val="FF0000"/>
                </a:solidFill>
              </a:rPr>
              <a:t>It is then only necessary to demonstrate that there is enough cooling capacity to accommodate the operating load ranges, effects of ambient conditions and trim, when the trim heaters are applied to stabilize temperature </a:t>
            </a:r>
            <a:endParaRPr lang="en-US" sz="1800" b="1" dirty="0"/>
          </a:p>
          <a:p>
            <a:pPr lvl="2"/>
            <a:r>
              <a:rPr lang="en-US" sz="1900" b="1" dirty="0"/>
              <a:t>Nominally about 5 to 10 Watts trim heat per </a:t>
            </a:r>
            <a:r>
              <a:rPr lang="en-US" sz="1900" b="1" dirty="0" err="1"/>
              <a:t>cryo</a:t>
            </a:r>
            <a:r>
              <a:rPr lang="en-US" sz="1900" b="1" dirty="0"/>
              <a:t> circuit is adequate for </a:t>
            </a:r>
            <a:r>
              <a:rPr lang="en-US" sz="1900" b="1" dirty="0" err="1"/>
              <a:t>cryo</a:t>
            </a:r>
            <a:r>
              <a:rPr lang="en-US" sz="1900" b="1" dirty="0"/>
              <a:t> and </a:t>
            </a:r>
            <a:r>
              <a:rPr lang="en-US" sz="1900" b="1" dirty="0" err="1"/>
              <a:t>coldplate</a:t>
            </a:r>
            <a:r>
              <a:rPr lang="en-US" sz="1900" b="1" dirty="0"/>
              <a:t> control to &lt;&lt; 1degC</a:t>
            </a:r>
          </a:p>
          <a:p>
            <a:pPr lvl="1"/>
            <a:endParaRPr lang="en-US" sz="2000" dirty="0"/>
          </a:p>
          <a:p>
            <a:pPr lvl="1"/>
            <a:endParaRPr lang="en-US" sz="1700" b="1" dirty="0">
              <a:solidFill>
                <a:srgbClr val="000000"/>
              </a:solidFill>
            </a:endParaRPr>
          </a:p>
        </p:txBody>
      </p:sp>
    </p:spTree>
    <p:extLst>
      <p:ext uri="{BB962C8B-B14F-4D97-AF65-F5344CB8AC3E}">
        <p14:creationId xmlns:p14="http://schemas.microsoft.com/office/powerpoint/2010/main" val="12496966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8088" y="1160545"/>
            <a:ext cx="4181751" cy="2843583"/>
          </a:xfrm>
          <a:prstGeom prst="rect">
            <a:avLst/>
          </a:prstGeom>
        </p:spPr>
      </p:pic>
      <p:sp>
        <p:nvSpPr>
          <p:cNvPr id="2" name="Title 1"/>
          <p:cNvSpPr>
            <a:spLocks noGrp="1"/>
          </p:cNvSpPr>
          <p:nvPr>
            <p:ph type="title"/>
          </p:nvPr>
        </p:nvSpPr>
        <p:spPr>
          <a:xfrm>
            <a:off x="887714" y="171847"/>
            <a:ext cx="7467600" cy="557213"/>
          </a:xfrm>
        </p:spPr>
        <p:txBody>
          <a:bodyPr/>
          <a:lstStyle/>
          <a:p>
            <a:r>
              <a:rPr lang="en-US" dirty="0"/>
              <a:t>Heat flow within the cryostat: </a:t>
            </a:r>
            <a:r>
              <a:rPr lang="en-US" dirty="0" err="1"/>
              <a:t>Cryoplate</a:t>
            </a:r>
            <a:r>
              <a:rPr lang="en-US" dirty="0"/>
              <a:t> thermal zone</a:t>
            </a:r>
            <a:br>
              <a:rPr lang="en-US" dirty="0"/>
            </a:br>
            <a:r>
              <a:rPr lang="en-US" dirty="0"/>
              <a:t>From LCA-10156B-Draft 2</a:t>
            </a:r>
          </a:p>
        </p:txBody>
      </p:sp>
      <p:sp>
        <p:nvSpPr>
          <p:cNvPr id="10" name="TextBox 20"/>
          <p:cNvSpPr txBox="1">
            <a:spLocks noChangeArrowheads="1"/>
          </p:cNvSpPr>
          <p:nvPr/>
        </p:nvSpPr>
        <p:spPr bwMode="auto">
          <a:xfrm>
            <a:off x="4621514" y="4055305"/>
            <a:ext cx="1522505" cy="138499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Does not include parasitic heat load from refrigeration transfer lines nor trim heat—this is load at the </a:t>
            </a:r>
            <a:r>
              <a:rPr lang="en-US" sz="1200" b="1" dirty="0" err="1">
                <a:solidFill>
                  <a:srgbClr val="000099"/>
                </a:solidFill>
              </a:rPr>
              <a:t>cryo</a:t>
            </a:r>
            <a:r>
              <a:rPr lang="en-US" sz="1200" b="1" dirty="0">
                <a:solidFill>
                  <a:srgbClr val="000099"/>
                </a:solidFill>
              </a:rPr>
              <a:t> plate</a:t>
            </a:r>
          </a:p>
        </p:txBody>
      </p:sp>
      <p:cxnSp>
        <p:nvCxnSpPr>
          <p:cNvPr id="12" name="Straight Arrow Connector 11"/>
          <p:cNvCxnSpPr/>
          <p:nvPr/>
        </p:nvCxnSpPr>
        <p:spPr>
          <a:xfrm flipV="1">
            <a:off x="6079663" y="4056739"/>
            <a:ext cx="391799" cy="37057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0"/>
            <a:endCxn id="7" idx="4"/>
          </p:cNvCxnSpPr>
          <p:nvPr/>
        </p:nvCxnSpPr>
        <p:spPr>
          <a:xfrm flipH="1" flipV="1">
            <a:off x="7559904" y="4101222"/>
            <a:ext cx="52263" cy="5110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6242593" y="4612245"/>
            <a:ext cx="2739147" cy="1815882"/>
          </a:xfrm>
          <a:prstGeom prst="rect">
            <a:avLst/>
          </a:prstGeom>
          <a:noFill/>
          <a:ln w="9525">
            <a:solidFill>
              <a:srgbClr val="FF0000"/>
            </a:solidFill>
            <a:miter lim="800000"/>
            <a:headEnd/>
            <a:tailEnd/>
          </a:ln>
        </p:spPr>
        <p:txBody>
          <a:bodyPr wrap="square" lIns="45720" rIns="45720" anchor="ctr">
            <a:spAutoFit/>
          </a:bodyPr>
          <a:lstStyle/>
          <a:p>
            <a:r>
              <a:rPr lang="en-US" sz="1400" b="1" dirty="0">
                <a:solidFill>
                  <a:srgbClr val="FF0000"/>
                </a:solidFill>
              </a:rPr>
              <a:t>This is the nominal heat load per </a:t>
            </a:r>
            <a:r>
              <a:rPr lang="en-US" sz="1400" b="1" dirty="0" err="1">
                <a:solidFill>
                  <a:srgbClr val="FF0000"/>
                </a:solidFill>
              </a:rPr>
              <a:t>cryo</a:t>
            </a:r>
            <a:r>
              <a:rPr lang="en-US" sz="1400" b="1" dirty="0">
                <a:solidFill>
                  <a:srgbClr val="FF0000"/>
                </a:solidFill>
              </a:rPr>
              <a:t> circuit  ].</a:t>
            </a:r>
          </a:p>
          <a:p>
            <a:endParaRPr lang="en-US" sz="1400" b="1" dirty="0">
              <a:solidFill>
                <a:srgbClr val="FF0000"/>
              </a:solidFill>
            </a:endParaRPr>
          </a:p>
          <a:p>
            <a:r>
              <a:rPr lang="en-US" sz="1400" b="1" dirty="0">
                <a:solidFill>
                  <a:srgbClr val="FF0000"/>
                </a:solidFill>
              </a:rPr>
              <a:t>Requirement is maintaining </a:t>
            </a:r>
            <a:r>
              <a:rPr lang="en-US" sz="1400" b="1" dirty="0" err="1">
                <a:solidFill>
                  <a:srgbClr val="FF0000"/>
                </a:solidFill>
              </a:rPr>
              <a:t>cryoplate</a:t>
            </a:r>
            <a:r>
              <a:rPr lang="en-US" sz="1400" b="1" dirty="0">
                <a:solidFill>
                  <a:srgbClr val="FF0000"/>
                </a:solidFill>
              </a:rPr>
              <a:t> temperature/stability at fixed temp </a:t>
            </a:r>
            <a:r>
              <a:rPr lang="en-US" sz="1400" b="1" dirty="0" err="1">
                <a:solidFill>
                  <a:srgbClr val="FF0000"/>
                </a:solidFill>
              </a:rPr>
              <a:t>setpoint</a:t>
            </a:r>
            <a:r>
              <a:rPr lang="en-US" sz="1400" b="1" dirty="0">
                <a:solidFill>
                  <a:srgbClr val="FF0000"/>
                </a:solidFill>
              </a:rPr>
              <a:t> over the Working </a:t>
            </a:r>
            <a:r>
              <a:rPr lang="en-US" sz="1400" b="1" dirty="0" err="1">
                <a:solidFill>
                  <a:srgbClr val="FF0000"/>
                </a:solidFill>
              </a:rPr>
              <a:t>Qmin</a:t>
            </a:r>
            <a:r>
              <a:rPr lang="en-US" sz="1400" b="1" dirty="0">
                <a:solidFill>
                  <a:srgbClr val="FF0000"/>
                </a:solidFill>
              </a:rPr>
              <a:t> to </a:t>
            </a:r>
            <a:r>
              <a:rPr lang="en-US" sz="1400" b="1" dirty="0" err="1">
                <a:solidFill>
                  <a:srgbClr val="FF0000"/>
                </a:solidFill>
              </a:rPr>
              <a:t>Qmax</a:t>
            </a:r>
            <a:r>
              <a:rPr lang="en-US" sz="1400" b="1" dirty="0">
                <a:solidFill>
                  <a:srgbClr val="FF0000"/>
                </a:solidFill>
              </a:rPr>
              <a:t> heat load range. </a:t>
            </a:r>
          </a:p>
        </p:txBody>
      </p:sp>
      <p:sp>
        <p:nvSpPr>
          <p:cNvPr id="7" name="Oval 6"/>
          <p:cNvSpPr/>
          <p:nvPr/>
        </p:nvSpPr>
        <p:spPr>
          <a:xfrm>
            <a:off x="7247704" y="3476822"/>
            <a:ext cx="624400" cy="624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644" y="913994"/>
            <a:ext cx="4364296" cy="5207000"/>
          </a:xfrm>
          <a:prstGeom prst="rect">
            <a:avLst/>
          </a:prstGeom>
        </p:spPr>
      </p:pic>
    </p:spTree>
    <p:extLst>
      <p:ext uri="{BB962C8B-B14F-4D97-AF65-F5344CB8AC3E}">
        <p14:creationId xmlns:p14="http://schemas.microsoft.com/office/powerpoint/2010/main" val="160103248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157" y="837876"/>
            <a:ext cx="7407965" cy="4566843"/>
          </a:xfrm>
          <a:prstGeom prst="rect">
            <a:avLst/>
          </a:prstGeom>
        </p:spPr>
      </p:pic>
      <p:sp>
        <p:nvSpPr>
          <p:cNvPr id="2" name="Title 1"/>
          <p:cNvSpPr>
            <a:spLocks noGrp="1"/>
          </p:cNvSpPr>
          <p:nvPr>
            <p:ph type="title"/>
          </p:nvPr>
        </p:nvSpPr>
        <p:spPr>
          <a:xfrm>
            <a:off x="457200" y="152400"/>
            <a:ext cx="8077200" cy="557213"/>
          </a:xfrm>
        </p:spPr>
        <p:txBody>
          <a:bodyPr/>
          <a:lstStyle/>
          <a:p>
            <a:r>
              <a:rPr lang="en-US" sz="2000" dirty="0"/>
              <a:t>Heat flow within the cryostat: Cold plate thermal zone</a:t>
            </a:r>
            <a:br>
              <a:rPr lang="en-US" sz="2000" dirty="0"/>
            </a:br>
            <a:r>
              <a:rPr lang="en-US" sz="2000" dirty="0"/>
              <a:t>From LCA-10156B-Draft 2</a:t>
            </a:r>
          </a:p>
        </p:txBody>
      </p:sp>
      <p:sp>
        <p:nvSpPr>
          <p:cNvPr id="7" name="TextBox 20"/>
          <p:cNvSpPr txBox="1">
            <a:spLocks noChangeArrowheads="1"/>
          </p:cNvSpPr>
          <p:nvPr/>
        </p:nvSpPr>
        <p:spPr bwMode="auto">
          <a:xfrm>
            <a:off x="1173392" y="5379996"/>
            <a:ext cx="1948330" cy="1200329"/>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Does not include parasitic heat load from refrigeration transfer lines—nor trim heat.  This is load at the cold plate</a:t>
            </a:r>
          </a:p>
        </p:txBody>
      </p:sp>
      <p:cxnSp>
        <p:nvCxnSpPr>
          <p:cNvPr id="8" name="Straight Arrow Connector 7"/>
          <p:cNvCxnSpPr/>
          <p:nvPr/>
        </p:nvCxnSpPr>
        <p:spPr>
          <a:xfrm flipV="1">
            <a:off x="2974867" y="5485233"/>
            <a:ext cx="702234" cy="388471"/>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621164" y="5437150"/>
            <a:ext cx="323411" cy="2987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944575" y="4860833"/>
            <a:ext cx="624400" cy="624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0"/>
          <p:cNvSpPr txBox="1">
            <a:spLocks noChangeArrowheads="1"/>
          </p:cNvSpPr>
          <p:nvPr/>
        </p:nvSpPr>
        <p:spPr bwMode="auto">
          <a:xfrm>
            <a:off x="3746122" y="5626218"/>
            <a:ext cx="5285623" cy="954107"/>
          </a:xfrm>
          <a:prstGeom prst="rect">
            <a:avLst/>
          </a:prstGeom>
          <a:noFill/>
          <a:ln w="9525">
            <a:solidFill>
              <a:srgbClr val="FF0000"/>
            </a:solidFill>
            <a:miter lim="800000"/>
            <a:headEnd/>
            <a:tailEnd/>
          </a:ln>
        </p:spPr>
        <p:txBody>
          <a:bodyPr wrap="square" lIns="45720" rIns="45720" anchor="ctr">
            <a:spAutoFit/>
          </a:bodyPr>
          <a:lstStyle/>
          <a:p>
            <a:r>
              <a:rPr lang="en-US" sz="1400" b="1" dirty="0">
                <a:solidFill>
                  <a:srgbClr val="FF0000"/>
                </a:solidFill>
              </a:rPr>
              <a:t>This is the nominal heat load per cold circuit. </a:t>
            </a:r>
          </a:p>
          <a:p>
            <a:r>
              <a:rPr lang="en-US" sz="1400" b="1" dirty="0">
                <a:solidFill>
                  <a:srgbClr val="FF0000"/>
                </a:solidFill>
              </a:rPr>
              <a:t>Requirement is maintaining </a:t>
            </a:r>
            <a:r>
              <a:rPr lang="en-US" sz="1400" b="1" dirty="0" err="1">
                <a:solidFill>
                  <a:srgbClr val="FF0000"/>
                </a:solidFill>
              </a:rPr>
              <a:t>cryoplate</a:t>
            </a:r>
            <a:r>
              <a:rPr lang="en-US" sz="1400" b="1" dirty="0">
                <a:solidFill>
                  <a:srgbClr val="FF0000"/>
                </a:solidFill>
              </a:rPr>
              <a:t> temperature/stability at fixed temp </a:t>
            </a:r>
            <a:r>
              <a:rPr lang="en-US" sz="1400" b="1" dirty="0" err="1">
                <a:solidFill>
                  <a:srgbClr val="FF0000"/>
                </a:solidFill>
              </a:rPr>
              <a:t>setpoint</a:t>
            </a:r>
            <a:r>
              <a:rPr lang="en-US" sz="1400" b="1" dirty="0">
                <a:solidFill>
                  <a:srgbClr val="FF0000"/>
                </a:solidFill>
              </a:rPr>
              <a:t> over the Working </a:t>
            </a:r>
            <a:r>
              <a:rPr lang="en-US" sz="1400" b="1" dirty="0" err="1">
                <a:solidFill>
                  <a:srgbClr val="FF0000"/>
                </a:solidFill>
              </a:rPr>
              <a:t>Qmin</a:t>
            </a:r>
            <a:r>
              <a:rPr lang="en-US" sz="1400" b="1" dirty="0">
                <a:solidFill>
                  <a:srgbClr val="FF0000"/>
                </a:solidFill>
              </a:rPr>
              <a:t> to </a:t>
            </a:r>
            <a:r>
              <a:rPr lang="en-US" sz="1400" b="1" dirty="0" err="1">
                <a:solidFill>
                  <a:srgbClr val="FF0000"/>
                </a:solidFill>
              </a:rPr>
              <a:t>Qmax</a:t>
            </a:r>
            <a:r>
              <a:rPr lang="en-US" sz="1400" b="1" dirty="0">
                <a:solidFill>
                  <a:srgbClr val="FF0000"/>
                </a:solidFill>
              </a:rPr>
              <a:t> heat load range.. </a:t>
            </a:r>
          </a:p>
        </p:txBody>
      </p:sp>
    </p:spTree>
    <p:extLst>
      <p:ext uri="{BB962C8B-B14F-4D97-AF65-F5344CB8AC3E}">
        <p14:creationId xmlns:p14="http://schemas.microsoft.com/office/powerpoint/2010/main" val="15053096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2"/>
            <a:ext cx="8763404" cy="760186"/>
          </a:xfrm>
        </p:spPr>
        <p:txBody>
          <a:bodyPr/>
          <a:lstStyle/>
          <a:p>
            <a:r>
              <a:rPr lang="en-US" sz="2000" dirty="0"/>
              <a:t>Key Requirements of the Refrigeration System (from LCA-51-D-DRAFT 9)  </a:t>
            </a:r>
          </a:p>
        </p:txBody>
      </p:sp>
      <p:sp>
        <p:nvSpPr>
          <p:cNvPr id="15363" name="Content Placeholder 2"/>
          <p:cNvSpPr>
            <a:spLocks noGrp="1"/>
          </p:cNvSpPr>
          <p:nvPr>
            <p:ph idx="1"/>
          </p:nvPr>
        </p:nvSpPr>
        <p:spPr>
          <a:xfrm>
            <a:off x="0" y="784412"/>
            <a:ext cx="8937626" cy="6267824"/>
          </a:xfrm>
        </p:spPr>
        <p:txBody>
          <a:bodyPr>
            <a:normAutofit/>
          </a:bodyPr>
          <a:lstStyle/>
          <a:p>
            <a:r>
              <a:rPr lang="en-US" sz="2000" dirty="0"/>
              <a:t>Highest level CRYO refrigeration-currently are    </a:t>
            </a:r>
            <a:endParaRPr lang="en-US" sz="1100" dirty="0"/>
          </a:p>
          <a:p>
            <a:pPr lvl="1"/>
            <a:r>
              <a:rPr lang="en-US" sz="1900" dirty="0">
                <a:solidFill>
                  <a:srgbClr val="000000"/>
                </a:solidFill>
              </a:rPr>
              <a:t>Performance [</a:t>
            </a:r>
            <a:r>
              <a:rPr lang="en-US" sz="1700" b="1" dirty="0">
                <a:solidFill>
                  <a:srgbClr val="000000"/>
                </a:solidFill>
              </a:rPr>
              <a:t>From LCA-51]</a:t>
            </a:r>
            <a:r>
              <a:rPr lang="en-US" sz="1900" dirty="0">
                <a:solidFill>
                  <a:srgbClr val="000000"/>
                </a:solidFill>
              </a:rPr>
              <a:t>:  </a:t>
            </a:r>
          </a:p>
          <a:p>
            <a:pPr lvl="2"/>
            <a:r>
              <a:rPr lang="en-US" sz="1700" b="1" dirty="0">
                <a:solidFill>
                  <a:srgbClr val="000000"/>
                </a:solidFill>
              </a:rPr>
              <a:t>With a </a:t>
            </a:r>
            <a:r>
              <a:rPr lang="en-US" sz="1700" b="1" dirty="0" err="1">
                <a:solidFill>
                  <a:srgbClr val="000000"/>
                </a:solidFill>
              </a:rPr>
              <a:t>setpoint</a:t>
            </a:r>
            <a:r>
              <a:rPr lang="en-US" sz="1700" b="1" dirty="0">
                <a:solidFill>
                  <a:srgbClr val="000000"/>
                </a:solidFill>
              </a:rPr>
              <a:t> between -135</a:t>
            </a:r>
            <a:r>
              <a:rPr lang="en-US" sz="1700" b="1" baseline="30000" dirty="0">
                <a:solidFill>
                  <a:srgbClr val="000000"/>
                </a:solidFill>
              </a:rPr>
              <a:t>0</a:t>
            </a:r>
            <a:r>
              <a:rPr lang="en-US" sz="1700" b="1" dirty="0">
                <a:solidFill>
                  <a:srgbClr val="000000"/>
                </a:solidFill>
              </a:rPr>
              <a:t> C to -125</a:t>
            </a:r>
            <a:r>
              <a:rPr lang="en-US" sz="1700" b="1" baseline="30000" dirty="0">
                <a:solidFill>
                  <a:srgbClr val="000000"/>
                </a:solidFill>
              </a:rPr>
              <a:t>0</a:t>
            </a:r>
            <a:r>
              <a:rPr lang="en-US" sz="1700" b="1" dirty="0">
                <a:solidFill>
                  <a:srgbClr val="000000"/>
                </a:solidFill>
              </a:rPr>
              <a:t>C the </a:t>
            </a:r>
            <a:r>
              <a:rPr lang="en-US" sz="1700" b="1" dirty="0" err="1">
                <a:solidFill>
                  <a:srgbClr val="000000"/>
                </a:solidFill>
              </a:rPr>
              <a:t>Cryo</a:t>
            </a:r>
            <a:r>
              <a:rPr lang="en-US" sz="1700" b="1" dirty="0">
                <a:solidFill>
                  <a:srgbClr val="000000"/>
                </a:solidFill>
              </a:rPr>
              <a:t>-thermal heat extraction working range is : 60W </a:t>
            </a:r>
            <a:r>
              <a:rPr lang="en-US" sz="1700" b="1" dirty="0">
                <a:solidFill>
                  <a:srgbClr val="000000"/>
                </a:solidFill>
                <a:sym typeface="Wingdings"/>
              </a:rPr>
              <a:t>  87</a:t>
            </a:r>
            <a:r>
              <a:rPr lang="en-US" sz="1700" b="1" dirty="0">
                <a:solidFill>
                  <a:srgbClr val="000000"/>
                </a:solidFill>
              </a:rPr>
              <a:t> W per circuit   </a:t>
            </a:r>
          </a:p>
          <a:p>
            <a:pPr lvl="2"/>
            <a:r>
              <a:rPr lang="en-US" sz="1700" b="1" dirty="0" err="1">
                <a:solidFill>
                  <a:srgbClr val="000000"/>
                </a:solidFill>
              </a:rPr>
              <a:t>Cryoplate</a:t>
            </a:r>
            <a:r>
              <a:rPr lang="en-US" sz="1700" b="1" dirty="0">
                <a:solidFill>
                  <a:srgbClr val="000000"/>
                </a:solidFill>
              </a:rPr>
              <a:t> Temp. variation in the 136W working heat load range is +/-1.5 </a:t>
            </a:r>
            <a:r>
              <a:rPr lang="en-US" sz="1700" b="1" baseline="30000" dirty="0">
                <a:solidFill>
                  <a:srgbClr val="000000"/>
                </a:solidFill>
              </a:rPr>
              <a:t>0</a:t>
            </a:r>
            <a:r>
              <a:rPr lang="en-US" sz="1700" b="1" dirty="0">
                <a:solidFill>
                  <a:srgbClr val="000000"/>
                </a:solidFill>
              </a:rPr>
              <a:t>C around </a:t>
            </a:r>
            <a:r>
              <a:rPr lang="en-US" sz="1700" b="1" dirty="0" err="1">
                <a:solidFill>
                  <a:srgbClr val="000000"/>
                </a:solidFill>
              </a:rPr>
              <a:t>setpoint</a:t>
            </a:r>
            <a:endParaRPr lang="en-US" sz="1700" b="1" dirty="0">
              <a:solidFill>
                <a:srgbClr val="000000"/>
              </a:solidFill>
            </a:endParaRPr>
          </a:p>
          <a:p>
            <a:pPr lvl="2"/>
            <a:r>
              <a:rPr lang="en-US" sz="1700" b="1" dirty="0" err="1">
                <a:solidFill>
                  <a:srgbClr val="000000"/>
                </a:solidFill>
              </a:rPr>
              <a:t>Cryoplate</a:t>
            </a:r>
            <a:r>
              <a:rPr lang="en-US" sz="1700" b="1" dirty="0">
                <a:solidFill>
                  <a:srgbClr val="000000"/>
                </a:solidFill>
              </a:rPr>
              <a:t> Temp. stability &lt;1</a:t>
            </a:r>
            <a:r>
              <a:rPr lang="en-US" sz="1700" b="1" baseline="30000" dirty="0">
                <a:solidFill>
                  <a:srgbClr val="000000"/>
                </a:solidFill>
              </a:rPr>
              <a:t>0</a:t>
            </a:r>
            <a:r>
              <a:rPr lang="en-US" sz="1700" b="1" dirty="0">
                <a:solidFill>
                  <a:srgbClr val="000000"/>
                </a:solidFill>
              </a:rPr>
              <a:t>C in the working range</a:t>
            </a:r>
          </a:p>
        </p:txBody>
      </p:sp>
      <p:pic>
        <p:nvPicPr>
          <p:cNvPr id="5" name="Picture 4"/>
          <p:cNvPicPr/>
          <p:nvPr/>
        </p:nvPicPr>
        <p:blipFill>
          <a:blip r:embed="rId3" cstate="email">
            <a:lum contrast="40000"/>
            <a:extLst>
              <a:ext uri="{28A0092B-C50C-407E-A947-70E740481C1C}">
                <a14:useLocalDpi xmlns:a14="http://schemas.microsoft.com/office/drawing/2010/main"/>
              </a:ext>
            </a:extLst>
          </a:blip>
          <a:srcRect/>
          <a:stretch>
            <a:fillRect/>
          </a:stretch>
        </p:blipFill>
        <p:spPr bwMode="auto">
          <a:xfrm>
            <a:off x="377687" y="3010829"/>
            <a:ext cx="8385717" cy="3534937"/>
          </a:xfrm>
          <a:prstGeom prst="rect">
            <a:avLst/>
          </a:prstGeom>
          <a:noFill/>
          <a:ln>
            <a:noFill/>
          </a:ln>
        </p:spPr>
      </p:pic>
    </p:spTree>
    <p:extLst>
      <p:ext uri="{BB962C8B-B14F-4D97-AF65-F5344CB8AC3E}">
        <p14:creationId xmlns:p14="http://schemas.microsoft.com/office/powerpoint/2010/main" val="33948650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037"/>
            <a:ext cx="8609568" cy="760186"/>
          </a:xfrm>
        </p:spPr>
        <p:txBody>
          <a:bodyPr/>
          <a:lstStyle/>
          <a:p>
            <a:r>
              <a:rPr lang="en-US" sz="2000" dirty="0"/>
              <a:t>Key Requirements of the Refrigeration System (from LCA-51-D-Draft 9)  </a:t>
            </a:r>
          </a:p>
        </p:txBody>
      </p:sp>
      <p:sp>
        <p:nvSpPr>
          <p:cNvPr id="15363" name="Content Placeholder 2"/>
          <p:cNvSpPr>
            <a:spLocks noGrp="1"/>
          </p:cNvSpPr>
          <p:nvPr>
            <p:ph idx="1"/>
          </p:nvPr>
        </p:nvSpPr>
        <p:spPr>
          <a:xfrm>
            <a:off x="-64146" y="835723"/>
            <a:ext cx="8937626" cy="6267824"/>
          </a:xfrm>
        </p:spPr>
        <p:txBody>
          <a:bodyPr>
            <a:normAutofit/>
          </a:bodyPr>
          <a:lstStyle/>
          <a:p>
            <a:r>
              <a:rPr lang="en-US" sz="2000" dirty="0"/>
              <a:t>Highest level COLD refrigeration- requirements currently are    </a:t>
            </a:r>
            <a:endParaRPr lang="en-US" sz="1100" dirty="0"/>
          </a:p>
          <a:p>
            <a:pPr lvl="1"/>
            <a:r>
              <a:rPr lang="en-US" sz="1900" dirty="0">
                <a:solidFill>
                  <a:srgbClr val="000000"/>
                </a:solidFill>
              </a:rPr>
              <a:t>Performance :  </a:t>
            </a:r>
          </a:p>
          <a:p>
            <a:pPr lvl="2"/>
            <a:r>
              <a:rPr lang="en-US" sz="1700" b="1" dirty="0">
                <a:solidFill>
                  <a:srgbClr val="000000"/>
                </a:solidFill>
              </a:rPr>
              <a:t>With a </a:t>
            </a:r>
            <a:r>
              <a:rPr lang="en-US" sz="1700" b="1" dirty="0" err="1">
                <a:solidFill>
                  <a:srgbClr val="000000"/>
                </a:solidFill>
              </a:rPr>
              <a:t>setpoint</a:t>
            </a:r>
            <a:r>
              <a:rPr lang="en-US" sz="1700" b="1" dirty="0">
                <a:solidFill>
                  <a:srgbClr val="000000"/>
                </a:solidFill>
              </a:rPr>
              <a:t> between -30</a:t>
            </a:r>
            <a:r>
              <a:rPr lang="en-US" sz="1700" b="1" baseline="30000" dirty="0">
                <a:solidFill>
                  <a:srgbClr val="000000"/>
                </a:solidFill>
              </a:rPr>
              <a:t>0</a:t>
            </a:r>
            <a:r>
              <a:rPr lang="en-US" sz="1700" b="1" dirty="0">
                <a:solidFill>
                  <a:srgbClr val="000000"/>
                </a:solidFill>
              </a:rPr>
              <a:t> C to -40</a:t>
            </a:r>
            <a:r>
              <a:rPr lang="en-US" sz="1700" b="1" baseline="30000" dirty="0">
                <a:solidFill>
                  <a:srgbClr val="000000"/>
                </a:solidFill>
              </a:rPr>
              <a:t>0</a:t>
            </a:r>
            <a:r>
              <a:rPr lang="en-US" sz="1700" b="1" dirty="0">
                <a:solidFill>
                  <a:srgbClr val="000000"/>
                </a:solidFill>
              </a:rPr>
              <a:t>C Cold-thermal heat extraction range is  </a:t>
            </a:r>
            <a:r>
              <a:rPr lang="en-US" sz="1700" b="1" dirty="0" err="1">
                <a:solidFill>
                  <a:srgbClr val="000000"/>
                </a:solidFill>
              </a:rPr>
              <a:t>Qmin</a:t>
            </a:r>
            <a:r>
              <a:rPr lang="en-US" sz="1700" b="1" dirty="0">
                <a:solidFill>
                  <a:srgbClr val="000000"/>
                </a:solidFill>
              </a:rPr>
              <a:t> (377W) </a:t>
            </a:r>
            <a:r>
              <a:rPr lang="en-US" sz="1700" b="1" dirty="0">
                <a:solidFill>
                  <a:srgbClr val="000000"/>
                </a:solidFill>
                <a:sym typeface="Wingdings"/>
              </a:rPr>
              <a:t> </a:t>
            </a:r>
            <a:r>
              <a:rPr lang="en-US" sz="1700" b="1" dirty="0" err="1">
                <a:solidFill>
                  <a:srgbClr val="000000"/>
                </a:solidFill>
                <a:sym typeface="Wingdings"/>
              </a:rPr>
              <a:t>Qmax</a:t>
            </a:r>
            <a:r>
              <a:rPr lang="en-US" sz="1700" b="1" dirty="0">
                <a:solidFill>
                  <a:srgbClr val="000000"/>
                </a:solidFill>
                <a:sym typeface="Wingdings"/>
              </a:rPr>
              <a:t> (421</a:t>
            </a:r>
            <a:r>
              <a:rPr lang="en-US" sz="1700" b="1" dirty="0">
                <a:solidFill>
                  <a:srgbClr val="000000"/>
                </a:solidFill>
              </a:rPr>
              <a:t> W)  per circuit</a:t>
            </a:r>
          </a:p>
          <a:p>
            <a:pPr lvl="2"/>
            <a:r>
              <a:rPr lang="en-US" sz="1700" b="1" dirty="0">
                <a:solidFill>
                  <a:srgbClr val="000000"/>
                </a:solidFill>
              </a:rPr>
              <a:t>Cold Plate Temp. variation in the 89</a:t>
            </a:r>
            <a:r>
              <a:rPr lang="en-US" sz="1700" b="1" baseline="30000" dirty="0">
                <a:solidFill>
                  <a:srgbClr val="000000"/>
                </a:solidFill>
              </a:rPr>
              <a:t>0</a:t>
            </a:r>
            <a:r>
              <a:rPr lang="en-US" sz="1700" b="1" dirty="0">
                <a:solidFill>
                  <a:srgbClr val="000000"/>
                </a:solidFill>
              </a:rPr>
              <a:t>C  working heat load range is +/-2 </a:t>
            </a:r>
            <a:r>
              <a:rPr lang="en-US" sz="1700" b="1" baseline="30000" dirty="0">
                <a:solidFill>
                  <a:srgbClr val="000000"/>
                </a:solidFill>
              </a:rPr>
              <a:t>0</a:t>
            </a:r>
            <a:r>
              <a:rPr lang="en-US" sz="1700" b="1" dirty="0">
                <a:solidFill>
                  <a:srgbClr val="000000"/>
                </a:solidFill>
              </a:rPr>
              <a:t>C around the </a:t>
            </a:r>
            <a:r>
              <a:rPr lang="en-US" sz="1700" b="1" dirty="0" err="1">
                <a:solidFill>
                  <a:srgbClr val="000000"/>
                </a:solidFill>
              </a:rPr>
              <a:t>setpoint</a:t>
            </a:r>
            <a:r>
              <a:rPr lang="en-US" sz="1700" b="1" dirty="0">
                <a:solidFill>
                  <a:srgbClr val="000000"/>
                </a:solidFill>
              </a:rPr>
              <a:t> </a:t>
            </a:r>
          </a:p>
          <a:p>
            <a:pPr lvl="2"/>
            <a:r>
              <a:rPr lang="en-US" sz="1700" b="1" dirty="0">
                <a:solidFill>
                  <a:srgbClr val="000000"/>
                </a:solidFill>
              </a:rPr>
              <a:t>Cold Plate Temp. stability &lt;2</a:t>
            </a:r>
            <a:r>
              <a:rPr lang="en-US" sz="1700" b="1" baseline="30000" dirty="0">
                <a:solidFill>
                  <a:srgbClr val="000000"/>
                </a:solidFill>
              </a:rPr>
              <a:t>0</a:t>
            </a:r>
            <a:r>
              <a:rPr lang="en-US" sz="1700" b="1" dirty="0">
                <a:solidFill>
                  <a:srgbClr val="000000"/>
                </a:solidFill>
              </a:rPr>
              <a:t>C. in </a:t>
            </a:r>
            <a:r>
              <a:rPr lang="en-US" sz="1700" b="1" u="sng" dirty="0">
                <a:solidFill>
                  <a:srgbClr val="000000"/>
                </a:solidFill>
              </a:rPr>
              <a:t>working </a:t>
            </a:r>
            <a:r>
              <a:rPr lang="en-US" sz="1700" b="1" dirty="0">
                <a:solidFill>
                  <a:srgbClr val="000000"/>
                </a:solidFill>
              </a:rPr>
              <a:t>range</a:t>
            </a:r>
          </a:p>
        </p:txBody>
      </p:sp>
      <p:pic>
        <p:nvPicPr>
          <p:cNvPr id="5" name="Picture 4"/>
          <p:cNvPicPr/>
          <p:nvPr/>
        </p:nvPicPr>
        <p:blipFill>
          <a:blip r:embed="rId3" cstate="email">
            <a:lum contrast="40000"/>
            <a:extLst>
              <a:ext uri="{28A0092B-C50C-407E-A947-70E740481C1C}">
                <a14:useLocalDpi xmlns:a14="http://schemas.microsoft.com/office/drawing/2010/main"/>
              </a:ext>
            </a:extLst>
          </a:blip>
          <a:srcRect/>
          <a:stretch>
            <a:fillRect/>
          </a:stretch>
        </p:blipFill>
        <p:spPr bwMode="auto">
          <a:xfrm>
            <a:off x="675888" y="3089777"/>
            <a:ext cx="8086080" cy="3311023"/>
          </a:xfrm>
          <a:prstGeom prst="rect">
            <a:avLst/>
          </a:prstGeom>
          <a:noFill/>
          <a:ln>
            <a:noFill/>
          </a:ln>
        </p:spPr>
      </p:pic>
    </p:spTree>
    <p:extLst>
      <p:ext uri="{BB962C8B-B14F-4D97-AF65-F5344CB8AC3E}">
        <p14:creationId xmlns:p14="http://schemas.microsoft.com/office/powerpoint/2010/main" val="400961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B945-B225-C14E-87E4-056F010F9C34}"/>
              </a:ext>
            </a:extLst>
          </p:cNvPr>
          <p:cNvSpPr>
            <a:spLocks noGrp="1"/>
          </p:cNvSpPr>
          <p:nvPr>
            <p:ph type="title"/>
          </p:nvPr>
        </p:nvSpPr>
        <p:spPr/>
        <p:txBody>
          <a:bodyPr/>
          <a:lstStyle/>
          <a:p>
            <a:r>
              <a:rPr lang="en-US" dirty="0"/>
              <a:t>Various UT Subsystem Parts</a:t>
            </a:r>
          </a:p>
        </p:txBody>
      </p:sp>
      <p:pic>
        <p:nvPicPr>
          <p:cNvPr id="3" name="Picture 2">
            <a:extLst>
              <a:ext uri="{FF2B5EF4-FFF2-40B4-BE49-F238E27FC236}">
                <a16:creationId xmlns:a16="http://schemas.microsoft.com/office/drawing/2014/main" id="{225FDF58-5E5F-9D49-82A0-D77A395A8F14}"/>
              </a:ext>
            </a:extLst>
          </p:cNvPr>
          <p:cNvPicPr/>
          <p:nvPr/>
        </p:nvPicPr>
        <p:blipFill>
          <a:blip r:embed="rId2">
            <a:extLst>
              <a:ext uri="{28A0092B-C50C-407E-A947-70E740481C1C}">
                <a14:useLocalDpi xmlns:a14="http://schemas.microsoft.com/office/drawing/2010/main"/>
              </a:ext>
            </a:extLst>
          </a:blip>
          <a:stretch>
            <a:fillRect/>
          </a:stretch>
        </p:blipFill>
        <p:spPr>
          <a:xfrm>
            <a:off x="4941860" y="995590"/>
            <a:ext cx="4102735" cy="30765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125A056-D5C1-724E-AC66-3E4B3DABF5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534" y="1218104"/>
            <a:ext cx="1799196" cy="3198570"/>
          </a:xfrm>
          <a:prstGeom prst="rect">
            <a:avLst/>
          </a:prstGeom>
        </p:spPr>
      </p:pic>
      <p:pic>
        <p:nvPicPr>
          <p:cNvPr id="9" name="Picture 8">
            <a:extLst>
              <a:ext uri="{FF2B5EF4-FFF2-40B4-BE49-F238E27FC236}">
                <a16:creationId xmlns:a16="http://schemas.microsoft.com/office/drawing/2014/main" id="{B58A6F52-2FBF-744A-8AAC-4A4D71A291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4233" y="2526611"/>
            <a:ext cx="2144841" cy="3813050"/>
          </a:xfrm>
          <a:prstGeom prst="rect">
            <a:avLst/>
          </a:prstGeom>
        </p:spPr>
      </p:pic>
      <p:sp>
        <p:nvSpPr>
          <p:cNvPr id="8" name="TextBox 7">
            <a:extLst>
              <a:ext uri="{FF2B5EF4-FFF2-40B4-BE49-F238E27FC236}">
                <a16:creationId xmlns:a16="http://schemas.microsoft.com/office/drawing/2014/main" id="{7E089899-4B3C-C044-9FED-7568CE747F88}"/>
              </a:ext>
            </a:extLst>
          </p:cNvPr>
          <p:cNvSpPr txBox="1"/>
          <p:nvPr/>
        </p:nvSpPr>
        <p:spPr>
          <a:xfrm>
            <a:off x="6645870" y="4125359"/>
            <a:ext cx="904030" cy="307777"/>
          </a:xfrm>
          <a:prstGeom prst="rect">
            <a:avLst/>
          </a:prstGeom>
          <a:noFill/>
        </p:spPr>
        <p:txBody>
          <a:bodyPr wrap="none" rtlCol="0">
            <a:spAutoFit/>
          </a:bodyPr>
          <a:lstStyle/>
          <a:p>
            <a:r>
              <a:rPr lang="en-US" sz="1400" b="1" dirty="0"/>
              <a:t>Quad Box</a:t>
            </a:r>
          </a:p>
        </p:txBody>
      </p:sp>
      <p:sp>
        <p:nvSpPr>
          <p:cNvPr id="10" name="TextBox 9">
            <a:extLst>
              <a:ext uri="{FF2B5EF4-FFF2-40B4-BE49-F238E27FC236}">
                <a16:creationId xmlns:a16="http://schemas.microsoft.com/office/drawing/2014/main" id="{7E089899-4B3C-C044-9FED-7568CE747F88}"/>
              </a:ext>
            </a:extLst>
          </p:cNvPr>
          <p:cNvSpPr txBox="1"/>
          <p:nvPr/>
        </p:nvSpPr>
        <p:spPr>
          <a:xfrm>
            <a:off x="2423598" y="1854395"/>
            <a:ext cx="1946110" cy="307777"/>
          </a:xfrm>
          <a:prstGeom prst="rect">
            <a:avLst/>
          </a:prstGeom>
          <a:noFill/>
        </p:spPr>
        <p:txBody>
          <a:bodyPr wrap="none" rtlCol="0">
            <a:spAutoFit/>
          </a:bodyPr>
          <a:lstStyle/>
          <a:p>
            <a:r>
              <a:rPr lang="en-US" sz="1400" b="1" dirty="0"/>
              <a:t>Parts of Coolant System</a:t>
            </a:r>
          </a:p>
        </p:txBody>
      </p:sp>
    </p:spTree>
    <p:extLst>
      <p:ext uri="{BB962C8B-B14F-4D97-AF65-F5344CB8AC3E}">
        <p14:creationId xmlns:p14="http://schemas.microsoft.com/office/powerpoint/2010/main" val="33035389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028"/>
            <a:ext cx="8077200" cy="557213"/>
          </a:xfrm>
        </p:spPr>
        <p:txBody>
          <a:bodyPr/>
          <a:lstStyle/>
          <a:p>
            <a:r>
              <a:rPr lang="en-US" sz="2000" dirty="0"/>
              <a:t>Key Requirements of the Refrigeration System (from LCA-51-D-Draft 9)  </a:t>
            </a:r>
          </a:p>
        </p:txBody>
      </p:sp>
      <p:sp>
        <p:nvSpPr>
          <p:cNvPr id="15363" name="Content Placeholder 2"/>
          <p:cNvSpPr>
            <a:spLocks noGrp="1"/>
          </p:cNvSpPr>
          <p:nvPr>
            <p:ph idx="1"/>
          </p:nvPr>
        </p:nvSpPr>
        <p:spPr>
          <a:xfrm>
            <a:off x="-1" y="784412"/>
            <a:ext cx="8813649" cy="5917471"/>
          </a:xfrm>
        </p:spPr>
        <p:txBody>
          <a:bodyPr>
            <a:normAutofit fontScale="92500" lnSpcReduction="10000"/>
          </a:bodyPr>
          <a:lstStyle/>
          <a:p>
            <a:r>
              <a:rPr lang="en-US" sz="2000" dirty="0"/>
              <a:t>Highest level refrigeration-  requirements  currently are written  </a:t>
            </a:r>
            <a:endParaRPr lang="en-US" sz="1700" b="1" dirty="0">
              <a:solidFill>
                <a:srgbClr val="FF0000"/>
              </a:solidFill>
            </a:endParaRPr>
          </a:p>
          <a:p>
            <a:pPr lvl="1"/>
            <a:r>
              <a:rPr lang="en-US" sz="1900" dirty="0">
                <a:solidFill>
                  <a:srgbClr val="000000"/>
                </a:solidFill>
              </a:rPr>
              <a:t>Operational: </a:t>
            </a:r>
          </a:p>
          <a:p>
            <a:pPr lvl="2"/>
            <a:r>
              <a:rPr lang="en-US" sz="1700" b="1" dirty="0">
                <a:solidFill>
                  <a:srgbClr val="000000"/>
                </a:solidFill>
              </a:rPr>
              <a:t>Refrigeration functions under facility conditions (camera orientation &amp; motion, flexible sections, mount/dismount…)</a:t>
            </a:r>
          </a:p>
          <a:p>
            <a:pPr lvl="2"/>
            <a:r>
              <a:rPr lang="en-US" sz="1700" b="1" dirty="0" err="1">
                <a:solidFill>
                  <a:srgbClr val="000000"/>
                </a:solidFill>
              </a:rPr>
              <a:t>Cryo</a:t>
            </a:r>
            <a:r>
              <a:rPr lang="en-US" sz="1700" b="1" dirty="0">
                <a:solidFill>
                  <a:srgbClr val="000000"/>
                </a:solidFill>
              </a:rPr>
              <a:t>/Cold systems must meet performance in dome environment (-5</a:t>
            </a:r>
            <a:r>
              <a:rPr lang="en-US" sz="1700" b="1" baseline="30000" dirty="0">
                <a:solidFill>
                  <a:srgbClr val="000000"/>
                </a:solidFill>
              </a:rPr>
              <a:t>0</a:t>
            </a:r>
            <a:r>
              <a:rPr lang="en-US" sz="1700" b="1" dirty="0">
                <a:solidFill>
                  <a:srgbClr val="000000"/>
                </a:solidFill>
              </a:rPr>
              <a:t>C to +30</a:t>
            </a:r>
            <a:r>
              <a:rPr lang="en-US" sz="1700" b="1" baseline="30000" dirty="0">
                <a:solidFill>
                  <a:srgbClr val="000000"/>
                </a:solidFill>
              </a:rPr>
              <a:t>0</a:t>
            </a:r>
            <a:r>
              <a:rPr lang="en-US" sz="1700" b="1" dirty="0">
                <a:solidFill>
                  <a:srgbClr val="000000"/>
                </a:solidFill>
              </a:rPr>
              <a:t>C)</a:t>
            </a:r>
            <a:endParaRPr lang="en-US" sz="1000" dirty="0">
              <a:solidFill>
                <a:srgbClr val="000000"/>
              </a:solidFill>
            </a:endParaRPr>
          </a:p>
          <a:p>
            <a:pPr lvl="2"/>
            <a:r>
              <a:rPr lang="en-US" sz="1700" b="1" dirty="0" err="1">
                <a:solidFill>
                  <a:srgbClr val="000000"/>
                </a:solidFill>
              </a:rPr>
              <a:t>Cryo</a:t>
            </a:r>
            <a:r>
              <a:rPr lang="en-US" sz="1700" b="1" dirty="0">
                <a:solidFill>
                  <a:srgbClr val="000000"/>
                </a:solidFill>
              </a:rPr>
              <a:t>/Cold systems must function/survive in extreme dome environ. </a:t>
            </a:r>
            <a:r>
              <a:rPr lang="en-US" sz="1700" b="1" dirty="0"/>
              <a:t>(-15</a:t>
            </a:r>
            <a:r>
              <a:rPr lang="en-US" sz="1700" b="1" baseline="30000" dirty="0"/>
              <a:t>0</a:t>
            </a:r>
            <a:r>
              <a:rPr lang="en-US" sz="1700" b="1" dirty="0"/>
              <a:t>C to +40</a:t>
            </a:r>
            <a:r>
              <a:rPr lang="en-US" sz="1700" b="1" baseline="30000" dirty="0"/>
              <a:t>0</a:t>
            </a:r>
            <a:r>
              <a:rPr lang="en-US" sz="1700" b="1" dirty="0"/>
              <a:t>C)</a:t>
            </a:r>
          </a:p>
          <a:p>
            <a:pPr lvl="2"/>
            <a:endParaRPr lang="en-US" sz="1700" b="1" dirty="0"/>
          </a:p>
          <a:p>
            <a:pPr marL="914400" lvl="2" indent="0">
              <a:buNone/>
            </a:pPr>
            <a:endParaRPr lang="en-US" sz="1700" b="1" dirty="0"/>
          </a:p>
          <a:p>
            <a:pPr marL="914400" lvl="2" indent="0">
              <a:buNone/>
            </a:pPr>
            <a:endParaRPr lang="en-US" sz="1700" b="1" dirty="0"/>
          </a:p>
          <a:p>
            <a:pPr lvl="2"/>
            <a:endParaRPr lang="en-US" sz="1700" b="1" dirty="0"/>
          </a:p>
          <a:p>
            <a:pPr lvl="2"/>
            <a:endParaRPr lang="en-US" sz="1700" b="1" dirty="0"/>
          </a:p>
          <a:p>
            <a:pPr marL="914400" lvl="2" indent="0">
              <a:buNone/>
            </a:pPr>
            <a:endParaRPr lang="en-US" b="1" dirty="0"/>
          </a:p>
          <a:p>
            <a:pPr lvl="3"/>
            <a:endParaRPr lang="en-US" sz="1700" b="1" dirty="0">
              <a:solidFill>
                <a:srgbClr val="FF0000"/>
              </a:solidFill>
            </a:endParaRPr>
          </a:p>
          <a:p>
            <a:pPr lvl="3"/>
            <a:endParaRPr lang="en-US" sz="1700" b="1" dirty="0">
              <a:solidFill>
                <a:srgbClr val="FF0000"/>
              </a:solidFill>
            </a:endParaRPr>
          </a:p>
          <a:p>
            <a:pPr lvl="3"/>
            <a:r>
              <a:rPr lang="en-US" sz="1700" b="1" dirty="0">
                <a:solidFill>
                  <a:srgbClr val="FF0000"/>
                </a:solidFill>
              </a:rPr>
              <a:t>These environmental conditions introduce impact primarily through the insulated transfer line system, and Compressor Cabinets in TMA.  The Subscale test in </a:t>
            </a:r>
            <a:r>
              <a:rPr lang="en-US" sz="1700" b="1" dirty="0" err="1">
                <a:solidFill>
                  <a:srgbClr val="FF0000"/>
                </a:solidFill>
              </a:rPr>
              <a:t>Bld</a:t>
            </a:r>
            <a:r>
              <a:rPr lang="en-US" sz="1700" b="1" dirty="0">
                <a:solidFill>
                  <a:srgbClr val="FF0000"/>
                </a:solidFill>
              </a:rPr>
              <a:t> 750 typically sees +8 </a:t>
            </a:r>
            <a:r>
              <a:rPr lang="en-US" sz="1700" b="1" baseline="30000" dirty="0">
                <a:solidFill>
                  <a:srgbClr val="FF0000"/>
                </a:solidFill>
              </a:rPr>
              <a:t>0</a:t>
            </a:r>
            <a:r>
              <a:rPr lang="en-US" sz="1700" b="1" dirty="0">
                <a:solidFill>
                  <a:srgbClr val="FF0000"/>
                </a:solidFill>
              </a:rPr>
              <a:t>C to +32 </a:t>
            </a:r>
            <a:r>
              <a:rPr lang="en-US" sz="1700" b="1" baseline="30000" dirty="0">
                <a:solidFill>
                  <a:srgbClr val="FF0000"/>
                </a:solidFill>
              </a:rPr>
              <a:t>0</a:t>
            </a:r>
            <a:r>
              <a:rPr lang="en-US" sz="1700" b="1" dirty="0">
                <a:solidFill>
                  <a:srgbClr val="FF0000"/>
                </a:solidFill>
              </a:rPr>
              <a:t>C ambient temperatures.  </a:t>
            </a:r>
          </a:p>
          <a:p>
            <a:pPr lvl="3"/>
            <a:r>
              <a:rPr lang="en-US" sz="1700" b="1" dirty="0">
                <a:solidFill>
                  <a:srgbClr val="FF0000"/>
                </a:solidFill>
              </a:rPr>
              <a:t>System capacity improves further as ambient temperature falls further.</a:t>
            </a:r>
          </a:p>
          <a:p>
            <a:pPr marL="457200" lvl="1" indent="0">
              <a:buNone/>
            </a:pPr>
            <a:endParaRPr lang="en-US" sz="700" dirty="0">
              <a:solidFill>
                <a:srgbClr val="000000"/>
              </a:solidFill>
            </a:endParaRPr>
          </a:p>
          <a:p>
            <a:pPr lvl="1"/>
            <a:r>
              <a:rPr lang="en-US" sz="1900" dirty="0">
                <a:solidFill>
                  <a:srgbClr val="000000"/>
                </a:solidFill>
              </a:rPr>
              <a:t>System Interfaces Consistency:  </a:t>
            </a:r>
          </a:p>
          <a:p>
            <a:pPr lvl="2"/>
            <a:r>
              <a:rPr lang="en-US" sz="1700" b="1" dirty="0">
                <a:solidFill>
                  <a:srgbClr val="000000"/>
                </a:solidFill>
              </a:rPr>
              <a:t>Telescope provides utility lines to camera, including refrigeration system supply &amp; return, valves, wall power, glycol coolant to compressors, networking etc. (LCE-64,LCE-65 etc.)</a:t>
            </a:r>
          </a:p>
          <a:p>
            <a:pPr lvl="2"/>
            <a:endParaRPr lang="en-US" sz="1700" b="1" dirty="0"/>
          </a:p>
          <a:p>
            <a:pPr marL="914400" lvl="2" indent="0">
              <a:buNone/>
            </a:pPr>
            <a:endParaRPr lang="en-US" sz="1700" b="1" dirty="0"/>
          </a:p>
          <a:p>
            <a:pPr lvl="1"/>
            <a:endParaRPr lang="en-US" sz="1700" b="1" dirty="0">
              <a:solidFill>
                <a:srgbClr val="000000"/>
              </a:solidFill>
            </a:endParaRPr>
          </a:p>
        </p:txBody>
      </p:sp>
      <p:graphicFrame>
        <p:nvGraphicFramePr>
          <p:cNvPr id="8" name="Table 7"/>
          <p:cNvGraphicFramePr>
            <a:graphicFrameLocks noGrp="1"/>
          </p:cNvGraphicFramePr>
          <p:nvPr/>
        </p:nvGraphicFramePr>
        <p:xfrm>
          <a:off x="152400" y="2641601"/>
          <a:ext cx="8877301" cy="1765299"/>
        </p:xfrm>
        <a:graphic>
          <a:graphicData uri="http://schemas.openxmlformats.org/drawingml/2006/table">
            <a:tbl>
              <a:tblPr firstRow="1" bandRow="1">
                <a:tableStyleId>{BC89EF96-8CEA-46FF-86C4-4CE0E7609802}</a:tableStyleId>
              </a:tblPr>
              <a:tblGrid>
                <a:gridCol w="769443">
                  <a:extLst>
                    <a:ext uri="{9D8B030D-6E8A-4147-A177-3AD203B41FA5}">
                      <a16:colId xmlns:a16="http://schemas.microsoft.com/office/drawing/2014/main" val="20000"/>
                    </a:ext>
                  </a:extLst>
                </a:gridCol>
                <a:gridCol w="1160957">
                  <a:extLst>
                    <a:ext uri="{9D8B030D-6E8A-4147-A177-3AD203B41FA5}">
                      <a16:colId xmlns:a16="http://schemas.microsoft.com/office/drawing/2014/main" val="20001"/>
                    </a:ext>
                  </a:extLst>
                </a:gridCol>
                <a:gridCol w="4419600">
                  <a:extLst>
                    <a:ext uri="{9D8B030D-6E8A-4147-A177-3AD203B41FA5}">
                      <a16:colId xmlns:a16="http://schemas.microsoft.com/office/drawing/2014/main" val="20002"/>
                    </a:ext>
                  </a:extLst>
                </a:gridCol>
                <a:gridCol w="1765301">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tblGrid>
              <a:tr h="584199">
                <a:tc>
                  <a:txBody>
                    <a:bodyPr/>
                    <a:lstStyle/>
                    <a:p>
                      <a:pPr marL="0" algn="l" defTabSz="914400" rtl="0" eaLnBrk="1" fontAlgn="ctr" latinLnBrk="0" hangingPunct="1"/>
                      <a:r>
                        <a:rPr lang="mr-IN" sz="1200" b="0" u="none" strike="noStrike" kern="1200" dirty="0">
                          <a:solidFill>
                            <a:schemeClr val="tx1"/>
                          </a:solidFill>
                          <a:effectLst/>
                          <a:latin typeface="+mn-lt"/>
                          <a:ea typeface="+mn-ea"/>
                          <a:cs typeface="+mn-cs"/>
                        </a:rPr>
                        <a:t>C-CRYO-335</a:t>
                      </a:r>
                    </a:p>
                  </a:txBody>
                  <a:tcPr marL="12700" marR="12700" marT="12700" marB="0"/>
                </a:tc>
                <a:tc>
                  <a:txBody>
                    <a:bodyPr/>
                    <a:lstStyle/>
                    <a:p>
                      <a:pPr marL="0" algn="l" defTabSz="914400" rtl="0" eaLnBrk="1" fontAlgn="ctr" latinLnBrk="0" hangingPunct="1"/>
                      <a:r>
                        <a:rPr lang="en-US" sz="1200" b="0" u="none" strike="noStrike" kern="1200" dirty="0">
                          <a:solidFill>
                            <a:schemeClr val="tx1"/>
                          </a:solidFill>
                          <a:effectLst/>
                          <a:latin typeface="+mn-lt"/>
                          <a:ea typeface="+mn-ea"/>
                          <a:cs typeface="+mn-cs"/>
                        </a:rPr>
                        <a:t>Ambient working temp range</a:t>
                      </a:r>
                    </a:p>
                  </a:txBody>
                  <a:tcPr marL="12700" marR="12700" marT="12700" marB="0"/>
                </a:tc>
                <a:tc>
                  <a:txBody>
                    <a:bodyPr/>
                    <a:lstStyle/>
                    <a:p>
                      <a:pPr marL="0" algn="l" defTabSz="914400" rtl="0" eaLnBrk="1" fontAlgn="ctr" latinLnBrk="0" hangingPunct="1"/>
                      <a:r>
                        <a:rPr lang="en-US" sz="1200" b="0" u="none" strike="noStrike" kern="1200" dirty="0">
                          <a:solidFill>
                            <a:schemeClr val="tx1"/>
                          </a:solidFill>
                          <a:effectLst/>
                          <a:latin typeface="+mn-lt"/>
                          <a:ea typeface="+mn-ea"/>
                          <a:cs typeface="+mn-cs"/>
                        </a:rPr>
                        <a:t>Cryostat components exposed to</a:t>
                      </a:r>
                      <a:r>
                        <a:rPr lang="en-US" sz="1200" b="0" u="none" strike="noStrike" kern="1200" baseline="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rPr>
                        <a:t>ambient environment shall meet all requirements over</a:t>
                      </a:r>
                      <a:r>
                        <a:rPr lang="en-US" sz="1200" b="0" u="none" strike="noStrike" kern="1200" baseline="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rPr>
                        <a:t> ambient temperature range from -5 </a:t>
                      </a:r>
                      <a:r>
                        <a:rPr lang="en-US" sz="1200" b="0" u="none" strike="noStrike" kern="1200" baseline="30000" dirty="0">
                          <a:solidFill>
                            <a:schemeClr val="tx1"/>
                          </a:solidFill>
                          <a:effectLst/>
                          <a:latin typeface="+mn-lt"/>
                          <a:ea typeface="+mn-ea"/>
                          <a:cs typeface="+mn-cs"/>
                        </a:rPr>
                        <a:t>0</a:t>
                      </a:r>
                      <a:r>
                        <a:rPr lang="en-US" sz="1200" b="0" u="none" strike="noStrike" kern="1200" dirty="0">
                          <a:solidFill>
                            <a:schemeClr val="tx1"/>
                          </a:solidFill>
                          <a:effectLst/>
                          <a:latin typeface="+mn-lt"/>
                          <a:ea typeface="+mn-ea"/>
                          <a:cs typeface="+mn-cs"/>
                        </a:rPr>
                        <a:t>C to +30 </a:t>
                      </a:r>
                      <a:r>
                        <a:rPr lang="en-US" sz="1200" b="0" u="none" strike="noStrike" kern="1200" baseline="30000" dirty="0">
                          <a:solidFill>
                            <a:schemeClr val="tx1"/>
                          </a:solidFill>
                          <a:effectLst/>
                          <a:latin typeface="+mn-lt"/>
                          <a:ea typeface="+mn-ea"/>
                          <a:cs typeface="+mn-cs"/>
                        </a:rPr>
                        <a:t>0</a:t>
                      </a:r>
                      <a:r>
                        <a:rPr lang="en-US" sz="1200" b="0" u="none" strike="noStrike" kern="1200" dirty="0">
                          <a:solidFill>
                            <a:schemeClr val="tx1"/>
                          </a:solidFill>
                          <a:effectLst/>
                          <a:latin typeface="+mn-lt"/>
                          <a:ea typeface="+mn-ea"/>
                          <a:cs typeface="+mn-cs"/>
                        </a:rPr>
                        <a:t>C</a:t>
                      </a:r>
                    </a:p>
                  </a:txBody>
                  <a:tcPr marL="12700" marR="12700" marT="12700" marB="0"/>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Components in UT, on telescope, &amp; in summit facility</a:t>
                      </a:r>
                      <a:endParaRPr kumimoji="0" lang="en-US" sz="1200" b="0" i="0" u="none" strike="noStrike" kern="1200" cap="none" spc="0" normalizeH="0" baseline="0" noProof="0" dirty="0">
                        <a:ln>
                          <a:noFill/>
                        </a:ln>
                        <a:solidFill>
                          <a:srgbClr val="BBE0E3">
                            <a:lumMod val="25000"/>
                          </a:srgbClr>
                        </a:solidFill>
                        <a:effectLst/>
                        <a:uLnTx/>
                        <a:uFillTx/>
                        <a:latin typeface="Arial" charset="0"/>
                        <a:ea typeface="+mn-ea"/>
                        <a:cs typeface="+mn-cs"/>
                      </a:endParaRPr>
                    </a:p>
                  </a:txBody>
                  <a:tcPr marL="12700" marR="12700" marT="12700" marB="0"/>
                </a:tc>
                <a:tc>
                  <a:txBody>
                    <a:bodyPr/>
                    <a:lstStyle/>
                    <a:p>
                      <a:pPr marL="0" algn="l" defTabSz="914400" rtl="0" eaLnBrk="1" latinLnBrk="0" hangingPunct="1"/>
                      <a:r>
                        <a:rPr lang="en-US" sz="1200" b="0" u="none" strike="noStrike" kern="1200" dirty="0">
                          <a:solidFill>
                            <a:schemeClr val="tx1"/>
                          </a:solidFill>
                          <a:effectLst/>
                          <a:latin typeface="+mn-lt"/>
                          <a:ea typeface="+mn-ea"/>
                          <a:cs typeface="+mn-cs"/>
                        </a:rPr>
                        <a:t>Test</a:t>
                      </a:r>
                    </a:p>
                    <a:p>
                      <a:pPr marL="0" algn="l" defTabSz="914400" rtl="0" eaLnBrk="1" latinLnBrk="0" hangingPunct="1"/>
                      <a:r>
                        <a:rPr lang="en-US" sz="1200" b="0" u="none" strike="noStrike" kern="1200" dirty="0">
                          <a:solidFill>
                            <a:schemeClr val="tx1"/>
                          </a:solidFill>
                          <a:effectLst/>
                          <a:latin typeface="+mn-lt"/>
                          <a:ea typeface="+mn-ea"/>
                          <a:cs typeface="+mn-cs"/>
                        </a:rPr>
                        <a:t>Analysis</a:t>
                      </a:r>
                    </a:p>
                  </a:txBody>
                  <a:tcPr/>
                </a:tc>
                <a:extLst>
                  <a:ext uri="{0D108BD9-81ED-4DB2-BD59-A6C34878D82A}">
                    <a16:rowId xmlns:a16="http://schemas.microsoft.com/office/drawing/2014/main" val="10000"/>
                  </a:ext>
                </a:extLst>
              </a:tr>
              <a:tr h="584200">
                <a:tc>
                  <a:txBody>
                    <a:bodyPr/>
                    <a:lstStyle/>
                    <a:p>
                      <a:pPr algn="l" fontAlgn="ctr"/>
                      <a:r>
                        <a:rPr lang="mr-IN" sz="1200" u="none" strike="noStrike">
                          <a:effectLst/>
                        </a:rPr>
                        <a:t>C-CRYO-336</a:t>
                      </a:r>
                      <a:endParaRPr lang="mr-IN" sz="1200" b="0" i="0" u="none" strike="noStrike">
                        <a:solidFill>
                          <a:schemeClr val="accent1">
                            <a:lumMod val="25000"/>
                          </a:schemeClr>
                        </a:solidFill>
                        <a:effectLst/>
                        <a:latin typeface="Arial" charset="0"/>
                        <a:cs typeface="+mn-cs"/>
                      </a:endParaRPr>
                    </a:p>
                  </a:txBody>
                  <a:tcPr marL="12700" marR="12700" marT="12700" marB="0"/>
                </a:tc>
                <a:tc>
                  <a:txBody>
                    <a:bodyPr/>
                    <a:lstStyle/>
                    <a:p>
                      <a:pPr algn="l" fontAlgn="ctr"/>
                      <a:r>
                        <a:rPr lang="en-US" sz="1200" u="none" strike="noStrike" dirty="0">
                          <a:effectLst/>
                        </a:rPr>
                        <a:t>Ambient survival temp</a:t>
                      </a:r>
                      <a:r>
                        <a:rPr lang="en-US" sz="1200" u="none" strike="noStrike" baseline="0" dirty="0">
                          <a:effectLst/>
                        </a:rPr>
                        <a:t> </a:t>
                      </a:r>
                      <a:r>
                        <a:rPr lang="en-US" sz="1200" u="none" strike="noStrike" dirty="0">
                          <a:effectLst/>
                        </a:rPr>
                        <a:t>range</a:t>
                      </a:r>
                      <a:endParaRPr lang="en-US" sz="1200" b="0" i="0" u="none" strike="noStrike" dirty="0">
                        <a:solidFill>
                          <a:schemeClr val="accent1">
                            <a:lumMod val="25000"/>
                          </a:schemeClr>
                        </a:solidFill>
                        <a:effectLst/>
                        <a:latin typeface="Arial" charset="0"/>
                        <a:cs typeface="+mn-cs"/>
                      </a:endParaRPr>
                    </a:p>
                  </a:txBody>
                  <a:tcPr marL="12700" marR="12700" marT="12700" marB="0"/>
                </a:tc>
                <a:tc>
                  <a:txBody>
                    <a:bodyPr/>
                    <a:lstStyle/>
                    <a:p>
                      <a:pPr algn="l" fontAlgn="ctr"/>
                      <a:r>
                        <a:rPr lang="en-US" sz="1200" u="none" strike="noStrike" dirty="0">
                          <a:effectLst/>
                        </a:rPr>
                        <a:t>Cryostat components exposed to the ambient environment shall survive the ambient temperature range from -15 </a:t>
                      </a:r>
                      <a:r>
                        <a:rPr lang="en-US" sz="1200" u="none" strike="noStrike" dirty="0" err="1">
                          <a:effectLst/>
                        </a:rPr>
                        <a:t>deg</a:t>
                      </a:r>
                      <a:r>
                        <a:rPr lang="en-US" sz="1200" u="none" strike="noStrike" dirty="0">
                          <a:effectLst/>
                        </a:rPr>
                        <a:t> C to +40 </a:t>
                      </a:r>
                      <a:r>
                        <a:rPr lang="en-US" sz="1200" u="none" strike="noStrike" dirty="0" err="1">
                          <a:effectLst/>
                        </a:rPr>
                        <a:t>deg</a:t>
                      </a:r>
                      <a:r>
                        <a:rPr lang="en-US" sz="1200" u="none" strike="noStrike" dirty="0">
                          <a:effectLst/>
                        </a:rPr>
                        <a:t> C</a:t>
                      </a:r>
                      <a:endParaRPr lang="en-US" sz="1200" b="0" i="0" u="none" strike="noStrike" dirty="0">
                        <a:solidFill>
                          <a:schemeClr val="accent1">
                            <a:lumMod val="25000"/>
                          </a:schemeClr>
                        </a:solidFill>
                        <a:effectLst/>
                        <a:latin typeface="Arial" charset="0"/>
                        <a:cs typeface="+mn-cs"/>
                      </a:endParaRPr>
                    </a:p>
                  </a:txBody>
                  <a:tcPr marL="12700" marR="12700" marT="12700" marB="0"/>
                </a:tc>
                <a:tc>
                  <a:txBody>
                    <a:bodyPr/>
                    <a:lstStyle/>
                    <a:p>
                      <a:pPr algn="l" fontAlgn="ctr"/>
                      <a:r>
                        <a:rPr lang="en-US" sz="1200" u="none" strike="noStrike" dirty="0">
                          <a:effectLst/>
                        </a:rPr>
                        <a:t>Components in UT, on telescope, &amp; in summit facility</a:t>
                      </a:r>
                      <a:endParaRPr lang="en-US" sz="1200" b="0" i="0" u="none" strike="noStrike" dirty="0">
                        <a:solidFill>
                          <a:schemeClr val="accent1">
                            <a:lumMod val="25000"/>
                          </a:schemeClr>
                        </a:solidFill>
                        <a:effectLst/>
                        <a:latin typeface="Arial" charset="0"/>
                        <a:cs typeface="+mn-cs"/>
                      </a:endParaRPr>
                    </a:p>
                  </a:txBody>
                  <a:tcPr marL="12700" marR="12700" marT="12700" marB="0"/>
                </a:tc>
                <a:tc>
                  <a:txBody>
                    <a:bodyPr/>
                    <a:lstStyle/>
                    <a:p>
                      <a:r>
                        <a:rPr lang="en-US" sz="1200" u="none" strike="noStrike" kern="1200" dirty="0">
                          <a:effectLst/>
                        </a:rPr>
                        <a:t>Test  Analysis</a:t>
                      </a:r>
                      <a:endParaRPr lang="en-US" sz="1200" b="0" i="0" u="none" strike="noStrike" kern="1200" dirty="0">
                        <a:solidFill>
                          <a:schemeClr val="accent1">
                            <a:lumMod val="25000"/>
                          </a:schemeClr>
                        </a:solidFill>
                        <a:effectLst/>
                        <a:latin typeface="Arial" charset="0"/>
                        <a:ea typeface="+mn-ea"/>
                        <a:cs typeface="+mn-cs"/>
                      </a:endParaRPr>
                    </a:p>
                  </a:txBody>
                  <a:tcPr/>
                </a:tc>
                <a:extLst>
                  <a:ext uri="{0D108BD9-81ED-4DB2-BD59-A6C34878D82A}">
                    <a16:rowId xmlns:a16="http://schemas.microsoft.com/office/drawing/2014/main" val="10001"/>
                  </a:ext>
                </a:extLst>
              </a:tr>
              <a:tr h="596900">
                <a:tc>
                  <a:txBody>
                    <a:bodyPr/>
                    <a:lstStyle/>
                    <a:p>
                      <a:pPr algn="l" fontAlgn="ctr"/>
                      <a:r>
                        <a:rPr lang="mr-IN" sz="1200" u="none" strike="noStrike" dirty="0">
                          <a:effectLst/>
                        </a:rPr>
                        <a:t>C-CRYO-383</a:t>
                      </a:r>
                      <a:endParaRPr lang="mr-IN" sz="1200" b="0" i="0" u="none" strike="noStrike" dirty="0">
                        <a:solidFill>
                          <a:schemeClr val="accent1">
                            <a:lumMod val="25000"/>
                          </a:schemeClr>
                        </a:solidFill>
                        <a:effectLst/>
                        <a:latin typeface="Arial" charset="0"/>
                        <a:cs typeface="+mn-cs"/>
                      </a:endParaRPr>
                    </a:p>
                  </a:txBody>
                  <a:tcPr marL="12700" marR="12700" marT="12700" marB="0"/>
                </a:tc>
                <a:tc>
                  <a:txBody>
                    <a:bodyPr/>
                    <a:lstStyle/>
                    <a:p>
                      <a:pPr algn="l" fontAlgn="ctr"/>
                      <a:r>
                        <a:rPr lang="en-US" sz="1200" u="none" strike="noStrike" dirty="0">
                          <a:effectLst/>
                        </a:rPr>
                        <a:t>Ambient turn-on temp</a:t>
                      </a:r>
                      <a:r>
                        <a:rPr lang="en-US" sz="1200" u="none" strike="noStrike" baseline="0" dirty="0">
                          <a:effectLst/>
                        </a:rPr>
                        <a:t> </a:t>
                      </a:r>
                      <a:r>
                        <a:rPr lang="en-US" sz="1200" u="none" strike="noStrike" dirty="0">
                          <a:effectLst/>
                        </a:rPr>
                        <a:t> range</a:t>
                      </a:r>
                    </a:p>
                  </a:txBody>
                  <a:tcPr marL="12700" marR="12700" marT="12700" marB="0"/>
                </a:tc>
                <a:tc>
                  <a:txBody>
                    <a:bodyPr/>
                    <a:lstStyle/>
                    <a:p>
                      <a:pPr algn="l" fontAlgn="ctr"/>
                      <a:r>
                        <a:rPr lang="en-US" sz="1200" u="none" strike="noStrike">
                          <a:effectLst/>
                        </a:rPr>
                        <a:t>Cryostat components exposed to the ambient environment shall be capable of turning on and providing status and control capability within the ambient temperature range from -10 deg C to +30 deg C</a:t>
                      </a:r>
                      <a:endParaRPr lang="en-US" sz="1200" b="0" i="0" u="none" strike="noStrike">
                        <a:solidFill>
                          <a:schemeClr val="accent1">
                            <a:lumMod val="25000"/>
                          </a:schemeClr>
                        </a:solidFill>
                        <a:effectLst/>
                        <a:latin typeface="Arial" charset="0"/>
                        <a:cs typeface="+mn-cs"/>
                      </a:endParaRPr>
                    </a:p>
                  </a:txBody>
                  <a:tcPr marL="12700" marR="12700" marT="12700" marB="0"/>
                </a:tc>
                <a:tc>
                  <a:txBody>
                    <a:bodyPr/>
                    <a:lstStyle/>
                    <a:p>
                      <a:pPr algn="l" fontAlgn="ctr"/>
                      <a:r>
                        <a:rPr lang="en-US" sz="1200" u="none" strike="noStrike" dirty="0">
                          <a:effectLst/>
                        </a:rPr>
                        <a:t>Components in UT, on telescope, &amp; in summit facility</a:t>
                      </a:r>
                      <a:endParaRPr lang="en-US" sz="1200" b="0" i="0" u="none" strike="noStrike" dirty="0">
                        <a:solidFill>
                          <a:schemeClr val="accent1">
                            <a:lumMod val="25000"/>
                          </a:schemeClr>
                        </a:solidFill>
                        <a:effectLst/>
                        <a:latin typeface="Arial" charset="0"/>
                        <a:cs typeface="+mn-cs"/>
                      </a:endParaRPr>
                    </a:p>
                  </a:txBody>
                  <a:tcPr marL="12700" marR="12700" marT="12700" marB="0"/>
                </a:tc>
                <a:tc>
                  <a:txBody>
                    <a:bodyPr/>
                    <a:lstStyle/>
                    <a:p>
                      <a:r>
                        <a:rPr lang="en-US" sz="1200" u="none" strike="noStrike" kern="1200" dirty="0">
                          <a:effectLst/>
                        </a:rPr>
                        <a:t>Test</a:t>
                      </a:r>
                      <a:endParaRPr lang="en-US" sz="1200" b="0" i="0" u="none" strike="noStrike" kern="1200" dirty="0">
                        <a:solidFill>
                          <a:schemeClr val="accent1">
                            <a:lumMod val="25000"/>
                          </a:schemeClr>
                        </a:solidFill>
                        <a:effectLst/>
                        <a:latin typeface="Arial" charset="0"/>
                        <a:ea typeface="+mn-ea"/>
                        <a:cs typeface="+mn-cs"/>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7120100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604" y="84561"/>
            <a:ext cx="6894892" cy="645795"/>
          </a:xfrm>
        </p:spPr>
        <p:txBody>
          <a:bodyPr/>
          <a:lstStyle/>
          <a:p>
            <a:pPr algn="l"/>
            <a:r>
              <a:rPr lang="en-US" dirty="0"/>
              <a:t>Example: </a:t>
            </a:r>
            <a:r>
              <a:rPr lang="en-US" dirty="0" err="1"/>
              <a:t>Cryo</a:t>
            </a:r>
            <a:r>
              <a:rPr lang="en-US" dirty="0"/>
              <a:t> System Load Requirements Test                       </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764" y="1873405"/>
            <a:ext cx="8046721" cy="4098360"/>
          </a:xfrm>
          <a:prstGeom prst="rect">
            <a:avLst/>
          </a:prstGeom>
          <a:solidFill>
            <a:srgbClr val="3333FF"/>
          </a:solidFill>
          <a:ln>
            <a:noFill/>
          </a:ln>
          <a:effectLst/>
        </p:spPr>
      </p:pic>
      <p:sp>
        <p:nvSpPr>
          <p:cNvPr id="6" name="TextBox 5"/>
          <p:cNvSpPr txBox="1"/>
          <p:nvPr/>
        </p:nvSpPr>
        <p:spPr>
          <a:xfrm rot="16200000">
            <a:off x="7525971" y="3657600"/>
            <a:ext cx="2458815" cy="369332"/>
          </a:xfrm>
          <a:prstGeom prst="rect">
            <a:avLst/>
          </a:prstGeom>
          <a:noFill/>
        </p:spPr>
        <p:txBody>
          <a:bodyPr wrap="none" rtlCol="0">
            <a:spAutoFit/>
          </a:bodyPr>
          <a:lstStyle/>
          <a:p>
            <a:r>
              <a:rPr lang="en-US" dirty="0"/>
              <a:t>Load Capacity (Watts)</a:t>
            </a:r>
          </a:p>
        </p:txBody>
      </p:sp>
      <p:sp>
        <p:nvSpPr>
          <p:cNvPr id="7" name="TextBox 6"/>
          <p:cNvSpPr txBox="1"/>
          <p:nvPr/>
        </p:nvSpPr>
        <p:spPr>
          <a:xfrm>
            <a:off x="3538773" y="5971765"/>
            <a:ext cx="2386487" cy="369332"/>
          </a:xfrm>
          <a:prstGeom prst="rect">
            <a:avLst/>
          </a:prstGeom>
          <a:noFill/>
        </p:spPr>
        <p:txBody>
          <a:bodyPr wrap="none" rtlCol="0">
            <a:spAutoFit/>
          </a:bodyPr>
          <a:lstStyle/>
          <a:p>
            <a:r>
              <a:rPr lang="en-US" dirty="0" err="1"/>
              <a:t>Setpoint</a:t>
            </a:r>
            <a:r>
              <a:rPr lang="en-US" dirty="0"/>
              <a:t> Temperature</a:t>
            </a:r>
          </a:p>
        </p:txBody>
      </p:sp>
      <p:cxnSp>
        <p:nvCxnSpPr>
          <p:cNvPr id="14" name="Straight Connector 13"/>
          <p:cNvCxnSpPr/>
          <p:nvPr/>
        </p:nvCxnSpPr>
        <p:spPr>
          <a:xfrm flipV="1">
            <a:off x="1535430" y="3842266"/>
            <a:ext cx="1863090" cy="417806"/>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538773" y="3142329"/>
            <a:ext cx="1919170" cy="699937"/>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42610" y="2782594"/>
            <a:ext cx="1821180" cy="321664"/>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500086" y="3378820"/>
            <a:ext cx="1863090" cy="417806"/>
          </a:xfrm>
          <a:prstGeom prst="line">
            <a:avLst/>
          </a:prstGeom>
          <a:ln cap="rnd">
            <a:solidFill>
              <a:srgbClr val="FFC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538773" y="2643203"/>
            <a:ext cx="1919170" cy="702163"/>
          </a:xfrm>
          <a:prstGeom prst="line">
            <a:avLst/>
          </a:prstGeom>
          <a:ln cap="rnd">
            <a:solidFill>
              <a:srgbClr val="FFC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42610" y="2316346"/>
            <a:ext cx="1821180" cy="296512"/>
          </a:xfrm>
          <a:prstGeom prst="line">
            <a:avLst/>
          </a:prstGeom>
          <a:ln cap="rnd">
            <a:solidFill>
              <a:srgbClr val="FFC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30292" y="816967"/>
            <a:ext cx="7540420" cy="1384995"/>
          </a:xfrm>
          <a:prstGeom prst="rect">
            <a:avLst/>
          </a:prstGeom>
          <a:noFill/>
        </p:spPr>
        <p:txBody>
          <a:bodyPr wrap="square" rtlCol="0">
            <a:spAutoFit/>
          </a:bodyPr>
          <a:lstStyle/>
          <a:p>
            <a:r>
              <a:rPr lang="en-US" sz="1400" b="1" dirty="0">
                <a:solidFill>
                  <a:srgbClr val="FF0000"/>
                </a:solidFill>
              </a:rPr>
              <a:t>If we choose a </a:t>
            </a:r>
            <a:r>
              <a:rPr lang="en-US" sz="1400" b="1" dirty="0" err="1">
                <a:solidFill>
                  <a:srgbClr val="FF0000"/>
                </a:solidFill>
              </a:rPr>
              <a:t>setpoint</a:t>
            </a:r>
            <a:r>
              <a:rPr lang="en-US" sz="1400" b="1" dirty="0">
                <a:solidFill>
                  <a:srgbClr val="FF0000"/>
                </a:solidFill>
              </a:rPr>
              <a:t> of -135deg C we have a measured capacity at 20</a:t>
            </a:r>
            <a:r>
              <a:rPr lang="en-US" sz="1400" b="1" baseline="30000" dirty="0">
                <a:solidFill>
                  <a:srgbClr val="FF0000"/>
                </a:solidFill>
              </a:rPr>
              <a:t>0</a:t>
            </a:r>
            <a:r>
              <a:rPr lang="en-US" sz="1400" b="1" dirty="0">
                <a:solidFill>
                  <a:srgbClr val="FF0000"/>
                </a:solidFill>
              </a:rPr>
              <a:t>C of 95W</a:t>
            </a:r>
          </a:p>
          <a:p>
            <a:r>
              <a:rPr lang="en-US" sz="1400" b="1" dirty="0">
                <a:solidFill>
                  <a:srgbClr val="FF0000"/>
                </a:solidFill>
              </a:rPr>
              <a:t>The Trim can be set to 12 W to get to 83W, the max working load, or</a:t>
            </a:r>
          </a:p>
          <a:p>
            <a:r>
              <a:rPr lang="en-US" sz="1400" b="1" dirty="0">
                <a:solidFill>
                  <a:srgbClr val="FF0000"/>
                </a:solidFill>
              </a:rPr>
              <a:t>The Trim can be set to 35W to get to 60W, the min working load</a:t>
            </a:r>
          </a:p>
          <a:p>
            <a:r>
              <a:rPr lang="en-US" sz="1400" b="1" dirty="0">
                <a:solidFill>
                  <a:srgbClr val="FF0000"/>
                </a:solidFill>
              </a:rPr>
              <a:t>Temperature stability under the feedback is a few tenth </a:t>
            </a:r>
            <a:r>
              <a:rPr lang="en-US" sz="1400" b="1" baseline="30000" dirty="0">
                <a:solidFill>
                  <a:srgbClr val="FF0000"/>
                </a:solidFill>
              </a:rPr>
              <a:t>0</a:t>
            </a:r>
            <a:r>
              <a:rPr lang="en-US" sz="1400" b="1" dirty="0">
                <a:solidFill>
                  <a:srgbClr val="FF0000"/>
                </a:solidFill>
              </a:rPr>
              <a:t>C RMS</a:t>
            </a:r>
          </a:p>
          <a:p>
            <a:r>
              <a:rPr lang="en-US" sz="1400" b="1" dirty="0">
                <a:solidFill>
                  <a:srgbClr val="FF0000"/>
                </a:solidFill>
              </a:rPr>
              <a:t>Temp variation across the </a:t>
            </a:r>
            <a:r>
              <a:rPr lang="en-US" sz="1400" b="1" dirty="0" err="1">
                <a:solidFill>
                  <a:srgbClr val="FF0000"/>
                </a:solidFill>
              </a:rPr>
              <a:t>cryoplate</a:t>
            </a:r>
            <a:r>
              <a:rPr lang="en-US" sz="1400" b="1" dirty="0">
                <a:solidFill>
                  <a:srgbClr val="FF0000"/>
                </a:solidFill>
              </a:rPr>
              <a:t> should remain unchanged (by thermal design)</a:t>
            </a:r>
          </a:p>
          <a:p>
            <a:endParaRPr lang="en-US" sz="1400" b="1" dirty="0"/>
          </a:p>
        </p:txBody>
      </p:sp>
      <p:sp>
        <p:nvSpPr>
          <p:cNvPr id="9" name="TextBox 8"/>
          <p:cNvSpPr txBox="1"/>
          <p:nvPr/>
        </p:nvSpPr>
        <p:spPr>
          <a:xfrm>
            <a:off x="3886200" y="4183740"/>
            <a:ext cx="3823970" cy="1446550"/>
          </a:xfrm>
          <a:prstGeom prst="rect">
            <a:avLst/>
          </a:prstGeom>
          <a:noFill/>
        </p:spPr>
        <p:txBody>
          <a:bodyPr wrap="square" rtlCol="0">
            <a:spAutoFit/>
          </a:bodyPr>
          <a:lstStyle/>
          <a:p>
            <a:r>
              <a:rPr lang="en-US" sz="1400" b="1" dirty="0">
                <a:solidFill>
                  <a:srgbClr val="C00000"/>
                </a:solidFill>
              </a:rPr>
              <a:t>However, with a </a:t>
            </a:r>
            <a:r>
              <a:rPr lang="en-US" sz="1400" b="1" dirty="0" err="1">
                <a:solidFill>
                  <a:srgbClr val="C00000"/>
                </a:solidFill>
              </a:rPr>
              <a:t>setpoint</a:t>
            </a:r>
            <a:r>
              <a:rPr lang="en-US" sz="1400" b="1" dirty="0">
                <a:solidFill>
                  <a:srgbClr val="C00000"/>
                </a:solidFill>
              </a:rPr>
              <a:t> of -135</a:t>
            </a:r>
            <a:r>
              <a:rPr lang="en-US" sz="1400" b="1" baseline="30000" dirty="0">
                <a:solidFill>
                  <a:srgbClr val="C00000"/>
                </a:solidFill>
              </a:rPr>
              <a:t>0</a:t>
            </a:r>
            <a:r>
              <a:rPr lang="en-US" sz="1400" b="1" dirty="0">
                <a:solidFill>
                  <a:srgbClr val="C00000"/>
                </a:solidFill>
              </a:rPr>
              <a:t>C,  If the ambient temperature rises to ~30</a:t>
            </a:r>
            <a:r>
              <a:rPr lang="en-US" sz="1400" b="1" baseline="30000" dirty="0">
                <a:solidFill>
                  <a:srgbClr val="C00000"/>
                </a:solidFill>
              </a:rPr>
              <a:t>0</a:t>
            </a:r>
            <a:r>
              <a:rPr lang="en-US" sz="1400" b="1" dirty="0">
                <a:solidFill>
                  <a:srgbClr val="C00000"/>
                </a:solidFill>
              </a:rPr>
              <a:t>C we would need to reduce trim by ~10 W to 2W</a:t>
            </a:r>
          </a:p>
          <a:p>
            <a:endParaRPr lang="en-US" sz="1400" b="1" dirty="0">
              <a:solidFill>
                <a:srgbClr val="C00000"/>
              </a:solidFill>
            </a:endParaRPr>
          </a:p>
          <a:p>
            <a:r>
              <a:rPr lang="en-US" sz="1400" b="1" dirty="0">
                <a:solidFill>
                  <a:srgbClr val="C00000"/>
                </a:solidFill>
                <a:sym typeface="Wingdings"/>
              </a:rPr>
              <a:t> </a:t>
            </a:r>
            <a:endParaRPr lang="en-US" sz="1400" b="1" dirty="0">
              <a:solidFill>
                <a:srgbClr val="C00000"/>
              </a:solidFill>
            </a:endParaRPr>
          </a:p>
          <a:p>
            <a:endParaRPr lang="en-US" dirty="0"/>
          </a:p>
        </p:txBody>
      </p:sp>
    </p:spTree>
    <p:extLst>
      <p:ext uri="{BB962C8B-B14F-4D97-AF65-F5344CB8AC3E}">
        <p14:creationId xmlns:p14="http://schemas.microsoft.com/office/powerpoint/2010/main" val="40001854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2875"/>
            <a:ext cx="6262687" cy="557213"/>
          </a:xfrm>
        </p:spPr>
        <p:txBody>
          <a:bodyPr/>
          <a:lstStyle/>
          <a:p>
            <a:r>
              <a:rPr lang="en-US" dirty="0"/>
              <a:t>Cryostat Baseline Changes since CD-2</a:t>
            </a:r>
          </a:p>
        </p:txBody>
      </p:sp>
      <p:sp>
        <p:nvSpPr>
          <p:cNvPr id="3" name="Content Placeholder 2"/>
          <p:cNvSpPr>
            <a:spLocks noGrp="1"/>
          </p:cNvSpPr>
          <p:nvPr>
            <p:ph type="body" idx="1"/>
          </p:nvPr>
        </p:nvSpPr>
        <p:spPr>
          <a:xfrm>
            <a:off x="457199" y="855866"/>
            <a:ext cx="8229601" cy="5468734"/>
          </a:xfrm>
        </p:spPr>
        <p:txBody>
          <a:bodyPr>
            <a:noAutofit/>
          </a:bodyPr>
          <a:lstStyle/>
          <a:p>
            <a:pPr marL="0" lvl="1" indent="0">
              <a:lnSpc>
                <a:spcPct val="160000"/>
              </a:lnSpc>
              <a:buNone/>
            </a:pPr>
            <a:r>
              <a:rPr lang="en-US" sz="1400" b="1" u="sng" dirty="0">
                <a:solidFill>
                  <a:schemeClr val="tx1"/>
                </a:solidFill>
              </a:rPr>
              <a:t>BCR-001</a:t>
            </a:r>
            <a:r>
              <a:rPr lang="en-US" sz="1400" b="1" dirty="0">
                <a:solidFill>
                  <a:schemeClr val="tx1"/>
                </a:solidFill>
              </a:rPr>
              <a:t>: </a:t>
            </a:r>
            <a:r>
              <a:rPr lang="en-US" sz="1400" dirty="0"/>
              <a:t>FY15 Rate Update </a:t>
            </a:r>
            <a:r>
              <a:rPr lang="en-US" sz="1400" dirty="0">
                <a:solidFill>
                  <a:srgbClr val="FF0000"/>
                </a:solidFill>
              </a:rPr>
              <a:t>(-$33K)</a:t>
            </a:r>
          </a:p>
          <a:p>
            <a:pPr marL="0" lvl="1" indent="0">
              <a:lnSpc>
                <a:spcPct val="160000"/>
              </a:lnSpc>
              <a:buNone/>
            </a:pPr>
            <a:r>
              <a:rPr lang="en-US" sz="1400" b="1" u="sng" dirty="0">
                <a:solidFill>
                  <a:schemeClr val="tx1"/>
                </a:solidFill>
              </a:rPr>
              <a:t>BCR-021</a:t>
            </a:r>
            <a:r>
              <a:rPr lang="en-US" sz="1400" b="1" dirty="0">
                <a:solidFill>
                  <a:schemeClr val="tx1"/>
                </a:solidFill>
              </a:rPr>
              <a:t>:</a:t>
            </a:r>
            <a:r>
              <a:rPr lang="en-US" sz="1400" dirty="0">
                <a:solidFill>
                  <a:schemeClr val="tx1"/>
                </a:solidFill>
              </a:rPr>
              <a:t> </a:t>
            </a:r>
            <a:r>
              <a:rPr lang="en-US" sz="1400" dirty="0"/>
              <a:t>FY16 Resource conversion and Rate update </a:t>
            </a:r>
            <a:r>
              <a:rPr lang="en-US" sz="1400" dirty="0">
                <a:solidFill>
                  <a:srgbClr val="FF0000"/>
                </a:solidFill>
              </a:rPr>
              <a:t>(-$127K)</a:t>
            </a:r>
          </a:p>
          <a:p>
            <a:pPr marL="0" lvl="1" indent="0">
              <a:lnSpc>
                <a:spcPct val="160000"/>
              </a:lnSpc>
              <a:buNone/>
            </a:pPr>
            <a:r>
              <a:rPr lang="en-US" sz="1400" b="1" u="sng" dirty="0">
                <a:solidFill>
                  <a:schemeClr val="tx1"/>
                </a:solidFill>
              </a:rPr>
              <a:t>BCR-044: </a:t>
            </a:r>
            <a:r>
              <a:rPr lang="en-US" sz="1400" dirty="0"/>
              <a:t>FY17 rate updates ($71K) </a:t>
            </a:r>
            <a:endParaRPr lang="en-US" sz="1400" b="1" u="sng" dirty="0"/>
          </a:p>
          <a:p>
            <a:pPr marL="0" indent="0">
              <a:lnSpc>
                <a:spcPct val="160000"/>
              </a:lnSpc>
              <a:buNone/>
            </a:pPr>
            <a:r>
              <a:rPr lang="en-US" sz="1400" b="1" u="sng" dirty="0">
                <a:solidFill>
                  <a:schemeClr val="tx1"/>
                </a:solidFill>
                <a:cs typeface="+mn-cs"/>
              </a:rPr>
              <a:t>BCR-004: </a:t>
            </a:r>
            <a:r>
              <a:rPr lang="en-US" sz="1400" dirty="0"/>
              <a:t>Scope increases for refrigeration ($129K)</a:t>
            </a:r>
          </a:p>
          <a:p>
            <a:pPr marL="0" indent="0">
              <a:lnSpc>
                <a:spcPct val="160000"/>
              </a:lnSpc>
              <a:buNone/>
            </a:pPr>
            <a:r>
              <a:rPr lang="en-US" sz="1400" b="1" u="sng" dirty="0">
                <a:solidFill>
                  <a:schemeClr val="tx1"/>
                </a:solidFill>
                <a:cs typeface="+mn-cs"/>
              </a:rPr>
              <a:t>BCR-009: </a:t>
            </a:r>
          </a:p>
          <a:p>
            <a:pPr lvl="1"/>
            <a:r>
              <a:rPr lang="en-US" sz="1400" dirty="0"/>
              <a:t>Grid Procurement award ($341K)</a:t>
            </a:r>
          </a:p>
          <a:p>
            <a:pPr lvl="1"/>
            <a:r>
              <a:rPr lang="en-US" sz="1400" dirty="0"/>
              <a:t>Refrigeration System ($222K)</a:t>
            </a:r>
          </a:p>
          <a:p>
            <a:pPr marL="0" indent="0">
              <a:lnSpc>
                <a:spcPct val="160000"/>
              </a:lnSpc>
              <a:buNone/>
            </a:pPr>
            <a:r>
              <a:rPr lang="en-US" sz="1400" b="1" u="sng" dirty="0">
                <a:solidFill>
                  <a:schemeClr val="tx1"/>
                </a:solidFill>
                <a:cs typeface="+mn-cs"/>
              </a:rPr>
              <a:t>BCR-012: </a:t>
            </a:r>
            <a:r>
              <a:rPr lang="en-US" sz="1400" dirty="0"/>
              <a:t>Cryostat Refrigeration System Scope ($112K) </a:t>
            </a:r>
          </a:p>
          <a:p>
            <a:pPr marL="0" lvl="1" indent="0">
              <a:lnSpc>
                <a:spcPct val="160000"/>
              </a:lnSpc>
              <a:buNone/>
            </a:pPr>
            <a:r>
              <a:rPr lang="en-US" sz="1400" b="1" u="sng" dirty="0">
                <a:solidFill>
                  <a:schemeClr val="tx1"/>
                </a:solidFill>
              </a:rPr>
              <a:t>BCR-018: </a:t>
            </a:r>
            <a:r>
              <a:rPr lang="en-US" sz="1400" dirty="0"/>
              <a:t>CRYO </a:t>
            </a:r>
            <a:r>
              <a:rPr lang="en-US" sz="1400" dirty="0" err="1"/>
              <a:t>assy</a:t>
            </a:r>
            <a:r>
              <a:rPr lang="en-US" sz="1400" dirty="0"/>
              <a:t>/alignment </a:t>
            </a:r>
            <a:r>
              <a:rPr lang="en-US" sz="1400" dirty="0">
                <a:solidFill>
                  <a:srgbClr val="FF0000"/>
                </a:solidFill>
              </a:rPr>
              <a:t>(-$317K)</a:t>
            </a:r>
          </a:p>
          <a:p>
            <a:pPr marL="0" indent="0">
              <a:lnSpc>
                <a:spcPct val="160000"/>
              </a:lnSpc>
              <a:buNone/>
            </a:pPr>
            <a:r>
              <a:rPr lang="en-US" sz="1400" b="1" u="sng" dirty="0">
                <a:solidFill>
                  <a:schemeClr val="tx1"/>
                </a:solidFill>
                <a:cs typeface="+mn-cs"/>
              </a:rPr>
              <a:t>BCR-019: </a:t>
            </a:r>
            <a:r>
              <a:rPr lang="en-US" sz="1400" dirty="0"/>
              <a:t>CRYO </a:t>
            </a:r>
            <a:r>
              <a:rPr lang="en-US" sz="1400" dirty="0" err="1"/>
              <a:t>assy</a:t>
            </a:r>
            <a:r>
              <a:rPr lang="en-US" sz="1400" dirty="0"/>
              <a:t>/alignment ($359K)</a:t>
            </a:r>
          </a:p>
          <a:p>
            <a:pPr marL="0" indent="0">
              <a:lnSpc>
                <a:spcPct val="160000"/>
              </a:lnSpc>
              <a:buNone/>
            </a:pPr>
            <a:r>
              <a:rPr lang="en-US" sz="1400" b="1" u="sng" dirty="0">
                <a:solidFill>
                  <a:schemeClr val="tx1"/>
                </a:solidFill>
                <a:cs typeface="+mn-cs"/>
              </a:rPr>
              <a:t>BCR-020:</a:t>
            </a:r>
          </a:p>
          <a:p>
            <a:pPr lvl="1"/>
            <a:r>
              <a:rPr lang="en-US" sz="1400" dirty="0" err="1"/>
              <a:t>Cryo</a:t>
            </a:r>
            <a:r>
              <a:rPr lang="en-US" sz="1400" dirty="0"/>
              <a:t> Cold Plate ($72,984)</a:t>
            </a:r>
          </a:p>
          <a:p>
            <a:pPr lvl="1"/>
            <a:r>
              <a:rPr lang="en-US" sz="1400" dirty="0"/>
              <a:t>Refrigeration System ($491K)</a:t>
            </a:r>
          </a:p>
          <a:p>
            <a:pPr marL="0" indent="0">
              <a:lnSpc>
                <a:spcPct val="160000"/>
              </a:lnSpc>
              <a:buNone/>
            </a:pPr>
            <a:r>
              <a:rPr lang="en-US" sz="1400" b="1" u="sng" dirty="0">
                <a:solidFill>
                  <a:schemeClr val="tx1"/>
                </a:solidFill>
                <a:cs typeface="+mn-cs"/>
              </a:rPr>
              <a:t>BCR-048: </a:t>
            </a:r>
            <a:r>
              <a:rPr lang="en-US" sz="1400" dirty="0"/>
              <a:t>Cryostat Refrigeration </a:t>
            </a:r>
            <a:r>
              <a:rPr lang="en-US" sz="1400" dirty="0" err="1"/>
              <a:t>Replan</a:t>
            </a:r>
            <a:r>
              <a:rPr lang="en-US" sz="1400" dirty="0"/>
              <a:t> ($1,086K)</a:t>
            </a:r>
          </a:p>
          <a:p>
            <a:pPr marL="0" indent="0">
              <a:lnSpc>
                <a:spcPct val="160000"/>
              </a:lnSpc>
              <a:buNone/>
            </a:pPr>
            <a:r>
              <a:rPr lang="en-US" sz="1400" b="1" u="sng" dirty="0">
                <a:solidFill>
                  <a:schemeClr val="tx1"/>
                </a:solidFill>
                <a:cs typeface="+mn-cs"/>
              </a:rPr>
              <a:t>BCR-053: </a:t>
            </a:r>
            <a:r>
              <a:rPr lang="en-US" sz="1400" dirty="0"/>
              <a:t>Utility Trunk </a:t>
            </a:r>
            <a:r>
              <a:rPr lang="en-US" sz="1400" dirty="0" err="1"/>
              <a:t>Replan</a:t>
            </a:r>
            <a:r>
              <a:rPr lang="en-US" sz="1400" dirty="0"/>
              <a:t> and Scope ($332K)</a:t>
            </a:r>
          </a:p>
        </p:txBody>
      </p:sp>
    </p:spTree>
    <p:extLst>
      <p:ext uri="{BB962C8B-B14F-4D97-AF65-F5344CB8AC3E}">
        <p14:creationId xmlns:p14="http://schemas.microsoft.com/office/powerpoint/2010/main" val="11651693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title"/>
          </p:nvPr>
        </p:nvSpPr>
        <p:spPr>
          <a:xfrm>
            <a:off x="1676400" y="142875"/>
            <a:ext cx="5653087" cy="557213"/>
          </a:xfrm>
        </p:spPr>
        <p:txBody>
          <a:bodyPr/>
          <a:lstStyle/>
          <a:p>
            <a:r>
              <a:rPr lang="en-US" dirty="0"/>
              <a:t>Hazard Analysis</a:t>
            </a:r>
          </a:p>
        </p:txBody>
      </p:sp>
      <p:sp>
        <p:nvSpPr>
          <p:cNvPr id="6" name="Content Placeholder 2"/>
          <p:cNvSpPr>
            <a:spLocks noGrp="1"/>
          </p:cNvSpPr>
          <p:nvPr>
            <p:ph sz="quarter" idx="4294967295"/>
          </p:nvPr>
        </p:nvSpPr>
        <p:spPr>
          <a:xfrm>
            <a:off x="457200" y="990600"/>
            <a:ext cx="8229600" cy="5257800"/>
          </a:xfrm>
        </p:spPr>
        <p:txBody>
          <a:bodyPr>
            <a:normAutofit/>
          </a:bodyPr>
          <a:lstStyle/>
          <a:p>
            <a:r>
              <a:rPr lang="en-US" sz="1600" dirty="0">
                <a:solidFill>
                  <a:schemeClr val="tx1"/>
                </a:solidFill>
              </a:rPr>
              <a:t>Hazards can be defined as a failure of a component, system or function that could lead to personnel injury or damage to hardware.</a:t>
            </a:r>
          </a:p>
          <a:p>
            <a:pPr lvl="1"/>
            <a:r>
              <a:rPr lang="en-US" sz="1400" dirty="0"/>
              <a:t>Hazards are </a:t>
            </a:r>
            <a:r>
              <a:rPr lang="en-US" sz="1400" dirty="0">
                <a:solidFill>
                  <a:srgbClr val="FF0000"/>
                </a:solidFill>
              </a:rPr>
              <a:t>NOT</a:t>
            </a:r>
            <a:r>
              <a:rPr lang="en-US" sz="1400" dirty="0"/>
              <a:t> risks.</a:t>
            </a: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l="970" t="5434" r="970" b="1332"/>
          <a:stretch>
            <a:fillRect/>
          </a:stretch>
        </p:blipFill>
        <p:spPr bwMode="auto">
          <a:xfrm>
            <a:off x="1219200" y="1786029"/>
            <a:ext cx="6766950" cy="4689558"/>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8703807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Hazard are fully identified and mitigated</a:t>
            </a:r>
          </a:p>
        </p:txBody>
      </p:sp>
      <p:graphicFrame>
        <p:nvGraphicFramePr>
          <p:cNvPr id="4" name="Table 3"/>
          <p:cNvGraphicFramePr>
            <a:graphicFrameLocks noGrp="1"/>
          </p:cNvGraphicFramePr>
          <p:nvPr>
            <p:extLst>
              <p:ext uri="{D42A27DB-BD31-4B8C-83A1-F6EECF244321}">
                <p14:modId xmlns:p14="http://schemas.microsoft.com/office/powerpoint/2010/main" val="2331042340"/>
              </p:ext>
            </p:extLst>
          </p:nvPr>
        </p:nvGraphicFramePr>
        <p:xfrm>
          <a:off x="152401" y="914397"/>
          <a:ext cx="8839198" cy="5369443"/>
        </p:xfrm>
        <a:graphic>
          <a:graphicData uri="http://schemas.openxmlformats.org/drawingml/2006/table">
            <a:tbl>
              <a:tblPr/>
              <a:tblGrid>
                <a:gridCol w="533399">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1230489">
                  <a:extLst>
                    <a:ext uri="{9D8B030D-6E8A-4147-A177-3AD203B41FA5}">
                      <a16:colId xmlns:a16="http://schemas.microsoft.com/office/drawing/2014/main" val="20002"/>
                    </a:ext>
                  </a:extLst>
                </a:gridCol>
                <a:gridCol w="163688">
                  <a:extLst>
                    <a:ext uri="{9D8B030D-6E8A-4147-A177-3AD203B41FA5}">
                      <a16:colId xmlns:a16="http://schemas.microsoft.com/office/drawing/2014/main" val="20003"/>
                    </a:ext>
                  </a:extLst>
                </a:gridCol>
                <a:gridCol w="163688">
                  <a:extLst>
                    <a:ext uri="{9D8B030D-6E8A-4147-A177-3AD203B41FA5}">
                      <a16:colId xmlns:a16="http://schemas.microsoft.com/office/drawing/2014/main" val="20004"/>
                    </a:ext>
                  </a:extLst>
                </a:gridCol>
                <a:gridCol w="163688">
                  <a:extLst>
                    <a:ext uri="{9D8B030D-6E8A-4147-A177-3AD203B41FA5}">
                      <a16:colId xmlns:a16="http://schemas.microsoft.com/office/drawing/2014/main" val="20005"/>
                    </a:ext>
                  </a:extLst>
                </a:gridCol>
                <a:gridCol w="327378">
                  <a:extLst>
                    <a:ext uri="{9D8B030D-6E8A-4147-A177-3AD203B41FA5}">
                      <a16:colId xmlns:a16="http://schemas.microsoft.com/office/drawing/2014/main" val="20006"/>
                    </a:ext>
                  </a:extLst>
                </a:gridCol>
                <a:gridCol w="491068">
                  <a:extLst>
                    <a:ext uri="{9D8B030D-6E8A-4147-A177-3AD203B41FA5}">
                      <a16:colId xmlns:a16="http://schemas.microsoft.com/office/drawing/2014/main" val="20007"/>
                    </a:ext>
                  </a:extLst>
                </a:gridCol>
                <a:gridCol w="1879601">
                  <a:extLst>
                    <a:ext uri="{9D8B030D-6E8A-4147-A177-3AD203B41FA5}">
                      <a16:colId xmlns:a16="http://schemas.microsoft.com/office/drawing/2014/main" val="20008"/>
                    </a:ext>
                  </a:extLst>
                </a:gridCol>
                <a:gridCol w="152400">
                  <a:extLst>
                    <a:ext uri="{9D8B030D-6E8A-4147-A177-3AD203B41FA5}">
                      <a16:colId xmlns:a16="http://schemas.microsoft.com/office/drawing/2014/main" val="20009"/>
                    </a:ext>
                  </a:extLst>
                </a:gridCol>
                <a:gridCol w="152400">
                  <a:extLst>
                    <a:ext uri="{9D8B030D-6E8A-4147-A177-3AD203B41FA5}">
                      <a16:colId xmlns:a16="http://schemas.microsoft.com/office/drawing/2014/main" val="20010"/>
                    </a:ext>
                  </a:extLst>
                </a:gridCol>
                <a:gridCol w="152400">
                  <a:extLst>
                    <a:ext uri="{9D8B030D-6E8A-4147-A177-3AD203B41FA5}">
                      <a16:colId xmlns:a16="http://schemas.microsoft.com/office/drawing/2014/main" val="20011"/>
                    </a:ext>
                  </a:extLst>
                </a:gridCol>
                <a:gridCol w="381000">
                  <a:extLst>
                    <a:ext uri="{9D8B030D-6E8A-4147-A177-3AD203B41FA5}">
                      <a16:colId xmlns:a16="http://schemas.microsoft.com/office/drawing/2014/main" val="20012"/>
                    </a:ext>
                  </a:extLst>
                </a:gridCol>
                <a:gridCol w="381000">
                  <a:extLst>
                    <a:ext uri="{9D8B030D-6E8A-4147-A177-3AD203B41FA5}">
                      <a16:colId xmlns:a16="http://schemas.microsoft.com/office/drawing/2014/main" val="20013"/>
                    </a:ext>
                  </a:extLst>
                </a:gridCol>
                <a:gridCol w="2057399">
                  <a:extLst>
                    <a:ext uri="{9D8B030D-6E8A-4147-A177-3AD203B41FA5}">
                      <a16:colId xmlns:a16="http://schemas.microsoft.com/office/drawing/2014/main" val="20014"/>
                    </a:ext>
                  </a:extLst>
                </a:gridCol>
              </a:tblGrid>
              <a:tr h="457203">
                <a:tc>
                  <a:txBody>
                    <a:bodyPr/>
                    <a:lstStyle/>
                    <a:p>
                      <a:pPr algn="ctr" fontAlgn="b"/>
                      <a:r>
                        <a:rPr lang="en-US" sz="900" b="1" i="0" u="none" strike="noStrike" dirty="0">
                          <a:solidFill>
                            <a:srgbClr val="366092"/>
                          </a:solidFill>
                          <a:effectLst/>
                          <a:latin typeface="Arial"/>
                        </a:rPr>
                        <a:t>Type</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1" i="0" u="none" strike="noStrike" dirty="0">
                          <a:solidFill>
                            <a:srgbClr val="366092"/>
                          </a:solidFill>
                          <a:effectLst/>
                          <a:latin typeface="Arial"/>
                        </a:rPr>
                        <a:t>Title</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1" i="0" u="none" strike="noStrike" dirty="0">
                          <a:solidFill>
                            <a:srgbClr val="366092"/>
                          </a:solidFill>
                          <a:effectLst/>
                          <a:latin typeface="Arial"/>
                        </a:rPr>
                        <a:t>Hazard Description</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i="0" u="none" strike="noStrike" dirty="0">
                          <a:solidFill>
                            <a:srgbClr val="366092"/>
                          </a:solidFill>
                          <a:effectLst/>
                          <a:latin typeface="Arial"/>
                        </a:rPr>
                        <a:t>Severity</a:t>
                      </a:r>
                    </a:p>
                  </a:txBody>
                  <a:tcPr marL="4674" marR="4674" marT="4674"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i="0" u="none" strike="noStrike" dirty="0">
                          <a:solidFill>
                            <a:srgbClr val="366092"/>
                          </a:solidFill>
                          <a:effectLst/>
                          <a:latin typeface="Arial"/>
                        </a:rPr>
                        <a:t>Probability</a:t>
                      </a:r>
                    </a:p>
                  </a:txBody>
                  <a:tcPr marL="4674" marR="4674" marT="4674"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i="0" u="none" strike="noStrike" dirty="0">
                          <a:solidFill>
                            <a:srgbClr val="366092"/>
                          </a:solidFill>
                          <a:effectLst/>
                          <a:latin typeface="Arial"/>
                        </a:rPr>
                        <a:t>Risk Value</a:t>
                      </a:r>
                    </a:p>
                  </a:txBody>
                  <a:tcPr marL="4674" marR="4674" marT="4674"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1" i="0" u="none" strike="noStrike" dirty="0">
                          <a:solidFill>
                            <a:srgbClr val="366092"/>
                          </a:solidFill>
                          <a:effectLst/>
                          <a:latin typeface="Arial"/>
                        </a:rPr>
                        <a:t>Risk Category</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en-US" sz="900" b="1" i="0" u="none" strike="noStrike" dirty="0">
                          <a:solidFill>
                            <a:srgbClr val="366092"/>
                          </a:solidFill>
                          <a:effectLst/>
                          <a:latin typeface="Arial"/>
                        </a:rPr>
                        <a:t>Mitigation Strategy</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1" i="0" u="none" strike="noStrike" dirty="0">
                          <a:solidFill>
                            <a:srgbClr val="366092"/>
                          </a:solidFill>
                          <a:effectLst/>
                          <a:latin typeface="Arial"/>
                        </a:rPr>
                        <a:t>Mitigation Description</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i="0" u="none" strike="noStrike" dirty="0">
                          <a:solidFill>
                            <a:srgbClr val="366092"/>
                          </a:solidFill>
                          <a:effectLst/>
                          <a:latin typeface="Arial"/>
                        </a:rPr>
                        <a:t>Severity</a:t>
                      </a:r>
                    </a:p>
                  </a:txBody>
                  <a:tcPr marL="4674" marR="4674" marT="4674"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i="0" u="none" strike="noStrike" dirty="0">
                          <a:solidFill>
                            <a:srgbClr val="366092"/>
                          </a:solidFill>
                          <a:effectLst/>
                          <a:latin typeface="Arial"/>
                        </a:rPr>
                        <a:t>Probability</a:t>
                      </a:r>
                    </a:p>
                  </a:txBody>
                  <a:tcPr marL="4674" marR="4674" marT="4674"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i="0" u="none" strike="noStrike" dirty="0">
                          <a:solidFill>
                            <a:srgbClr val="366092"/>
                          </a:solidFill>
                          <a:effectLst/>
                          <a:latin typeface="Arial"/>
                        </a:rPr>
                        <a:t>Risk Value</a:t>
                      </a:r>
                    </a:p>
                  </a:txBody>
                  <a:tcPr marL="4674" marR="4674" marT="4674"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1" i="0" u="none" strike="noStrike" dirty="0">
                          <a:solidFill>
                            <a:srgbClr val="366092"/>
                          </a:solidFill>
                          <a:effectLst/>
                          <a:latin typeface="Arial"/>
                        </a:rPr>
                        <a:t>Risk Category</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900" b="1" i="0" u="none" strike="noStrike" dirty="0" err="1">
                          <a:solidFill>
                            <a:srgbClr val="366092"/>
                          </a:solidFill>
                          <a:effectLst/>
                          <a:latin typeface="Arial"/>
                        </a:rPr>
                        <a:t>Verif</a:t>
                      </a:r>
                      <a:r>
                        <a:rPr lang="en-US" sz="900" b="1" i="0" u="none" strike="noStrike" dirty="0">
                          <a:solidFill>
                            <a:srgbClr val="366092"/>
                          </a:solidFill>
                          <a:effectLst/>
                          <a:latin typeface="Arial"/>
                        </a:rPr>
                        <a:t> Method</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1" i="0" u="none" strike="noStrike" dirty="0">
                          <a:solidFill>
                            <a:srgbClr val="366092"/>
                          </a:solidFill>
                          <a:effectLst/>
                          <a:latin typeface="Arial"/>
                        </a:rPr>
                        <a:t>Verification Plan</a:t>
                      </a:r>
                    </a:p>
                  </a:txBody>
                  <a:tcPr marL="4674" marR="4674" marT="46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43000">
                <a:tc>
                  <a:txBody>
                    <a:bodyPr/>
                    <a:lstStyle/>
                    <a:p>
                      <a:pPr algn="l" fontAlgn="ctr"/>
                      <a:r>
                        <a:rPr lang="en-US" sz="700" b="0" i="0" u="none" strike="noStrike" dirty="0" err="1">
                          <a:solidFill>
                            <a:srgbClr val="000000"/>
                          </a:solidFill>
                          <a:effectLst/>
                          <a:latin typeface="Arial"/>
                        </a:rPr>
                        <a:t>Struc</a:t>
                      </a:r>
                      <a:endParaRPr lang="en-US" sz="700" b="0" i="0" u="none" strike="noStrike" dirty="0">
                        <a:solidFill>
                          <a:srgbClr val="000000"/>
                        </a:solidFill>
                        <a:effectLst/>
                        <a:latin typeface="Arial"/>
                      </a:endParaRP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Overpressure failure of cryostat </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Structural failure of cryostat due to overpressure during a purge-venting operation</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1</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8</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Serious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700" b="0" i="0" u="none" strike="noStrike" dirty="0">
                          <a:solidFill>
                            <a:srgbClr val="000000"/>
                          </a:solidFill>
                          <a:effectLst/>
                          <a:latin typeface="Arial"/>
                        </a:rPr>
                        <a:t>Procedure, training</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1-Design cryostat for overpressure loads with recommended safety factors</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2-include burst disk and or pressure relief valve on cryostat vacuum system</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3-restrict purge and backfill connection to low pressure systems</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4-restrict purge and backfill connection to low volume bottles and or </a:t>
                      </a:r>
                      <a:r>
                        <a:rPr lang="en-US" sz="700" b="0" i="0" u="none" strike="noStrike" dirty="0" err="1">
                          <a:solidFill>
                            <a:srgbClr val="000000"/>
                          </a:solidFill>
                          <a:effectLst/>
                          <a:latin typeface="Arial"/>
                        </a:rPr>
                        <a:t>dewars</a:t>
                      </a:r>
                      <a:r>
                        <a:rPr lang="en-US" sz="700" b="0" i="0" u="none" strike="noStrike" dirty="0">
                          <a:solidFill>
                            <a:srgbClr val="000000"/>
                          </a:solidFill>
                          <a:effectLst/>
                          <a:latin typeface="Arial"/>
                        </a:rPr>
                        <a: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1</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12</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Medium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700" b="0" i="0" u="none" strike="noStrike" dirty="0">
                          <a:solidFill>
                            <a:srgbClr val="000000"/>
                          </a:solidFill>
                          <a:effectLst/>
                          <a:latin typeface="Arial"/>
                        </a:rPr>
                        <a:t>Audit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1-Proof test cryostat to overpressure</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2-proof test pressure relief valve</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3- verify that burst disk parameters  are consistent with design specifications. test representative burst disc for proper function.</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4-review documentation and training to ensure only approved bottles and components will be connected to system</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5-design and or select interconnect hardware to minimize risk of unapproved hardware connections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8119">
                <a:tc>
                  <a:txBody>
                    <a:bodyPr/>
                    <a:lstStyle/>
                    <a:p>
                      <a:pPr algn="l" fontAlgn="ctr"/>
                      <a:r>
                        <a:rPr lang="en-US" sz="700" b="0" i="0" u="none" strike="noStrike">
                          <a:solidFill>
                            <a:srgbClr val="000000"/>
                          </a:solidFill>
                          <a:effectLst/>
                          <a:latin typeface="Arial"/>
                        </a:rPr>
                        <a:t>Matl's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Asphyxiation due to release of refrigerant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Release of refrigerant in Utility Room may displace air, causing asphyxiation of personnel entering the room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1</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8</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Serious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700" b="0" i="0" u="none" strike="noStrike">
                          <a:solidFill>
                            <a:srgbClr val="000000"/>
                          </a:solidFill>
                          <a:effectLst/>
                          <a:latin typeface="Arial"/>
                        </a:rPr>
                        <a:t>Warning device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1-provide ventilation of room sufficient to remove limited refrigerant quantity of system charge</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2-employ oxygen deficiency monitor in utility room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1</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12</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Medium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700" b="0" i="0" u="none" strike="noStrike">
                          <a:solidFill>
                            <a:srgbClr val="000000"/>
                          </a:solidFill>
                          <a:effectLst/>
                          <a:latin typeface="Arial"/>
                        </a:rPr>
                        <a:t>Test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1-test ventilation system for adquate (as designed) performance for air change rate</a:t>
                      </a:r>
                      <a:br>
                        <a:rPr lang="en-US" sz="700" b="0" i="0" u="none" strike="noStrike">
                          <a:solidFill>
                            <a:srgbClr val="000000"/>
                          </a:solidFill>
                          <a:effectLst/>
                          <a:latin typeface="Arial"/>
                        </a:rPr>
                      </a:br>
                      <a:r>
                        <a:rPr lang="en-US" sz="700" b="0" i="0" u="none" strike="noStrike">
                          <a:solidFill>
                            <a:srgbClr val="000000"/>
                          </a:solidFill>
                          <a:effectLst/>
                          <a:latin typeface="Arial"/>
                        </a:rPr>
                        <a:t>-Test ODM periodically, verify alarm setpoint</a:t>
                      </a:r>
                      <a:br>
                        <a:rPr lang="en-US" sz="700" b="0" i="0" u="none" strike="noStrike">
                          <a:solidFill>
                            <a:srgbClr val="000000"/>
                          </a:solidFill>
                          <a:effectLst/>
                          <a:latin typeface="Arial"/>
                        </a:rPr>
                      </a:br>
                      <a:r>
                        <a:rPr lang="en-US" sz="700" b="0" i="0" u="none" strike="noStrike">
                          <a:solidFill>
                            <a:srgbClr val="000000"/>
                          </a:solidFill>
                          <a:effectLst/>
                          <a:latin typeface="Arial"/>
                        </a:rPr>
                        <a:t>3- ensure training is adequate and retrining frequency is consistent with needs.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04881">
                <a:tc>
                  <a:txBody>
                    <a:bodyPr/>
                    <a:lstStyle/>
                    <a:p>
                      <a:pPr algn="l" fontAlgn="ctr"/>
                      <a:r>
                        <a:rPr lang="en-US" sz="700" b="0" i="0" u="none" strike="noStrike">
                          <a:solidFill>
                            <a:srgbClr val="000000"/>
                          </a:solidFill>
                          <a:effectLst/>
                          <a:latin typeface="Arial"/>
                        </a:rPr>
                        <a:t>Struc</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Cryostat vacuum-pressure failure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Cryostat vacuum envelope structural failure due to total differential pressure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2</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C</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6</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Serious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700" b="0" i="0" u="none" strike="noStrike" dirty="0">
                          <a:solidFill>
                            <a:srgbClr val="000000"/>
                          </a:solidFill>
                          <a:effectLst/>
                          <a:latin typeface="Arial"/>
                        </a:rPr>
                        <a:t>Control Hazard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1- Complete sturctural analysis using maximum differential pressure possible with inclusion of safety factor</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2</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dirty="0">
                          <a:solidFill>
                            <a:srgbClr val="000000"/>
                          </a:solidFill>
                          <a:effectLst/>
                          <a:latin typeface="Arial"/>
                        </a:rPr>
                        <a:t>15</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Medium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700" b="0" i="0" u="none" strike="noStrike">
                          <a:solidFill>
                            <a:srgbClr val="000000"/>
                          </a:solidFill>
                          <a:effectLst/>
                          <a:latin typeface="Arial"/>
                        </a:rPr>
                        <a:t>Review</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1-Complete full design review</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88040">
                <a:tc>
                  <a:txBody>
                    <a:bodyPr/>
                    <a:lstStyle/>
                    <a:p>
                      <a:pPr algn="l" fontAlgn="ctr"/>
                      <a:r>
                        <a:rPr lang="en-US" sz="700" b="0" i="0" u="none" strike="noStrike">
                          <a:solidFill>
                            <a:srgbClr val="000000"/>
                          </a:solidFill>
                          <a:effectLst/>
                          <a:latin typeface="Arial"/>
                        </a:rPr>
                        <a:t>Press/Vac</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Uncontrolled venting of cryostat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Failure of a vacuum seal in the cryostat leads to uncontrolled venting of the cryostat, possibly introducing contaminants and water vapor into the cryostat which could damage the detectors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2</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10</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Medium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700" b="0" i="0" u="none" strike="noStrike">
                          <a:solidFill>
                            <a:srgbClr val="000000"/>
                          </a:solidFill>
                          <a:effectLst/>
                          <a:latin typeface="Arial"/>
                        </a:rPr>
                        <a:t>Control hazard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1-Use double O-ring seals with an intermediate vacuum groove at all bolted joints. Failure of one seal can be detected. </a:t>
                      </a:r>
                      <a:br>
                        <a:rPr lang="en-US" sz="700" b="0" i="0" u="none" strike="noStrike">
                          <a:solidFill>
                            <a:srgbClr val="000000"/>
                          </a:solidFill>
                          <a:effectLst/>
                          <a:latin typeface="Arial"/>
                        </a:rPr>
                      </a:br>
                      <a:r>
                        <a:rPr lang="en-US" sz="700" b="0" i="0" u="none" strike="noStrike">
                          <a:solidFill>
                            <a:srgbClr val="000000"/>
                          </a:solidFill>
                          <a:effectLst/>
                          <a:latin typeface="Arial"/>
                        </a:rPr>
                        <a:t>2-use of all metal seals wherever possible</a:t>
                      </a:r>
                      <a:br>
                        <a:rPr lang="en-US" sz="700" b="0" i="0" u="none" strike="noStrike">
                          <a:solidFill>
                            <a:srgbClr val="000000"/>
                          </a:solidFill>
                          <a:effectLst/>
                          <a:latin typeface="Arial"/>
                        </a:rPr>
                      </a:br>
                      <a:r>
                        <a:rPr lang="en-US" sz="700" b="0" i="0" u="none" strike="noStrike">
                          <a:solidFill>
                            <a:srgbClr val="000000"/>
                          </a:solidFill>
                          <a:effectLst/>
                          <a:latin typeface="Arial"/>
                        </a:rPr>
                        <a:t>3-ensure all valve are normally closed / fail to safe configuration</a:t>
                      </a:r>
                      <a:br>
                        <a:rPr lang="en-US" sz="700" b="0" i="0" u="none" strike="noStrike">
                          <a:solidFill>
                            <a:srgbClr val="000000"/>
                          </a:solidFill>
                          <a:effectLst/>
                          <a:latin typeface="Arial"/>
                        </a:rPr>
                      </a:br>
                      <a:r>
                        <a:rPr lang="en-US" sz="700" b="0" i="0" u="none" strike="noStrike">
                          <a:solidFill>
                            <a:srgbClr val="000000"/>
                          </a:solidFill>
                          <a:effectLst/>
                          <a:latin typeface="Arial"/>
                        </a:rPr>
                        <a:t>4-ensure redundant valve for all critical locations,</a:t>
                      </a:r>
                      <a:br>
                        <a:rPr lang="en-US" sz="700" b="0" i="0" u="none" strike="noStrike">
                          <a:solidFill>
                            <a:srgbClr val="000000"/>
                          </a:solidFill>
                          <a:effectLst/>
                          <a:latin typeface="Arial"/>
                        </a:rPr>
                      </a:br>
                      <a:r>
                        <a:rPr lang="en-US" sz="700" b="0" i="0" u="none" strike="noStrike">
                          <a:solidFill>
                            <a:srgbClr val="000000"/>
                          </a:solidFill>
                          <a:effectLst/>
                          <a:latin typeface="Arial"/>
                        </a:rPr>
                        <a:t>5- implement control system with valve sequencing ensuring proper operation</a:t>
                      </a:r>
                      <a:br>
                        <a:rPr lang="en-US" sz="700" b="0" i="0" u="none" strike="noStrike">
                          <a:solidFill>
                            <a:srgbClr val="000000"/>
                          </a:solidFill>
                          <a:effectLst/>
                          <a:latin typeface="Arial"/>
                        </a:rPr>
                      </a:br>
                      <a:r>
                        <a:rPr lang="en-US" sz="700" b="0" i="0" u="none" strike="noStrike">
                          <a:solidFill>
                            <a:srgbClr val="000000"/>
                          </a:solidFill>
                          <a:effectLst/>
                          <a:latin typeface="Arial"/>
                        </a:rPr>
                        <a:t>6-tst and verification of vacuum control system with double check function confirmation to enusre no unintended vent</a:t>
                      </a:r>
                      <a:br>
                        <a:rPr lang="en-US" sz="700" b="0" i="0" u="none" strike="noStrike">
                          <a:solidFill>
                            <a:srgbClr val="000000"/>
                          </a:solidFill>
                          <a:effectLst/>
                          <a:latin typeface="Arial"/>
                        </a:rPr>
                      </a:br>
                      <a:r>
                        <a:rPr lang="en-US" sz="700" b="0" i="0" u="none" strike="noStrike">
                          <a:solidFill>
                            <a:srgbClr val="000000"/>
                          </a:solidFill>
                          <a:effectLst/>
                          <a:latin typeface="Arial"/>
                        </a:rPr>
                        <a:t>&amp;- implement emergency purge and backfill with clean dry gas ensures that very clean and dry gas would be ingested into the cryostat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2</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15</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Medium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700" b="0" i="0" u="none" strike="noStrike" dirty="0">
                          <a:solidFill>
                            <a:srgbClr val="000000"/>
                          </a:solidFill>
                          <a:effectLst/>
                          <a:latin typeface="Arial"/>
                        </a:rPr>
                        <a:t>Test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1-Test vacuum-tightness of each of the double O-ring seals</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2-design reviews of system to </a:t>
                      </a:r>
                      <a:r>
                        <a:rPr lang="en-US" sz="700" b="0" i="0" u="none" strike="noStrike" dirty="0" err="1">
                          <a:solidFill>
                            <a:srgbClr val="000000"/>
                          </a:solidFill>
                          <a:effectLst/>
                          <a:latin typeface="Arial"/>
                        </a:rPr>
                        <a:t>ensureproper</a:t>
                      </a:r>
                      <a:r>
                        <a:rPr lang="en-US" sz="700" b="0" i="0" u="none" strike="noStrike" dirty="0">
                          <a:solidFill>
                            <a:srgbClr val="000000"/>
                          </a:solidFill>
                          <a:effectLst/>
                          <a:latin typeface="Arial"/>
                        </a:rPr>
                        <a:t> component selection</a:t>
                      </a:r>
                      <a:br>
                        <a:rPr lang="en-US" sz="700" b="0" i="0" u="none" strike="noStrike" dirty="0">
                          <a:solidFill>
                            <a:srgbClr val="000000"/>
                          </a:solidFill>
                          <a:effectLst/>
                          <a:latin typeface="Arial"/>
                        </a:rPr>
                      </a:br>
                      <a:endParaRPr lang="en-US" sz="700" b="0" i="0" u="none" strike="noStrike" dirty="0">
                        <a:solidFill>
                          <a:srgbClr val="000000"/>
                        </a:solidFill>
                        <a:effectLst/>
                        <a:latin typeface="Arial"/>
                      </a:endParaRP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38200">
                <a:tc>
                  <a:txBody>
                    <a:bodyPr/>
                    <a:lstStyle/>
                    <a:p>
                      <a:pPr algn="l" fontAlgn="ctr"/>
                      <a:r>
                        <a:rPr lang="en-US" sz="700" b="0" i="0" u="none" strike="noStrike">
                          <a:solidFill>
                            <a:srgbClr val="000000"/>
                          </a:solidFill>
                          <a:effectLst/>
                          <a:latin typeface="Arial"/>
                        </a:rPr>
                        <a:t>Struc</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Cryo Plate structural failure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Damage to the Cryo Plate can result from contraction of the plate as it cools down</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3</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14</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a:solidFill>
                            <a:srgbClr val="000000"/>
                          </a:solidFill>
                          <a:effectLst/>
                          <a:latin typeface="Arial"/>
                        </a:rPr>
                        <a:t>Medium</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700" b="0" i="0" u="none" strike="noStrike">
                          <a:solidFill>
                            <a:srgbClr val="000000"/>
                          </a:solidFill>
                          <a:effectLst/>
                          <a:latin typeface="Arial"/>
                        </a:rPr>
                        <a:t>Eliminate hazard</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1-Use flexures to allow for differential motion between the cold </a:t>
                      </a:r>
                      <a:r>
                        <a:rPr lang="en-US" sz="700" b="0" i="0" u="none" strike="noStrike" dirty="0" err="1">
                          <a:solidFill>
                            <a:srgbClr val="000000"/>
                          </a:solidFill>
                          <a:effectLst/>
                          <a:latin typeface="Arial"/>
                        </a:rPr>
                        <a:t>cryo</a:t>
                      </a:r>
                      <a:r>
                        <a:rPr lang="en-US" sz="700" b="0" i="0" u="none" strike="noStrike" dirty="0">
                          <a:solidFill>
                            <a:srgbClr val="000000"/>
                          </a:solidFill>
                          <a:effectLst/>
                          <a:latin typeface="Arial"/>
                        </a:rPr>
                        <a:t> plate and warm cryostat wall</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2-test and verify flexure rigidity / </a:t>
                      </a:r>
                      <a:r>
                        <a:rPr lang="en-US" sz="700" b="0" i="0" u="none" strike="noStrike" dirty="0" err="1">
                          <a:solidFill>
                            <a:srgbClr val="000000"/>
                          </a:solidFill>
                          <a:effectLst/>
                          <a:latin typeface="Arial"/>
                        </a:rPr>
                        <a:t>flexibilty</a:t>
                      </a:r>
                      <a:r>
                        <a:rPr lang="en-US" sz="700" b="0" i="0" u="none" strike="noStrike" dirty="0">
                          <a:solidFill>
                            <a:srgbClr val="000000"/>
                          </a:solidFill>
                          <a:effectLst/>
                          <a:latin typeface="Arial"/>
                        </a:rPr>
                        <a:t> per spec</a:t>
                      </a:r>
                      <a:br>
                        <a:rPr lang="en-US" sz="700" b="0" i="0" u="none" strike="noStrike" dirty="0">
                          <a:solidFill>
                            <a:srgbClr val="000000"/>
                          </a:solidFill>
                          <a:effectLst/>
                          <a:latin typeface="Arial"/>
                        </a:rPr>
                      </a:br>
                      <a:r>
                        <a:rPr lang="en-US" sz="700" b="0" i="0" u="none" strike="noStrike" dirty="0">
                          <a:solidFill>
                            <a:srgbClr val="000000"/>
                          </a:solidFill>
                          <a:effectLst/>
                          <a:latin typeface="Arial"/>
                        </a:rPr>
                        <a:t>3-verify thermal performance and differential motion per spec in </a:t>
                      </a:r>
                      <a:r>
                        <a:rPr lang="en-US" sz="700" b="0" i="0" u="none" strike="noStrike" dirty="0" err="1">
                          <a:solidFill>
                            <a:srgbClr val="000000"/>
                          </a:solidFill>
                          <a:effectLst/>
                          <a:latin typeface="Arial"/>
                        </a:rPr>
                        <a:t>cryotest</a:t>
                      </a:r>
                      <a:r>
                        <a:rPr lang="en-US" sz="700" b="0" i="0" u="none" strike="noStrike" dirty="0">
                          <a:solidFill>
                            <a:srgbClr val="000000"/>
                          </a:solidFill>
                          <a:effectLst/>
                          <a:latin typeface="Arial"/>
                        </a:rPr>
                        <a:t> facility</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4</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E</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a:solidFill>
                            <a:srgbClr val="000000"/>
                          </a:solidFill>
                          <a:effectLst/>
                          <a:latin typeface="Arial"/>
                        </a:rPr>
                        <a:t>20</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Low</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US" sz="700" b="0" i="0" u="none" strike="noStrike" dirty="0">
                          <a:solidFill>
                            <a:srgbClr val="000000"/>
                          </a:solidFill>
                          <a:effectLst/>
                          <a:latin typeface="Arial"/>
                        </a:rPr>
                        <a:t>Test</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700" b="0" i="0" u="none" strike="noStrike" dirty="0">
                          <a:solidFill>
                            <a:srgbClr val="000000"/>
                          </a:solidFill>
                          <a:effectLst/>
                          <a:latin typeface="Arial"/>
                        </a:rPr>
                        <a:t>1-Analyze and test </a:t>
                      </a:r>
                      <a:r>
                        <a:rPr lang="en-US" sz="700" b="0" i="0" u="none" strike="noStrike" dirty="0" err="1">
                          <a:solidFill>
                            <a:srgbClr val="000000"/>
                          </a:solidFill>
                          <a:effectLst/>
                          <a:latin typeface="Arial"/>
                        </a:rPr>
                        <a:t>cryo</a:t>
                      </a:r>
                      <a:r>
                        <a:rPr lang="en-US" sz="700" b="0" i="0" u="none" strike="noStrike" dirty="0">
                          <a:solidFill>
                            <a:srgbClr val="000000"/>
                          </a:solidFill>
                          <a:effectLst/>
                          <a:latin typeface="Arial"/>
                        </a:rPr>
                        <a:t> plate and flexures to maximum differential (survival) temperatures</a:t>
                      </a:r>
                    </a:p>
                  </a:txBody>
                  <a:tcPr marL="4958" marR="4958" marT="4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5" name="TextBox 4"/>
          <p:cNvSpPr txBox="1"/>
          <p:nvPr/>
        </p:nvSpPr>
        <p:spPr>
          <a:xfrm>
            <a:off x="3733800" y="6318374"/>
            <a:ext cx="1653273"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tIns="0" bIns="0" rtlCol="0">
            <a:spAutoFit/>
          </a:bodyPr>
          <a:lstStyle/>
          <a:p>
            <a:pPr algn="ctr"/>
            <a:r>
              <a:rPr lang="en-US" sz="2000" b="1" dirty="0"/>
              <a:t>Top 5 Hazards</a:t>
            </a:r>
          </a:p>
        </p:txBody>
      </p:sp>
    </p:spTree>
    <p:extLst>
      <p:ext uri="{BB962C8B-B14F-4D97-AF65-F5344CB8AC3E}">
        <p14:creationId xmlns:p14="http://schemas.microsoft.com/office/powerpoint/2010/main" val="236754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9C44-9CDC-1247-875F-CD3008BA8835}"/>
              </a:ext>
            </a:extLst>
          </p:cNvPr>
          <p:cNvSpPr>
            <a:spLocks noGrp="1"/>
          </p:cNvSpPr>
          <p:nvPr>
            <p:ph type="title"/>
          </p:nvPr>
        </p:nvSpPr>
        <p:spPr/>
        <p:txBody>
          <a:bodyPr/>
          <a:lstStyle/>
          <a:p>
            <a:r>
              <a:rPr lang="en-US" dirty="0"/>
              <a:t>Detailed Assembly Schedule Exists</a:t>
            </a:r>
          </a:p>
        </p:txBody>
      </p:sp>
      <p:pic>
        <p:nvPicPr>
          <p:cNvPr id="5" name="Picture 4">
            <a:extLst>
              <a:ext uri="{FF2B5EF4-FFF2-40B4-BE49-F238E27FC236}">
                <a16:creationId xmlns:a16="http://schemas.microsoft.com/office/drawing/2014/main" id="{B57E7220-876F-9E42-84B2-FAF1D984428C}"/>
              </a:ext>
            </a:extLst>
          </p:cNvPr>
          <p:cNvPicPr>
            <a:picLocks noChangeAspect="1"/>
          </p:cNvPicPr>
          <p:nvPr/>
        </p:nvPicPr>
        <p:blipFill>
          <a:blip r:embed="rId2"/>
          <a:stretch>
            <a:fillRect/>
          </a:stretch>
        </p:blipFill>
        <p:spPr>
          <a:xfrm rot="16200000">
            <a:off x="2040879" y="-349548"/>
            <a:ext cx="5062241" cy="8241167"/>
          </a:xfrm>
          <a:prstGeom prst="rect">
            <a:avLst/>
          </a:prstGeom>
        </p:spPr>
      </p:pic>
    </p:spTree>
    <p:extLst>
      <p:ext uri="{BB962C8B-B14F-4D97-AF65-F5344CB8AC3E}">
        <p14:creationId xmlns:p14="http://schemas.microsoft.com/office/powerpoint/2010/main" val="402553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3EE5B-6E8B-8249-8558-07E9EA37AA7E}"/>
              </a:ext>
            </a:extLst>
          </p:cNvPr>
          <p:cNvSpPr>
            <a:spLocks noGrp="1"/>
          </p:cNvSpPr>
          <p:nvPr>
            <p:ph type="title"/>
          </p:nvPr>
        </p:nvSpPr>
        <p:spPr/>
        <p:txBody>
          <a:bodyPr/>
          <a:lstStyle/>
          <a:p>
            <a:r>
              <a:rPr lang="en-US" dirty="0"/>
              <a:t>UT Time Line</a:t>
            </a:r>
          </a:p>
        </p:txBody>
      </p:sp>
      <p:graphicFrame>
        <p:nvGraphicFramePr>
          <p:cNvPr id="3" name="Table 2">
            <a:extLst>
              <a:ext uri="{FF2B5EF4-FFF2-40B4-BE49-F238E27FC236}">
                <a16:creationId xmlns:a16="http://schemas.microsoft.com/office/drawing/2014/main" id="{D01B89FE-B028-0D49-A05E-C3E7C0B4E66B}"/>
              </a:ext>
            </a:extLst>
          </p:cNvPr>
          <p:cNvGraphicFramePr>
            <a:graphicFrameLocks noGrp="1"/>
          </p:cNvGraphicFramePr>
          <p:nvPr>
            <p:extLst>
              <p:ext uri="{D42A27DB-BD31-4B8C-83A1-F6EECF244321}">
                <p14:modId xmlns:p14="http://schemas.microsoft.com/office/powerpoint/2010/main" val="2127045405"/>
              </p:ext>
            </p:extLst>
          </p:nvPr>
        </p:nvGraphicFramePr>
        <p:xfrm>
          <a:off x="616285" y="1086295"/>
          <a:ext cx="7488975" cy="5090160"/>
        </p:xfrm>
        <a:graphic>
          <a:graphicData uri="http://schemas.openxmlformats.org/drawingml/2006/table">
            <a:tbl>
              <a:tblPr firstRow="1" bandRow="1">
                <a:tableStyleId>{5C22544A-7EE6-4342-B048-85BDC9FD1C3A}</a:tableStyleId>
              </a:tblPr>
              <a:tblGrid>
                <a:gridCol w="4103002">
                  <a:extLst>
                    <a:ext uri="{9D8B030D-6E8A-4147-A177-3AD203B41FA5}">
                      <a16:colId xmlns:a16="http://schemas.microsoft.com/office/drawing/2014/main" val="3428492455"/>
                    </a:ext>
                  </a:extLst>
                </a:gridCol>
                <a:gridCol w="1673069">
                  <a:extLst>
                    <a:ext uri="{9D8B030D-6E8A-4147-A177-3AD203B41FA5}">
                      <a16:colId xmlns:a16="http://schemas.microsoft.com/office/drawing/2014/main" val="830689"/>
                    </a:ext>
                  </a:extLst>
                </a:gridCol>
                <a:gridCol w="1712904">
                  <a:extLst>
                    <a:ext uri="{9D8B030D-6E8A-4147-A177-3AD203B41FA5}">
                      <a16:colId xmlns:a16="http://schemas.microsoft.com/office/drawing/2014/main" val="3855547666"/>
                    </a:ext>
                  </a:extLst>
                </a:gridCol>
              </a:tblGrid>
              <a:tr h="370840">
                <a:tc>
                  <a:txBody>
                    <a:bodyPr/>
                    <a:lstStyle/>
                    <a:p>
                      <a:pPr algn="ctr"/>
                      <a:r>
                        <a:rPr lang="en-US" dirty="0"/>
                        <a:t>Activity</a:t>
                      </a:r>
                    </a:p>
                  </a:txBody>
                  <a:tcPr/>
                </a:tc>
                <a:tc>
                  <a:txBody>
                    <a:bodyPr/>
                    <a:lstStyle/>
                    <a:p>
                      <a:pPr algn="ctr"/>
                      <a:r>
                        <a:rPr lang="en-US" dirty="0"/>
                        <a:t>Begin</a:t>
                      </a:r>
                    </a:p>
                  </a:txBody>
                  <a:tcPr/>
                </a:tc>
                <a:tc>
                  <a:txBody>
                    <a:bodyPr/>
                    <a:lstStyle/>
                    <a:p>
                      <a:pPr algn="ctr"/>
                      <a:r>
                        <a:rPr lang="en-US" dirty="0"/>
                        <a:t>End</a:t>
                      </a:r>
                    </a:p>
                  </a:txBody>
                  <a:tcPr/>
                </a:tc>
                <a:extLst>
                  <a:ext uri="{0D108BD9-81ED-4DB2-BD59-A6C34878D82A}">
                    <a16:rowId xmlns:a16="http://schemas.microsoft.com/office/drawing/2014/main" val="2580298003"/>
                  </a:ext>
                </a:extLst>
              </a:tr>
              <a:tr h="370840">
                <a:tc>
                  <a:txBody>
                    <a:bodyPr/>
                    <a:lstStyle/>
                    <a:p>
                      <a:r>
                        <a:rPr lang="en-US" dirty="0"/>
                        <a:t>Eden HX Coils</a:t>
                      </a:r>
                    </a:p>
                  </a:txBody>
                  <a:tcPr/>
                </a:tc>
                <a:tc>
                  <a:txBody>
                    <a:bodyPr/>
                    <a:lstStyle/>
                    <a:p>
                      <a:pPr algn="ctr"/>
                      <a:r>
                        <a:rPr lang="en-US" dirty="0"/>
                        <a:t>Now</a:t>
                      </a:r>
                    </a:p>
                  </a:txBody>
                  <a:tcPr/>
                </a:tc>
                <a:tc>
                  <a:txBody>
                    <a:bodyPr/>
                    <a:lstStyle/>
                    <a:p>
                      <a:pPr algn="ctr"/>
                      <a:r>
                        <a:rPr lang="en-US" dirty="0"/>
                        <a:t>July 31</a:t>
                      </a:r>
                    </a:p>
                  </a:txBody>
                  <a:tcPr/>
                </a:tc>
                <a:extLst>
                  <a:ext uri="{0D108BD9-81ED-4DB2-BD59-A6C34878D82A}">
                    <a16:rowId xmlns:a16="http://schemas.microsoft.com/office/drawing/2014/main" val="2182917495"/>
                  </a:ext>
                </a:extLst>
              </a:tr>
              <a:tr h="370840">
                <a:tc>
                  <a:txBody>
                    <a:bodyPr/>
                    <a:lstStyle/>
                    <a:p>
                      <a:r>
                        <a:rPr lang="en-US" dirty="0"/>
                        <a:t>MFD HX Coil Assy</a:t>
                      </a:r>
                    </a:p>
                  </a:txBody>
                  <a:tcPr/>
                </a:tc>
                <a:tc>
                  <a:txBody>
                    <a:bodyPr/>
                    <a:lstStyle/>
                    <a:p>
                      <a:pPr algn="ctr"/>
                      <a:r>
                        <a:rPr lang="en-US" dirty="0"/>
                        <a:t>Now</a:t>
                      </a:r>
                    </a:p>
                  </a:txBody>
                  <a:tcPr/>
                </a:tc>
                <a:tc>
                  <a:txBody>
                    <a:bodyPr/>
                    <a:lstStyle/>
                    <a:p>
                      <a:pPr algn="ctr"/>
                      <a:r>
                        <a:rPr lang="en-US" dirty="0"/>
                        <a:t>October 21</a:t>
                      </a:r>
                    </a:p>
                  </a:txBody>
                  <a:tcPr/>
                </a:tc>
                <a:extLst>
                  <a:ext uri="{0D108BD9-81ED-4DB2-BD59-A6C34878D82A}">
                    <a16:rowId xmlns:a16="http://schemas.microsoft.com/office/drawing/2014/main" val="154923719"/>
                  </a:ext>
                </a:extLst>
              </a:tr>
              <a:tr h="370840">
                <a:tc>
                  <a:txBody>
                    <a:bodyPr/>
                    <a:lstStyle/>
                    <a:p>
                      <a:r>
                        <a:rPr lang="en-US" dirty="0"/>
                        <a:t>UT Kit Sub-</a:t>
                      </a:r>
                      <a:r>
                        <a:rPr lang="en-US" dirty="0" err="1"/>
                        <a:t>assy</a:t>
                      </a:r>
                      <a:r>
                        <a:rPr lang="en-US" dirty="0"/>
                        <a:t> prep</a:t>
                      </a:r>
                    </a:p>
                  </a:txBody>
                  <a:tcPr/>
                </a:tc>
                <a:tc>
                  <a:txBody>
                    <a:bodyPr/>
                    <a:lstStyle/>
                    <a:p>
                      <a:pPr algn="ctr"/>
                      <a:r>
                        <a:rPr lang="en-US" dirty="0"/>
                        <a:t>Now</a:t>
                      </a:r>
                    </a:p>
                  </a:txBody>
                  <a:tcPr/>
                </a:tc>
                <a:tc>
                  <a:txBody>
                    <a:bodyPr/>
                    <a:lstStyle/>
                    <a:p>
                      <a:pPr algn="ctr"/>
                      <a:r>
                        <a:rPr lang="en-US" dirty="0"/>
                        <a:t>Sept 30</a:t>
                      </a:r>
                    </a:p>
                  </a:txBody>
                  <a:tcPr/>
                </a:tc>
                <a:extLst>
                  <a:ext uri="{0D108BD9-81ED-4DB2-BD59-A6C34878D82A}">
                    <a16:rowId xmlns:a16="http://schemas.microsoft.com/office/drawing/2014/main" val="1975216360"/>
                  </a:ext>
                </a:extLst>
              </a:tr>
              <a:tr h="370840">
                <a:tc>
                  <a:txBody>
                    <a:bodyPr/>
                    <a:lstStyle/>
                    <a:p>
                      <a:r>
                        <a:rPr lang="en-US" dirty="0"/>
                        <a:t>UT Structure Assy</a:t>
                      </a:r>
                    </a:p>
                  </a:txBody>
                  <a:tcPr/>
                </a:tc>
                <a:tc>
                  <a:txBody>
                    <a:bodyPr/>
                    <a:lstStyle/>
                    <a:p>
                      <a:pPr algn="ctr"/>
                      <a:r>
                        <a:rPr lang="en-US" dirty="0"/>
                        <a:t>Aug 1</a:t>
                      </a:r>
                    </a:p>
                  </a:txBody>
                  <a:tcPr/>
                </a:tc>
                <a:tc>
                  <a:txBody>
                    <a:bodyPr/>
                    <a:lstStyle/>
                    <a:p>
                      <a:pPr algn="ctr"/>
                      <a:r>
                        <a:rPr lang="en-US" dirty="0">
                          <a:highlight>
                            <a:srgbClr val="FFFF00"/>
                          </a:highlight>
                        </a:rPr>
                        <a:t>Aug 31</a:t>
                      </a:r>
                    </a:p>
                  </a:txBody>
                  <a:tcPr/>
                </a:tc>
                <a:extLst>
                  <a:ext uri="{0D108BD9-81ED-4DB2-BD59-A6C34878D82A}">
                    <a16:rowId xmlns:a16="http://schemas.microsoft.com/office/drawing/2014/main" val="1045525589"/>
                  </a:ext>
                </a:extLst>
              </a:tr>
              <a:tr h="370840">
                <a:tc>
                  <a:txBody>
                    <a:bodyPr/>
                    <a:lstStyle/>
                    <a:p>
                      <a:r>
                        <a:rPr lang="en-US" dirty="0"/>
                        <a:t>Load UT Structure w/sub-</a:t>
                      </a:r>
                      <a:r>
                        <a:rPr lang="en-US" dirty="0" err="1"/>
                        <a:t>assy</a:t>
                      </a:r>
                      <a:endParaRPr lang="en-US" dirty="0"/>
                    </a:p>
                  </a:txBody>
                  <a:tcPr/>
                </a:tc>
                <a:tc>
                  <a:txBody>
                    <a:bodyPr/>
                    <a:lstStyle/>
                    <a:p>
                      <a:pPr algn="ctr"/>
                      <a:r>
                        <a:rPr lang="en-US" dirty="0"/>
                        <a:t>Sept 1</a:t>
                      </a:r>
                    </a:p>
                  </a:txBody>
                  <a:tcPr/>
                </a:tc>
                <a:tc>
                  <a:txBody>
                    <a:bodyPr/>
                    <a:lstStyle/>
                    <a:p>
                      <a:pPr algn="ctr"/>
                      <a:r>
                        <a:rPr lang="en-US" dirty="0"/>
                        <a:t>Sept 30</a:t>
                      </a:r>
                    </a:p>
                  </a:txBody>
                  <a:tcPr/>
                </a:tc>
                <a:extLst>
                  <a:ext uri="{0D108BD9-81ED-4DB2-BD59-A6C34878D82A}">
                    <a16:rowId xmlns:a16="http://schemas.microsoft.com/office/drawing/2014/main" val="3213474978"/>
                  </a:ext>
                </a:extLst>
              </a:tr>
              <a:tr h="370840">
                <a:tc>
                  <a:txBody>
                    <a:bodyPr/>
                    <a:lstStyle/>
                    <a:p>
                      <a:r>
                        <a:rPr lang="en-US" dirty="0"/>
                        <a:t>Verify UT sub-</a:t>
                      </a:r>
                      <a:r>
                        <a:rPr lang="en-US" dirty="0" err="1"/>
                        <a:t>assy</a:t>
                      </a:r>
                      <a:r>
                        <a:rPr lang="en-US" dirty="0"/>
                        <a:t> performance</a:t>
                      </a:r>
                    </a:p>
                  </a:txBody>
                  <a:tcPr/>
                </a:tc>
                <a:tc>
                  <a:txBody>
                    <a:bodyPr/>
                    <a:lstStyle/>
                    <a:p>
                      <a:pPr algn="ctr"/>
                      <a:r>
                        <a:rPr lang="en-US" dirty="0"/>
                        <a:t>Oct 1</a:t>
                      </a:r>
                    </a:p>
                  </a:txBody>
                  <a:tcPr/>
                </a:tc>
                <a:tc>
                  <a:txBody>
                    <a:bodyPr/>
                    <a:lstStyle/>
                    <a:p>
                      <a:pPr algn="ctr"/>
                      <a:r>
                        <a:rPr lang="en-US" dirty="0"/>
                        <a:t>Oct 7</a:t>
                      </a:r>
                    </a:p>
                  </a:txBody>
                  <a:tcPr/>
                </a:tc>
                <a:extLst>
                  <a:ext uri="{0D108BD9-81ED-4DB2-BD59-A6C34878D82A}">
                    <a16:rowId xmlns:a16="http://schemas.microsoft.com/office/drawing/2014/main" val="552378864"/>
                  </a:ext>
                </a:extLst>
              </a:tr>
              <a:tr h="370840">
                <a:tc>
                  <a:txBody>
                    <a:bodyPr/>
                    <a:lstStyle/>
                    <a:p>
                      <a:r>
                        <a:rPr lang="en-US" dirty="0"/>
                        <a:t>Load 4 TMA HX coils into UT </a:t>
                      </a:r>
                    </a:p>
                  </a:txBody>
                  <a:tcPr/>
                </a:tc>
                <a:tc>
                  <a:txBody>
                    <a:bodyPr/>
                    <a:lstStyle/>
                    <a:p>
                      <a:pPr algn="ctr"/>
                      <a:r>
                        <a:rPr lang="en-US" dirty="0">
                          <a:highlight>
                            <a:srgbClr val="FFFF00"/>
                          </a:highlight>
                        </a:rPr>
                        <a:t>Oct 7</a:t>
                      </a:r>
                    </a:p>
                  </a:txBody>
                  <a:tcPr/>
                </a:tc>
                <a:tc>
                  <a:txBody>
                    <a:bodyPr/>
                    <a:lstStyle/>
                    <a:p>
                      <a:pPr algn="ctr"/>
                      <a:r>
                        <a:rPr lang="en-US" dirty="0"/>
                        <a:t>Oct 31</a:t>
                      </a:r>
                    </a:p>
                  </a:txBody>
                  <a:tcPr/>
                </a:tc>
                <a:extLst>
                  <a:ext uri="{0D108BD9-81ED-4DB2-BD59-A6C34878D82A}">
                    <a16:rowId xmlns:a16="http://schemas.microsoft.com/office/drawing/2014/main" val="261939265"/>
                  </a:ext>
                </a:extLst>
              </a:tr>
              <a:tr h="370840">
                <a:tc>
                  <a:txBody>
                    <a:bodyPr/>
                    <a:lstStyle/>
                    <a:p>
                      <a:r>
                        <a:rPr lang="en-US" dirty="0"/>
                        <a:t>Plumb &amp; leak test HX</a:t>
                      </a:r>
                    </a:p>
                  </a:txBody>
                  <a:tcPr/>
                </a:tc>
                <a:tc>
                  <a:txBody>
                    <a:bodyPr/>
                    <a:lstStyle/>
                    <a:p>
                      <a:pPr algn="ctr"/>
                      <a:r>
                        <a:rPr lang="en-US" dirty="0"/>
                        <a:t>Nov 1</a:t>
                      </a:r>
                    </a:p>
                  </a:txBody>
                  <a:tcPr/>
                </a:tc>
                <a:tc>
                  <a:txBody>
                    <a:bodyPr/>
                    <a:lstStyle/>
                    <a:p>
                      <a:pPr algn="ctr"/>
                      <a:r>
                        <a:rPr lang="en-US" dirty="0"/>
                        <a:t>Nov 10</a:t>
                      </a:r>
                    </a:p>
                  </a:txBody>
                  <a:tcPr/>
                </a:tc>
                <a:extLst>
                  <a:ext uri="{0D108BD9-81ED-4DB2-BD59-A6C34878D82A}">
                    <a16:rowId xmlns:a16="http://schemas.microsoft.com/office/drawing/2014/main" val="2418321384"/>
                  </a:ext>
                </a:extLst>
              </a:tr>
              <a:tr h="370840">
                <a:tc>
                  <a:txBody>
                    <a:bodyPr/>
                    <a:lstStyle/>
                    <a:p>
                      <a:r>
                        <a:rPr lang="en-US" dirty="0"/>
                        <a:t>Transport UT to IR2</a:t>
                      </a:r>
                    </a:p>
                  </a:txBody>
                  <a:tcPr/>
                </a:tc>
                <a:tc>
                  <a:txBody>
                    <a:bodyPr/>
                    <a:lstStyle/>
                    <a:p>
                      <a:pPr algn="ctr"/>
                      <a:endParaRPr lang="en-US" dirty="0"/>
                    </a:p>
                  </a:txBody>
                  <a:tcPr/>
                </a:tc>
                <a:tc>
                  <a:txBody>
                    <a:bodyPr/>
                    <a:lstStyle/>
                    <a:p>
                      <a:pPr algn="ctr"/>
                      <a:r>
                        <a:rPr lang="en-US" dirty="0">
                          <a:highlight>
                            <a:srgbClr val="FFFF00"/>
                          </a:highlight>
                        </a:rPr>
                        <a:t>Nov 11</a:t>
                      </a:r>
                    </a:p>
                  </a:txBody>
                  <a:tcPr/>
                </a:tc>
                <a:extLst>
                  <a:ext uri="{0D108BD9-81ED-4DB2-BD59-A6C34878D82A}">
                    <a16:rowId xmlns:a16="http://schemas.microsoft.com/office/drawing/2014/main" val="3084582261"/>
                  </a:ext>
                </a:extLst>
              </a:tr>
              <a:tr h="370840">
                <a:tc>
                  <a:txBody>
                    <a:bodyPr/>
                    <a:lstStyle/>
                    <a:p>
                      <a:r>
                        <a:rPr lang="en-US" dirty="0"/>
                        <a:t>Exchange Dummy Quad Box for loaded Quad Box &amp; Verify Cabling</a:t>
                      </a:r>
                    </a:p>
                  </a:txBody>
                  <a:tcPr/>
                </a:tc>
                <a:tc>
                  <a:txBody>
                    <a:bodyPr/>
                    <a:lstStyle/>
                    <a:p>
                      <a:pPr algn="ctr"/>
                      <a:r>
                        <a:rPr lang="en-US" dirty="0"/>
                        <a:t>Nov 12</a:t>
                      </a:r>
                    </a:p>
                  </a:txBody>
                  <a:tcPr/>
                </a:tc>
                <a:tc>
                  <a:txBody>
                    <a:bodyPr/>
                    <a:lstStyle/>
                    <a:p>
                      <a:pPr algn="ctr"/>
                      <a:r>
                        <a:rPr lang="en-US" dirty="0"/>
                        <a:t>Nov Nov 28</a:t>
                      </a:r>
                    </a:p>
                  </a:txBody>
                  <a:tcPr/>
                </a:tc>
                <a:extLst>
                  <a:ext uri="{0D108BD9-81ED-4DB2-BD59-A6C34878D82A}">
                    <a16:rowId xmlns:a16="http://schemas.microsoft.com/office/drawing/2014/main" val="1927679738"/>
                  </a:ext>
                </a:extLst>
              </a:tr>
              <a:tr h="370840">
                <a:tc>
                  <a:txBody>
                    <a:bodyPr/>
                    <a:lstStyle/>
                    <a:p>
                      <a:r>
                        <a:rPr lang="en-US" dirty="0"/>
                        <a:t>Install Skins, Doors, Counterweights, etc.</a:t>
                      </a:r>
                    </a:p>
                  </a:txBody>
                  <a:tcPr/>
                </a:tc>
                <a:tc>
                  <a:txBody>
                    <a:bodyPr/>
                    <a:lstStyle/>
                    <a:p>
                      <a:pPr algn="ctr"/>
                      <a:r>
                        <a:rPr lang="en-US" dirty="0"/>
                        <a:t>Dec 1</a:t>
                      </a:r>
                    </a:p>
                  </a:txBody>
                  <a:tcPr/>
                </a:tc>
                <a:tc>
                  <a:txBody>
                    <a:bodyPr/>
                    <a:lstStyle/>
                    <a:p>
                      <a:pPr algn="ctr"/>
                      <a:r>
                        <a:rPr lang="en-US" dirty="0"/>
                        <a:t>Dec 7</a:t>
                      </a:r>
                    </a:p>
                  </a:txBody>
                  <a:tcPr/>
                </a:tc>
                <a:extLst>
                  <a:ext uri="{0D108BD9-81ED-4DB2-BD59-A6C34878D82A}">
                    <a16:rowId xmlns:a16="http://schemas.microsoft.com/office/drawing/2014/main" val="2689130483"/>
                  </a:ext>
                </a:extLst>
              </a:tr>
              <a:tr h="370840">
                <a:tc>
                  <a:txBody>
                    <a:bodyPr/>
                    <a:lstStyle/>
                    <a:p>
                      <a:r>
                        <a:rPr lang="en-US" dirty="0"/>
                        <a:t>Final Verification</a:t>
                      </a:r>
                    </a:p>
                  </a:txBody>
                  <a:tcPr/>
                </a:tc>
                <a:tc>
                  <a:txBody>
                    <a:bodyPr/>
                    <a:lstStyle/>
                    <a:p>
                      <a:pPr algn="ctr"/>
                      <a:r>
                        <a:rPr lang="en-US" dirty="0"/>
                        <a:t>Dec 8</a:t>
                      </a:r>
                    </a:p>
                  </a:txBody>
                  <a:tcPr/>
                </a:tc>
                <a:tc>
                  <a:txBody>
                    <a:bodyPr/>
                    <a:lstStyle/>
                    <a:p>
                      <a:pPr algn="ctr"/>
                      <a:r>
                        <a:rPr lang="en-US" dirty="0"/>
                        <a:t>Dec 15</a:t>
                      </a:r>
                    </a:p>
                  </a:txBody>
                  <a:tcPr/>
                </a:tc>
                <a:extLst>
                  <a:ext uri="{0D108BD9-81ED-4DB2-BD59-A6C34878D82A}">
                    <a16:rowId xmlns:a16="http://schemas.microsoft.com/office/drawing/2014/main" val="1252254340"/>
                  </a:ext>
                </a:extLst>
              </a:tr>
            </a:tbl>
          </a:graphicData>
        </a:graphic>
      </p:graphicFrame>
    </p:spTree>
    <p:extLst>
      <p:ext uri="{BB962C8B-B14F-4D97-AF65-F5344CB8AC3E}">
        <p14:creationId xmlns:p14="http://schemas.microsoft.com/office/powerpoint/2010/main" val="114505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Programmatic Status</a:t>
            </a:r>
          </a:p>
        </p:txBody>
      </p:sp>
    </p:spTree>
    <p:extLst>
      <p:ext uri="{BB962C8B-B14F-4D97-AF65-F5344CB8AC3E}">
        <p14:creationId xmlns:p14="http://schemas.microsoft.com/office/powerpoint/2010/main" val="1797634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1897" y="790807"/>
            <a:ext cx="2750048" cy="861774"/>
          </a:xfrm>
          <a:prstGeom prst="rect">
            <a:avLst/>
          </a:prstGeom>
          <a:noFill/>
          <a:ln>
            <a:solidFill>
              <a:srgbClr val="000000"/>
            </a:solidFill>
          </a:ln>
        </p:spPr>
        <p:txBody>
          <a:bodyPr wrap="none" rtlCol="0">
            <a:spAutoFit/>
          </a:bodyPr>
          <a:lstStyle/>
          <a:p>
            <a:pPr algn="ctr" fontAlgn="auto">
              <a:spcBef>
                <a:spcPts val="0"/>
              </a:spcBef>
              <a:spcAft>
                <a:spcPts val="0"/>
              </a:spcAft>
            </a:pPr>
            <a:r>
              <a:rPr lang="en-US" sz="1400" b="1" dirty="0">
                <a:solidFill>
                  <a:prstClr val="black"/>
                </a:solidFill>
                <a:latin typeface="Calibri"/>
                <a:ea typeface="+mn-ea"/>
              </a:rPr>
              <a:t>Cryostat Subsystem</a:t>
            </a:r>
          </a:p>
          <a:p>
            <a:pPr algn="ctr" fontAlgn="auto">
              <a:spcBef>
                <a:spcPts val="0"/>
              </a:spcBef>
              <a:spcAft>
                <a:spcPts val="0"/>
              </a:spcAft>
            </a:pPr>
            <a:r>
              <a:rPr lang="en-US" sz="1200" dirty="0">
                <a:solidFill>
                  <a:prstClr val="black"/>
                </a:solidFill>
                <a:latin typeface="Calibri"/>
                <a:ea typeface="+mn-ea"/>
              </a:rPr>
              <a:t>Rafe H. Schindler, Subsystem Physicist</a:t>
            </a:r>
            <a:br>
              <a:rPr lang="en-US" sz="1200" dirty="0">
                <a:solidFill>
                  <a:prstClr val="black"/>
                </a:solidFill>
                <a:latin typeface="Calibri"/>
                <a:ea typeface="+mn-ea"/>
              </a:rPr>
            </a:br>
            <a:r>
              <a:rPr lang="en-US" sz="1200" dirty="0">
                <a:solidFill>
                  <a:prstClr val="black"/>
                </a:solidFill>
                <a:latin typeface="Calibri"/>
                <a:ea typeface="+mn-ea"/>
              </a:rPr>
              <a:t>J. </a:t>
            </a:r>
            <a:r>
              <a:rPr lang="en-US" sz="1200" dirty="0">
                <a:solidFill>
                  <a:prstClr val="black"/>
                </a:solidFill>
                <a:latin typeface="Calibri"/>
              </a:rPr>
              <a:t>Ku</a:t>
            </a:r>
            <a:r>
              <a:rPr lang="en-US" sz="1200" dirty="0">
                <a:solidFill>
                  <a:prstClr val="black"/>
                </a:solidFill>
                <a:latin typeface="Calibri"/>
                <a:ea typeface="+mn-ea"/>
              </a:rPr>
              <a:t>, Eng. Lead</a:t>
            </a:r>
          </a:p>
          <a:p>
            <a:pPr algn="ctr" fontAlgn="auto">
              <a:spcBef>
                <a:spcPts val="0"/>
              </a:spcBef>
              <a:spcAft>
                <a:spcPts val="0"/>
              </a:spcAft>
            </a:pPr>
            <a:r>
              <a:rPr lang="en-US" sz="1200" dirty="0">
                <a:solidFill>
                  <a:prstClr val="black"/>
                </a:solidFill>
                <a:latin typeface="Calibri"/>
              </a:rPr>
              <a:t>T. Markiewicz</a:t>
            </a:r>
            <a:r>
              <a:rPr lang="en-US" sz="1200" dirty="0">
                <a:solidFill>
                  <a:prstClr val="black"/>
                </a:solidFill>
                <a:latin typeface="Calibri"/>
                <a:ea typeface="+mn-ea"/>
              </a:rPr>
              <a:t>: Subsystem Architect, CAM</a:t>
            </a:r>
          </a:p>
        </p:txBody>
      </p:sp>
      <p:sp>
        <p:nvSpPr>
          <p:cNvPr id="6" name="TextBox 5"/>
          <p:cNvSpPr txBox="1"/>
          <p:nvPr/>
        </p:nvSpPr>
        <p:spPr>
          <a:xfrm>
            <a:off x="149910" y="2066532"/>
            <a:ext cx="1474294" cy="738664"/>
          </a:xfrm>
          <a:prstGeom prst="rect">
            <a:avLst/>
          </a:prstGeom>
          <a:noFill/>
          <a:ln>
            <a:solidFill>
              <a:srgbClr val="000000"/>
            </a:solidFill>
          </a:ln>
        </p:spPr>
        <p:txBody>
          <a:bodyPr wrap="none" rtlCol="0">
            <a:spAutoFit/>
          </a:bodyPr>
          <a:lstStyle/>
          <a:p>
            <a:pPr algn="ctr" fontAlgn="auto">
              <a:spcBef>
                <a:spcPts val="0"/>
              </a:spcBef>
              <a:spcAft>
                <a:spcPts val="0"/>
              </a:spcAft>
            </a:pPr>
            <a:r>
              <a:rPr lang="en-US" sz="1400" b="1" dirty="0">
                <a:solidFill>
                  <a:prstClr val="black"/>
                </a:solidFill>
                <a:latin typeface="Calibri"/>
                <a:ea typeface="+mn-ea"/>
              </a:rPr>
              <a:t>Cryostat</a:t>
            </a:r>
          </a:p>
          <a:p>
            <a:pPr algn="ctr" fontAlgn="auto">
              <a:spcBef>
                <a:spcPts val="0"/>
              </a:spcBef>
              <a:spcAft>
                <a:spcPts val="0"/>
              </a:spcAft>
            </a:pPr>
            <a:r>
              <a:rPr lang="en-US" sz="1400" dirty="0">
                <a:solidFill>
                  <a:prstClr val="black"/>
                </a:solidFill>
                <a:latin typeface="Calibri"/>
                <a:ea typeface="+mn-ea"/>
              </a:rPr>
              <a:t>John Ku</a:t>
            </a:r>
          </a:p>
          <a:p>
            <a:pPr algn="ctr" fontAlgn="auto">
              <a:spcBef>
                <a:spcPts val="0"/>
              </a:spcBef>
              <a:spcAft>
                <a:spcPts val="0"/>
              </a:spcAft>
            </a:pPr>
            <a:r>
              <a:rPr lang="en-US" sz="1400" dirty="0">
                <a:solidFill>
                  <a:prstClr val="black"/>
                </a:solidFill>
                <a:latin typeface="Calibri"/>
                <a:ea typeface="+mn-ea"/>
              </a:rPr>
              <a:t> Engineering Lead</a:t>
            </a:r>
          </a:p>
        </p:txBody>
      </p:sp>
      <p:sp>
        <p:nvSpPr>
          <p:cNvPr id="8" name="TextBox 7"/>
          <p:cNvSpPr txBox="1"/>
          <p:nvPr/>
        </p:nvSpPr>
        <p:spPr>
          <a:xfrm>
            <a:off x="1920603" y="2077821"/>
            <a:ext cx="1737270" cy="738664"/>
          </a:xfrm>
          <a:prstGeom prst="rect">
            <a:avLst/>
          </a:prstGeom>
          <a:noFill/>
          <a:ln>
            <a:solidFill>
              <a:srgbClr val="000000"/>
            </a:solidFill>
          </a:ln>
        </p:spPr>
        <p:txBody>
          <a:bodyPr wrap="none" rtlCol="0">
            <a:spAutoFit/>
          </a:bodyPr>
          <a:lstStyle/>
          <a:p>
            <a:pPr algn="ctr" fontAlgn="auto">
              <a:spcBef>
                <a:spcPts val="0"/>
              </a:spcBef>
              <a:spcAft>
                <a:spcPts val="0"/>
              </a:spcAft>
            </a:pPr>
            <a:r>
              <a:rPr lang="en-US" sz="1400" b="1" dirty="0">
                <a:solidFill>
                  <a:prstClr val="black"/>
                </a:solidFill>
                <a:latin typeface="Calibri"/>
                <a:ea typeface="+mn-ea"/>
              </a:rPr>
              <a:t>Refrigeration</a:t>
            </a:r>
          </a:p>
          <a:p>
            <a:pPr algn="ctr" fontAlgn="auto">
              <a:spcBef>
                <a:spcPts val="0"/>
              </a:spcBef>
              <a:spcAft>
                <a:spcPts val="0"/>
              </a:spcAft>
            </a:pPr>
            <a:r>
              <a:rPr lang="en-US" sz="1400" dirty="0">
                <a:solidFill>
                  <a:prstClr val="black"/>
                </a:solidFill>
                <a:latin typeface="Calibri"/>
                <a:ea typeface="+mn-ea"/>
              </a:rPr>
              <a:t>Brian </a:t>
            </a:r>
            <a:r>
              <a:rPr lang="en-US" sz="1400" dirty="0" err="1">
                <a:solidFill>
                  <a:prstClr val="black"/>
                </a:solidFill>
                <a:latin typeface="Calibri"/>
                <a:ea typeface="+mn-ea"/>
              </a:rPr>
              <a:t>Qiu</a:t>
            </a:r>
            <a:r>
              <a:rPr lang="en-US" sz="1400" dirty="0">
                <a:solidFill>
                  <a:prstClr val="black"/>
                </a:solidFill>
                <a:latin typeface="Calibri"/>
                <a:ea typeface="+mn-ea"/>
              </a:rPr>
              <a:t>, Eng. Lead</a:t>
            </a:r>
          </a:p>
          <a:p>
            <a:pPr algn="ctr" fontAlgn="auto">
              <a:spcBef>
                <a:spcPts val="0"/>
              </a:spcBef>
              <a:spcAft>
                <a:spcPts val="0"/>
              </a:spcAft>
            </a:pPr>
            <a:r>
              <a:rPr lang="en-US" sz="1400" dirty="0">
                <a:solidFill>
                  <a:prstClr val="black"/>
                </a:solidFill>
              </a:rPr>
              <a:t>R. Schindler, Physicist</a:t>
            </a:r>
            <a:endParaRPr lang="en-US" sz="1400" dirty="0">
              <a:solidFill>
                <a:prstClr val="black"/>
              </a:solidFill>
              <a:latin typeface="Calibri"/>
              <a:ea typeface="+mn-ea"/>
            </a:endParaRPr>
          </a:p>
        </p:txBody>
      </p:sp>
      <p:sp>
        <p:nvSpPr>
          <p:cNvPr id="9" name="TextBox 8"/>
          <p:cNvSpPr txBox="1"/>
          <p:nvPr/>
        </p:nvSpPr>
        <p:spPr>
          <a:xfrm>
            <a:off x="3968378" y="2103220"/>
            <a:ext cx="1474294" cy="738664"/>
          </a:xfrm>
          <a:prstGeom prst="rect">
            <a:avLst/>
          </a:prstGeom>
          <a:noFill/>
          <a:ln>
            <a:solidFill>
              <a:srgbClr val="000000"/>
            </a:solidFill>
          </a:ln>
        </p:spPr>
        <p:txBody>
          <a:bodyPr wrap="none" rtlCol="0">
            <a:spAutoFit/>
          </a:bodyPr>
          <a:lstStyle/>
          <a:p>
            <a:pPr algn="ctr" fontAlgn="auto">
              <a:spcBef>
                <a:spcPts val="0"/>
              </a:spcBef>
              <a:spcAft>
                <a:spcPts val="0"/>
              </a:spcAft>
            </a:pPr>
            <a:r>
              <a:rPr lang="en-US" sz="1400" b="1" dirty="0">
                <a:solidFill>
                  <a:prstClr val="black"/>
                </a:solidFill>
                <a:latin typeface="Calibri"/>
                <a:ea typeface="+mn-ea"/>
              </a:rPr>
              <a:t>Utility Trunk</a:t>
            </a:r>
          </a:p>
          <a:p>
            <a:pPr algn="ctr" fontAlgn="auto">
              <a:spcBef>
                <a:spcPts val="0"/>
              </a:spcBef>
              <a:spcAft>
                <a:spcPts val="0"/>
              </a:spcAft>
            </a:pPr>
            <a:r>
              <a:rPr lang="en-US" sz="1400" dirty="0">
                <a:solidFill>
                  <a:prstClr val="black"/>
                </a:solidFill>
                <a:latin typeface="Calibri"/>
                <a:ea typeface="+mn-ea"/>
              </a:rPr>
              <a:t>Shawn Osier</a:t>
            </a:r>
          </a:p>
          <a:p>
            <a:pPr algn="ctr" fontAlgn="auto">
              <a:spcBef>
                <a:spcPts val="0"/>
              </a:spcBef>
              <a:spcAft>
                <a:spcPts val="0"/>
              </a:spcAft>
            </a:pPr>
            <a:r>
              <a:rPr lang="en-US" sz="1400" dirty="0">
                <a:solidFill>
                  <a:prstClr val="black"/>
                </a:solidFill>
                <a:latin typeface="Calibri"/>
                <a:ea typeface="+mn-ea"/>
              </a:rPr>
              <a:t> Engineering Lead</a:t>
            </a:r>
          </a:p>
        </p:txBody>
      </p:sp>
      <p:sp>
        <p:nvSpPr>
          <p:cNvPr id="10" name="TextBox 9"/>
          <p:cNvSpPr txBox="1"/>
          <p:nvPr/>
        </p:nvSpPr>
        <p:spPr>
          <a:xfrm>
            <a:off x="5702363" y="2063709"/>
            <a:ext cx="1505924" cy="954107"/>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400" b="1" dirty="0">
                <a:solidFill>
                  <a:prstClr val="black"/>
                </a:solidFill>
                <a:latin typeface="Calibri"/>
                <a:ea typeface="+mn-ea"/>
              </a:rPr>
              <a:t>Technical &amp; Manufacturing</a:t>
            </a:r>
          </a:p>
          <a:p>
            <a:pPr algn="ctr" fontAlgn="auto">
              <a:spcBef>
                <a:spcPts val="0"/>
              </a:spcBef>
              <a:spcAft>
                <a:spcPts val="0"/>
              </a:spcAft>
            </a:pPr>
            <a:r>
              <a:rPr lang="en-US" sz="1400" dirty="0">
                <a:solidFill>
                  <a:prstClr val="black"/>
                </a:solidFill>
                <a:latin typeface="Calibri"/>
                <a:ea typeface="+mn-ea"/>
              </a:rPr>
              <a:t>Dave Shelley</a:t>
            </a:r>
          </a:p>
          <a:p>
            <a:pPr algn="ctr" fontAlgn="auto">
              <a:spcBef>
                <a:spcPts val="0"/>
              </a:spcBef>
              <a:spcAft>
                <a:spcPts val="0"/>
              </a:spcAft>
            </a:pPr>
            <a:r>
              <a:rPr lang="en-US" sz="1400" dirty="0">
                <a:solidFill>
                  <a:prstClr val="black"/>
                </a:solidFill>
                <a:latin typeface="Calibri"/>
                <a:ea typeface="+mn-ea"/>
              </a:rPr>
              <a:t>Lead Coordinator</a:t>
            </a:r>
          </a:p>
        </p:txBody>
      </p:sp>
      <p:cxnSp>
        <p:nvCxnSpPr>
          <p:cNvPr id="11" name="Straight Connector 10"/>
          <p:cNvCxnSpPr/>
          <p:nvPr/>
        </p:nvCxnSpPr>
        <p:spPr>
          <a:xfrm>
            <a:off x="858288" y="1744798"/>
            <a:ext cx="7648221" cy="27511"/>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67302" y="1741975"/>
            <a:ext cx="2274" cy="33302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3" idx="2"/>
          </p:cNvCxnSpPr>
          <p:nvPr/>
        </p:nvCxnSpPr>
        <p:spPr>
          <a:xfrm>
            <a:off x="4656921" y="1652581"/>
            <a:ext cx="14738" cy="142291"/>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2840036" y="1753264"/>
            <a:ext cx="2274" cy="33302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4671659" y="1778664"/>
            <a:ext cx="2274" cy="33302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6799612" y="1747620"/>
            <a:ext cx="2274" cy="33302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013252" y="4407798"/>
            <a:ext cx="1174044"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D. </a:t>
            </a:r>
            <a:r>
              <a:rPr lang="en-US" sz="1200" dirty="0" err="1">
                <a:solidFill>
                  <a:prstClr val="black"/>
                </a:solidFill>
                <a:latin typeface="Calibri"/>
                <a:ea typeface="+mn-ea"/>
              </a:rPr>
              <a:t>Kiehl</a:t>
            </a:r>
            <a:endParaRPr lang="en-US" sz="1200" dirty="0">
              <a:solidFill>
                <a:prstClr val="black"/>
              </a:solidFill>
              <a:latin typeface="Calibri"/>
              <a:ea typeface="+mn-ea"/>
            </a:endParaRPr>
          </a:p>
          <a:p>
            <a:pPr algn="ctr" fontAlgn="auto">
              <a:spcBef>
                <a:spcPts val="0"/>
              </a:spcBef>
              <a:spcAft>
                <a:spcPts val="0"/>
              </a:spcAft>
            </a:pPr>
            <a:r>
              <a:rPr lang="en-US" sz="1200" dirty="0">
                <a:solidFill>
                  <a:prstClr val="black"/>
                </a:solidFill>
                <a:latin typeface="Calibri"/>
                <a:ea typeface="+mn-ea"/>
              </a:rPr>
              <a:t>Technician</a:t>
            </a:r>
          </a:p>
        </p:txBody>
      </p:sp>
      <p:sp>
        <p:nvSpPr>
          <p:cNvPr id="52" name="TextBox 51"/>
          <p:cNvSpPr txBox="1"/>
          <p:nvPr/>
        </p:nvSpPr>
        <p:spPr>
          <a:xfrm>
            <a:off x="6003550" y="3730910"/>
            <a:ext cx="1162755"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T. </a:t>
            </a:r>
            <a:r>
              <a:rPr lang="en-US" sz="1200" dirty="0" err="1">
                <a:solidFill>
                  <a:prstClr val="black"/>
                </a:solidFill>
                <a:latin typeface="Calibri"/>
                <a:ea typeface="+mn-ea"/>
              </a:rPr>
              <a:t>Nieland</a:t>
            </a:r>
            <a:endParaRPr lang="en-US" sz="1200" dirty="0">
              <a:solidFill>
                <a:prstClr val="black"/>
              </a:solidFill>
              <a:latin typeface="Calibri"/>
              <a:ea typeface="+mn-ea"/>
            </a:endParaRPr>
          </a:p>
          <a:p>
            <a:pPr algn="ctr" fontAlgn="auto">
              <a:spcBef>
                <a:spcPts val="0"/>
              </a:spcBef>
              <a:spcAft>
                <a:spcPts val="0"/>
              </a:spcAft>
            </a:pPr>
            <a:r>
              <a:rPr lang="en-US" sz="1200" dirty="0">
                <a:solidFill>
                  <a:prstClr val="black"/>
                </a:solidFill>
                <a:latin typeface="Calibri"/>
                <a:ea typeface="+mn-ea"/>
              </a:rPr>
              <a:t>Technician</a:t>
            </a:r>
          </a:p>
        </p:txBody>
      </p:sp>
      <p:sp>
        <p:nvSpPr>
          <p:cNvPr id="53" name="TextBox 52"/>
          <p:cNvSpPr txBox="1"/>
          <p:nvPr/>
        </p:nvSpPr>
        <p:spPr>
          <a:xfrm>
            <a:off x="2396222" y="3781467"/>
            <a:ext cx="1235595" cy="492443"/>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Derek Chow</a:t>
            </a:r>
          </a:p>
          <a:p>
            <a:pPr algn="ctr" fontAlgn="auto">
              <a:spcBef>
                <a:spcPts val="0"/>
              </a:spcBef>
              <a:spcAft>
                <a:spcPts val="0"/>
              </a:spcAft>
            </a:pPr>
            <a:r>
              <a:rPr lang="en-US" sz="1200" dirty="0">
                <a:solidFill>
                  <a:prstClr val="black"/>
                </a:solidFill>
                <a:latin typeface="Calibri"/>
                <a:ea typeface="+mn-ea"/>
              </a:rPr>
              <a:t>Mechanical Eng</a:t>
            </a:r>
            <a:r>
              <a:rPr lang="en-US" sz="1400" dirty="0">
                <a:solidFill>
                  <a:prstClr val="black"/>
                </a:solidFill>
                <a:latin typeface="Calibri"/>
                <a:ea typeface="+mn-ea"/>
              </a:rPr>
              <a:t>.</a:t>
            </a:r>
          </a:p>
        </p:txBody>
      </p:sp>
      <p:sp>
        <p:nvSpPr>
          <p:cNvPr id="54" name="TextBox 53"/>
          <p:cNvSpPr txBox="1"/>
          <p:nvPr/>
        </p:nvSpPr>
        <p:spPr>
          <a:xfrm>
            <a:off x="6024540" y="3140812"/>
            <a:ext cx="1148645"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Dave Shelley</a:t>
            </a:r>
          </a:p>
          <a:p>
            <a:pPr algn="ctr" fontAlgn="auto">
              <a:spcBef>
                <a:spcPts val="0"/>
              </a:spcBef>
              <a:spcAft>
                <a:spcPts val="0"/>
              </a:spcAft>
            </a:pPr>
            <a:r>
              <a:rPr lang="en-US" sz="1200" dirty="0">
                <a:solidFill>
                  <a:prstClr val="black"/>
                </a:solidFill>
                <a:latin typeface="Calibri"/>
                <a:ea typeface="+mn-ea"/>
              </a:rPr>
              <a:t> S&amp;E Associate</a:t>
            </a:r>
          </a:p>
        </p:txBody>
      </p:sp>
      <p:sp>
        <p:nvSpPr>
          <p:cNvPr id="57" name="TextBox 56"/>
          <p:cNvSpPr txBox="1"/>
          <p:nvPr/>
        </p:nvSpPr>
        <p:spPr>
          <a:xfrm>
            <a:off x="7406986" y="2060886"/>
            <a:ext cx="1505924" cy="954107"/>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400" b="1" dirty="0">
                <a:solidFill>
                  <a:prstClr val="black"/>
                </a:solidFill>
                <a:latin typeface="Calibri"/>
                <a:ea typeface="+mn-ea"/>
              </a:rPr>
              <a:t>Controls &amp; Aux Electronics</a:t>
            </a:r>
          </a:p>
          <a:p>
            <a:pPr algn="ctr" fontAlgn="auto">
              <a:spcBef>
                <a:spcPts val="0"/>
              </a:spcBef>
              <a:spcAft>
                <a:spcPts val="0"/>
              </a:spcAft>
            </a:pPr>
            <a:r>
              <a:rPr lang="en-US" sz="1400" dirty="0">
                <a:solidFill>
                  <a:prstClr val="black"/>
                </a:solidFill>
                <a:latin typeface="Calibri"/>
                <a:ea typeface="+mn-ea"/>
              </a:rPr>
              <a:t>Gunther Haller</a:t>
            </a:r>
          </a:p>
          <a:p>
            <a:pPr algn="ctr" fontAlgn="auto">
              <a:spcBef>
                <a:spcPts val="0"/>
              </a:spcBef>
              <a:spcAft>
                <a:spcPts val="0"/>
              </a:spcAft>
            </a:pPr>
            <a:r>
              <a:rPr lang="en-US" sz="1400" dirty="0">
                <a:solidFill>
                  <a:prstClr val="black"/>
                </a:solidFill>
                <a:latin typeface="Calibri"/>
                <a:ea typeface="+mn-ea"/>
              </a:rPr>
              <a:t>Engineering Lead</a:t>
            </a:r>
          </a:p>
        </p:txBody>
      </p:sp>
      <p:cxnSp>
        <p:nvCxnSpPr>
          <p:cNvPr id="58" name="Straight Connector 57"/>
          <p:cNvCxnSpPr/>
          <p:nvPr/>
        </p:nvCxnSpPr>
        <p:spPr>
          <a:xfrm flipH="1">
            <a:off x="8504235" y="1744797"/>
            <a:ext cx="2274" cy="33302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382915" y="3140811"/>
            <a:ext cx="1262210"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Gordon Bowden</a:t>
            </a:r>
          </a:p>
          <a:p>
            <a:pPr algn="ctr" fontAlgn="auto">
              <a:spcBef>
                <a:spcPts val="0"/>
              </a:spcBef>
              <a:spcAft>
                <a:spcPts val="0"/>
              </a:spcAft>
            </a:pPr>
            <a:r>
              <a:rPr lang="en-US" sz="1200" dirty="0">
                <a:solidFill>
                  <a:prstClr val="black"/>
                </a:solidFill>
                <a:latin typeface="Calibri"/>
                <a:ea typeface="+mn-ea"/>
              </a:rPr>
              <a:t>Eng. Physicist</a:t>
            </a:r>
          </a:p>
        </p:txBody>
      </p:sp>
      <p:sp>
        <p:nvSpPr>
          <p:cNvPr id="63" name="TextBox 62"/>
          <p:cNvSpPr txBox="1"/>
          <p:nvPr/>
        </p:nvSpPr>
        <p:spPr>
          <a:xfrm>
            <a:off x="2401599" y="4422020"/>
            <a:ext cx="1232764" cy="461665"/>
          </a:xfrm>
          <a:prstGeom prst="rect">
            <a:avLst/>
          </a:prstGeom>
          <a:solidFill>
            <a:srgbClr val="FFFF00"/>
          </a:solid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Diane </a:t>
            </a:r>
            <a:r>
              <a:rPr lang="en-US" sz="1200" dirty="0" err="1">
                <a:solidFill>
                  <a:prstClr val="black"/>
                </a:solidFill>
                <a:latin typeface="Calibri"/>
                <a:ea typeface="+mn-ea"/>
              </a:rPr>
              <a:t>Hascall</a:t>
            </a:r>
            <a:endParaRPr lang="en-US" sz="1200" dirty="0">
              <a:solidFill>
                <a:prstClr val="black"/>
              </a:solidFill>
              <a:latin typeface="Calibri"/>
              <a:ea typeface="+mn-ea"/>
            </a:endParaRPr>
          </a:p>
          <a:p>
            <a:pPr algn="ctr" fontAlgn="auto">
              <a:spcBef>
                <a:spcPts val="0"/>
              </a:spcBef>
              <a:spcAft>
                <a:spcPts val="0"/>
              </a:spcAft>
            </a:pPr>
            <a:r>
              <a:rPr lang="en-US" sz="1200" dirty="0">
                <a:solidFill>
                  <a:prstClr val="black"/>
                </a:solidFill>
                <a:latin typeface="Calibri"/>
                <a:ea typeface="+mn-ea"/>
              </a:rPr>
              <a:t>Integration Eng.</a:t>
            </a:r>
          </a:p>
        </p:txBody>
      </p:sp>
      <p:sp>
        <p:nvSpPr>
          <p:cNvPr id="64" name="TextBox 63"/>
          <p:cNvSpPr txBox="1"/>
          <p:nvPr/>
        </p:nvSpPr>
        <p:spPr>
          <a:xfrm>
            <a:off x="7681861" y="3946133"/>
            <a:ext cx="1174044"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Owen Saxton</a:t>
            </a:r>
          </a:p>
          <a:p>
            <a:pPr algn="ctr" fontAlgn="auto">
              <a:spcBef>
                <a:spcPts val="0"/>
              </a:spcBef>
              <a:spcAft>
                <a:spcPts val="0"/>
              </a:spcAft>
            </a:pPr>
            <a:r>
              <a:rPr lang="en-US" sz="1200" dirty="0">
                <a:solidFill>
                  <a:prstClr val="black"/>
                </a:solidFill>
                <a:latin typeface="Calibri"/>
                <a:ea typeface="+mn-ea"/>
              </a:rPr>
              <a:t>Staff Scientist</a:t>
            </a:r>
          </a:p>
        </p:txBody>
      </p:sp>
      <p:sp>
        <p:nvSpPr>
          <p:cNvPr id="65" name="TextBox 64"/>
          <p:cNvSpPr txBox="1"/>
          <p:nvPr/>
        </p:nvSpPr>
        <p:spPr>
          <a:xfrm>
            <a:off x="7693149" y="3269245"/>
            <a:ext cx="1162755"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T. Johnson</a:t>
            </a:r>
          </a:p>
          <a:p>
            <a:pPr algn="ctr" fontAlgn="auto">
              <a:spcBef>
                <a:spcPts val="0"/>
              </a:spcBef>
              <a:spcAft>
                <a:spcPts val="0"/>
              </a:spcAft>
            </a:pPr>
            <a:r>
              <a:rPr lang="en-US" sz="1200" dirty="0">
                <a:solidFill>
                  <a:prstClr val="black"/>
                </a:solidFill>
                <a:latin typeface="Calibri"/>
                <a:ea typeface="+mn-ea"/>
              </a:rPr>
              <a:t>Sr. Staff </a:t>
            </a:r>
            <a:r>
              <a:rPr lang="en-US" sz="1200" dirty="0" err="1">
                <a:solidFill>
                  <a:prstClr val="black"/>
                </a:solidFill>
                <a:latin typeface="Calibri"/>
                <a:ea typeface="+mn-ea"/>
              </a:rPr>
              <a:t>Scien</a:t>
            </a:r>
            <a:r>
              <a:rPr lang="en-US" sz="1200" dirty="0">
                <a:solidFill>
                  <a:prstClr val="black"/>
                </a:solidFill>
                <a:latin typeface="Calibri"/>
                <a:ea typeface="+mn-ea"/>
              </a:rPr>
              <a:t>.</a:t>
            </a:r>
          </a:p>
        </p:txBody>
      </p:sp>
      <p:sp>
        <p:nvSpPr>
          <p:cNvPr id="67" name="TextBox 66"/>
          <p:cNvSpPr txBox="1"/>
          <p:nvPr/>
        </p:nvSpPr>
        <p:spPr>
          <a:xfrm>
            <a:off x="7712150" y="4639814"/>
            <a:ext cx="1174044"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Mark Freytag</a:t>
            </a:r>
          </a:p>
          <a:p>
            <a:pPr algn="ctr" fontAlgn="auto">
              <a:spcBef>
                <a:spcPts val="0"/>
              </a:spcBef>
              <a:spcAft>
                <a:spcPts val="0"/>
              </a:spcAft>
            </a:pPr>
            <a:r>
              <a:rPr lang="en-US" sz="1200" dirty="0">
                <a:solidFill>
                  <a:prstClr val="black"/>
                </a:solidFill>
                <a:latin typeface="Calibri"/>
                <a:ea typeface="+mn-ea"/>
              </a:rPr>
              <a:t>Electrical Eng.</a:t>
            </a:r>
          </a:p>
        </p:txBody>
      </p:sp>
      <p:sp>
        <p:nvSpPr>
          <p:cNvPr id="69" name="TextBox 68"/>
          <p:cNvSpPr txBox="1"/>
          <p:nvPr/>
        </p:nvSpPr>
        <p:spPr>
          <a:xfrm>
            <a:off x="2398265" y="5098608"/>
            <a:ext cx="1266619"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Tony Silva</a:t>
            </a:r>
          </a:p>
          <a:p>
            <a:pPr algn="ctr" fontAlgn="auto">
              <a:spcBef>
                <a:spcPts val="0"/>
              </a:spcBef>
              <a:spcAft>
                <a:spcPts val="0"/>
              </a:spcAft>
            </a:pPr>
            <a:r>
              <a:rPr lang="en-US" sz="1200" dirty="0" err="1">
                <a:solidFill>
                  <a:prstClr val="black"/>
                </a:solidFill>
                <a:latin typeface="Calibri"/>
                <a:ea typeface="+mn-ea"/>
              </a:rPr>
              <a:t>Mech</a:t>
            </a:r>
            <a:r>
              <a:rPr lang="en-US" sz="1200" dirty="0">
                <a:solidFill>
                  <a:prstClr val="black"/>
                </a:solidFill>
                <a:latin typeface="Calibri"/>
                <a:ea typeface="+mn-ea"/>
              </a:rPr>
              <a:t> Designer</a:t>
            </a:r>
          </a:p>
        </p:txBody>
      </p:sp>
      <p:sp>
        <p:nvSpPr>
          <p:cNvPr id="70" name="TextBox 69"/>
          <p:cNvSpPr txBox="1"/>
          <p:nvPr/>
        </p:nvSpPr>
        <p:spPr>
          <a:xfrm>
            <a:off x="395480" y="3752073"/>
            <a:ext cx="1303866" cy="600164"/>
          </a:xfrm>
          <a:prstGeom prst="rect">
            <a:avLst/>
          </a:prstGeom>
          <a:noFill/>
          <a:ln>
            <a:solidFill>
              <a:srgbClr val="000000"/>
            </a:solidFill>
          </a:ln>
        </p:spPr>
        <p:txBody>
          <a:bodyPr wrap="square" rtlCol="0">
            <a:spAutoFit/>
          </a:bodyPr>
          <a:lstStyle/>
          <a:p>
            <a:pPr fontAlgn="auto">
              <a:spcBef>
                <a:spcPts val="0"/>
              </a:spcBef>
              <a:spcAft>
                <a:spcPts val="0"/>
              </a:spcAft>
            </a:pPr>
            <a:r>
              <a:rPr lang="en-US" sz="1200" dirty="0" err="1">
                <a:solidFill>
                  <a:prstClr val="black"/>
                </a:solidFill>
                <a:latin typeface="Calibri"/>
                <a:ea typeface="+mn-ea"/>
              </a:rPr>
              <a:t>Antone</a:t>
            </a:r>
            <a:r>
              <a:rPr lang="en-US" sz="1200" dirty="0">
                <a:solidFill>
                  <a:prstClr val="black"/>
                </a:solidFill>
                <a:latin typeface="Calibri"/>
                <a:ea typeface="+mn-ea"/>
              </a:rPr>
              <a:t> Bullock</a:t>
            </a:r>
          </a:p>
          <a:p>
            <a:pPr fontAlgn="auto">
              <a:spcBef>
                <a:spcPts val="0"/>
              </a:spcBef>
              <a:spcAft>
                <a:spcPts val="0"/>
              </a:spcAft>
            </a:pPr>
            <a:r>
              <a:rPr lang="en-US" sz="1050" dirty="0">
                <a:solidFill>
                  <a:prstClr val="black"/>
                </a:solidFill>
                <a:latin typeface="Calibri"/>
                <a:ea typeface="+mn-ea"/>
              </a:rPr>
              <a:t>Chief </a:t>
            </a:r>
            <a:r>
              <a:rPr lang="en-US" sz="1050" dirty="0" err="1">
                <a:solidFill>
                  <a:prstClr val="black"/>
                </a:solidFill>
                <a:latin typeface="Calibri"/>
                <a:ea typeface="+mn-ea"/>
              </a:rPr>
              <a:t>Mech</a:t>
            </a:r>
            <a:r>
              <a:rPr lang="en-US" sz="1050" dirty="0">
                <a:solidFill>
                  <a:prstClr val="black"/>
                </a:solidFill>
                <a:latin typeface="Calibri"/>
                <a:ea typeface="+mn-ea"/>
              </a:rPr>
              <a:t> Designer</a:t>
            </a:r>
          </a:p>
        </p:txBody>
      </p:sp>
      <p:sp>
        <p:nvSpPr>
          <p:cNvPr id="72" name="TextBox 71"/>
          <p:cNvSpPr txBox="1"/>
          <p:nvPr/>
        </p:nvSpPr>
        <p:spPr>
          <a:xfrm>
            <a:off x="423297" y="3069030"/>
            <a:ext cx="1236134" cy="461665"/>
          </a:xfrm>
          <a:prstGeom prst="rect">
            <a:avLst/>
          </a:prstGeom>
          <a:noFill/>
          <a:ln>
            <a:solidFill>
              <a:srgbClr val="000000"/>
            </a:solidFill>
          </a:ln>
        </p:spPr>
        <p:txBody>
          <a:bodyPr wrap="square" rtlCol="0">
            <a:spAutoFit/>
          </a:bodyPr>
          <a:lstStyle/>
          <a:p>
            <a:pPr fontAlgn="auto">
              <a:spcBef>
                <a:spcPts val="0"/>
              </a:spcBef>
              <a:spcAft>
                <a:spcPts val="0"/>
              </a:spcAft>
            </a:pPr>
            <a:r>
              <a:rPr lang="en-US" sz="1200" dirty="0">
                <a:solidFill>
                  <a:prstClr val="black"/>
                </a:solidFill>
              </a:rPr>
              <a:t>Brian </a:t>
            </a:r>
            <a:r>
              <a:rPr lang="en-US" sz="1200" dirty="0" err="1">
                <a:solidFill>
                  <a:prstClr val="black"/>
                </a:solidFill>
              </a:rPr>
              <a:t>Qiu</a:t>
            </a:r>
            <a:endParaRPr lang="en-US" sz="1200" dirty="0">
              <a:solidFill>
                <a:prstClr val="black"/>
              </a:solidFill>
            </a:endParaRPr>
          </a:p>
          <a:p>
            <a:pPr fontAlgn="auto">
              <a:spcBef>
                <a:spcPts val="0"/>
              </a:spcBef>
              <a:spcAft>
                <a:spcPts val="0"/>
              </a:spcAft>
            </a:pPr>
            <a:r>
              <a:rPr lang="en-US" sz="1200" dirty="0">
                <a:solidFill>
                  <a:prstClr val="black"/>
                </a:solidFill>
              </a:rPr>
              <a:t>Vacuum Eng</a:t>
            </a:r>
            <a:r>
              <a:rPr lang="en-US" sz="1200" dirty="0">
                <a:solidFill>
                  <a:prstClr val="black"/>
                </a:solidFill>
                <a:latin typeface="Calibri"/>
                <a:ea typeface="+mn-ea"/>
              </a:rPr>
              <a:t>.</a:t>
            </a:r>
          </a:p>
        </p:txBody>
      </p:sp>
      <p:sp>
        <p:nvSpPr>
          <p:cNvPr id="74" name="TextBox 73"/>
          <p:cNvSpPr txBox="1"/>
          <p:nvPr/>
        </p:nvSpPr>
        <p:spPr>
          <a:xfrm>
            <a:off x="297970" y="859023"/>
            <a:ext cx="1723549" cy="738664"/>
          </a:xfrm>
          <a:prstGeom prst="rect">
            <a:avLst/>
          </a:prstGeom>
          <a:noFill/>
          <a:ln>
            <a:solidFill>
              <a:srgbClr val="000000"/>
            </a:solidFill>
          </a:ln>
        </p:spPr>
        <p:txBody>
          <a:bodyPr wrap="none" rtlCol="0">
            <a:spAutoFit/>
          </a:bodyPr>
          <a:lstStyle/>
          <a:p>
            <a:pPr algn="ctr" fontAlgn="auto">
              <a:spcBef>
                <a:spcPts val="0"/>
              </a:spcBef>
              <a:spcAft>
                <a:spcPts val="0"/>
              </a:spcAft>
            </a:pPr>
            <a:r>
              <a:rPr lang="en-US" sz="1400" b="1" dirty="0">
                <a:solidFill>
                  <a:prstClr val="black"/>
                </a:solidFill>
                <a:latin typeface="Calibri"/>
                <a:ea typeface="+mn-ea"/>
              </a:rPr>
              <a:t>Systems Engineering</a:t>
            </a:r>
          </a:p>
          <a:p>
            <a:pPr algn="ctr" fontAlgn="auto">
              <a:spcBef>
                <a:spcPts val="0"/>
              </a:spcBef>
              <a:spcAft>
                <a:spcPts val="0"/>
              </a:spcAft>
            </a:pPr>
            <a:r>
              <a:rPr lang="en-US" sz="1400" dirty="0">
                <a:solidFill>
                  <a:prstClr val="black"/>
                </a:solidFill>
                <a:latin typeface="Calibri"/>
                <a:ea typeface="+mn-ea"/>
              </a:rPr>
              <a:t>Martin </a:t>
            </a:r>
            <a:r>
              <a:rPr lang="en-US" sz="1400" dirty="0" err="1">
                <a:solidFill>
                  <a:prstClr val="black"/>
                </a:solidFill>
                <a:latin typeface="Calibri"/>
                <a:ea typeface="+mn-ea"/>
              </a:rPr>
              <a:t>Nordby</a:t>
            </a:r>
            <a:endParaRPr lang="en-US" sz="1400" dirty="0">
              <a:solidFill>
                <a:prstClr val="black"/>
              </a:solidFill>
              <a:latin typeface="Calibri"/>
              <a:ea typeface="+mn-ea"/>
            </a:endParaRPr>
          </a:p>
          <a:p>
            <a:pPr algn="ctr" fontAlgn="auto">
              <a:spcBef>
                <a:spcPts val="0"/>
              </a:spcBef>
              <a:spcAft>
                <a:spcPts val="0"/>
              </a:spcAft>
            </a:pPr>
            <a:r>
              <a:rPr lang="en-US" sz="1400" dirty="0">
                <a:solidFill>
                  <a:prstClr val="black"/>
                </a:solidFill>
                <a:latin typeface="Calibri"/>
                <a:ea typeface="+mn-ea"/>
              </a:rPr>
              <a:t> Pat </a:t>
            </a:r>
            <a:r>
              <a:rPr lang="en-US" sz="1400" dirty="0" err="1">
                <a:solidFill>
                  <a:prstClr val="black"/>
                </a:solidFill>
                <a:latin typeface="Calibri"/>
                <a:ea typeface="+mn-ea"/>
              </a:rPr>
              <a:t>Hascall</a:t>
            </a:r>
            <a:endParaRPr lang="en-US" sz="1400" dirty="0">
              <a:solidFill>
                <a:prstClr val="black"/>
              </a:solidFill>
              <a:latin typeface="Calibri"/>
              <a:ea typeface="+mn-ea"/>
            </a:endParaRPr>
          </a:p>
        </p:txBody>
      </p:sp>
      <p:sp>
        <p:nvSpPr>
          <p:cNvPr id="75" name="TextBox 74"/>
          <p:cNvSpPr txBox="1"/>
          <p:nvPr/>
        </p:nvSpPr>
        <p:spPr>
          <a:xfrm>
            <a:off x="6758383" y="851541"/>
            <a:ext cx="1941557" cy="738664"/>
          </a:xfrm>
          <a:prstGeom prst="rect">
            <a:avLst/>
          </a:prstGeom>
          <a:noFill/>
          <a:ln>
            <a:solidFill>
              <a:srgbClr val="000000"/>
            </a:solidFill>
          </a:ln>
        </p:spPr>
        <p:txBody>
          <a:bodyPr wrap="none" rtlCol="0">
            <a:spAutoFit/>
          </a:bodyPr>
          <a:lstStyle/>
          <a:p>
            <a:pPr algn="ctr" fontAlgn="auto">
              <a:spcBef>
                <a:spcPts val="0"/>
              </a:spcBef>
              <a:spcAft>
                <a:spcPts val="0"/>
              </a:spcAft>
            </a:pPr>
            <a:r>
              <a:rPr lang="en-US" sz="1400" b="1" dirty="0">
                <a:solidFill>
                  <a:prstClr val="black"/>
                </a:solidFill>
                <a:latin typeface="Calibri"/>
                <a:ea typeface="+mn-ea"/>
              </a:rPr>
              <a:t>Safety</a:t>
            </a:r>
          </a:p>
          <a:p>
            <a:pPr algn="ctr" fontAlgn="auto">
              <a:spcBef>
                <a:spcPts val="0"/>
              </a:spcBef>
              <a:spcAft>
                <a:spcPts val="0"/>
              </a:spcAft>
            </a:pPr>
            <a:r>
              <a:rPr lang="en-US" sz="1400" dirty="0">
                <a:solidFill>
                  <a:prstClr val="black"/>
                </a:solidFill>
                <a:latin typeface="Calibri"/>
                <a:ea typeface="+mn-ea"/>
              </a:rPr>
              <a:t>Joseph Kenny</a:t>
            </a:r>
          </a:p>
          <a:p>
            <a:pPr algn="ctr" fontAlgn="auto">
              <a:spcBef>
                <a:spcPts val="0"/>
              </a:spcBef>
              <a:spcAft>
                <a:spcPts val="0"/>
              </a:spcAft>
            </a:pPr>
            <a:r>
              <a:rPr lang="en-US" sz="1400" dirty="0">
                <a:solidFill>
                  <a:prstClr val="black"/>
                </a:solidFill>
                <a:latin typeface="Calibri"/>
                <a:ea typeface="+mn-ea"/>
              </a:rPr>
              <a:t>Camera Safety Manager</a:t>
            </a:r>
          </a:p>
        </p:txBody>
      </p:sp>
      <p:sp>
        <p:nvSpPr>
          <p:cNvPr id="77" name="TextBox 76"/>
          <p:cNvSpPr txBox="1"/>
          <p:nvPr/>
        </p:nvSpPr>
        <p:spPr>
          <a:xfrm>
            <a:off x="2378387" y="5741117"/>
            <a:ext cx="1279311" cy="430887"/>
          </a:xfrm>
          <a:prstGeom prst="rect">
            <a:avLst/>
          </a:prstGeom>
          <a:solidFill>
            <a:srgbClr val="CCFFCC"/>
          </a:solid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Sam Spector</a:t>
            </a:r>
          </a:p>
          <a:p>
            <a:pPr algn="ctr" fontAlgn="auto">
              <a:spcBef>
                <a:spcPts val="0"/>
              </a:spcBef>
              <a:spcAft>
                <a:spcPts val="0"/>
              </a:spcAft>
            </a:pPr>
            <a:r>
              <a:rPr lang="en-US" sz="900" dirty="0">
                <a:solidFill>
                  <a:prstClr val="black"/>
                </a:solidFill>
                <a:latin typeface="Calibri"/>
                <a:ea typeface="+mn-ea"/>
              </a:rPr>
              <a:t>MMR Eng. Consultant</a:t>
            </a:r>
          </a:p>
        </p:txBody>
      </p:sp>
      <p:sp>
        <p:nvSpPr>
          <p:cNvPr id="78" name="TextBox 77"/>
          <p:cNvSpPr txBox="1"/>
          <p:nvPr/>
        </p:nvSpPr>
        <p:spPr>
          <a:xfrm>
            <a:off x="2387771" y="6341883"/>
            <a:ext cx="1285081" cy="415498"/>
          </a:xfrm>
          <a:prstGeom prst="rect">
            <a:avLst/>
          </a:prstGeom>
          <a:solidFill>
            <a:srgbClr val="CCFFCC"/>
          </a:solid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ea typeface="+mn-ea"/>
              </a:rPr>
              <a:t>William Little</a:t>
            </a:r>
          </a:p>
          <a:p>
            <a:pPr algn="ctr" fontAlgn="auto">
              <a:spcBef>
                <a:spcPts val="0"/>
              </a:spcBef>
              <a:spcAft>
                <a:spcPts val="0"/>
              </a:spcAft>
            </a:pPr>
            <a:r>
              <a:rPr lang="en-US" sz="900" dirty="0">
                <a:solidFill>
                  <a:prstClr val="black"/>
                </a:solidFill>
                <a:latin typeface="Calibri"/>
                <a:ea typeface="+mn-ea"/>
              </a:rPr>
              <a:t>MMR Eng. Consultant</a:t>
            </a:r>
          </a:p>
        </p:txBody>
      </p:sp>
      <p:cxnSp>
        <p:nvCxnSpPr>
          <p:cNvPr id="79" name="Straight Connector 78"/>
          <p:cNvCxnSpPr/>
          <p:nvPr/>
        </p:nvCxnSpPr>
        <p:spPr>
          <a:xfrm>
            <a:off x="227127" y="2810215"/>
            <a:ext cx="0" cy="11972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217562" y="2841884"/>
            <a:ext cx="15087" cy="3727283"/>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100943" y="2852103"/>
            <a:ext cx="0" cy="525596"/>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cxnSpLocks/>
          </p:cNvCxnSpPr>
          <p:nvPr/>
        </p:nvCxnSpPr>
        <p:spPr>
          <a:xfrm>
            <a:off x="5857664" y="3000435"/>
            <a:ext cx="0" cy="2266769"/>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cxnSpLocks/>
          </p:cNvCxnSpPr>
          <p:nvPr/>
        </p:nvCxnSpPr>
        <p:spPr>
          <a:xfrm>
            <a:off x="7556563" y="3021428"/>
            <a:ext cx="0" cy="184803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74" idx="3"/>
            <a:endCxn id="3" idx="1"/>
          </p:cNvCxnSpPr>
          <p:nvPr/>
        </p:nvCxnSpPr>
        <p:spPr>
          <a:xfrm flipV="1">
            <a:off x="2021519" y="1221694"/>
            <a:ext cx="1260378" cy="6661"/>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3" idx="3"/>
            <a:endCxn id="75" idx="1"/>
          </p:cNvCxnSpPr>
          <p:nvPr/>
        </p:nvCxnSpPr>
        <p:spPr>
          <a:xfrm flipV="1">
            <a:off x="6031945" y="1220873"/>
            <a:ext cx="726438" cy="821"/>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a:endCxn id="72" idx="1"/>
          </p:cNvCxnSpPr>
          <p:nvPr/>
        </p:nvCxnSpPr>
        <p:spPr>
          <a:xfrm>
            <a:off x="280513" y="3299863"/>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227620" y="3398282"/>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43172" y="3998661"/>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233086" y="4010594"/>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63" idx="1"/>
          </p:cNvCxnSpPr>
          <p:nvPr/>
        </p:nvCxnSpPr>
        <p:spPr>
          <a:xfrm flipH="1">
            <a:off x="2217563" y="4652853"/>
            <a:ext cx="184036"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2223028" y="6574016"/>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2228495" y="5277932"/>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4085720" y="3377699"/>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5869916" y="4007475"/>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857664" y="3398282"/>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7550097" y="3529479"/>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859858" y="4658653"/>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7534573" y="4196197"/>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7573151" y="4860742"/>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244457" y="5934152"/>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283882" y="179293"/>
            <a:ext cx="5233825" cy="461665"/>
          </a:xfrm>
          <a:prstGeom prst="rect">
            <a:avLst/>
          </a:prstGeom>
          <a:noFill/>
        </p:spPr>
        <p:txBody>
          <a:bodyPr wrap="none" rtlCol="0">
            <a:spAutoFit/>
          </a:bodyPr>
          <a:lstStyle/>
          <a:p>
            <a:r>
              <a:rPr lang="en-US" sz="2400" b="1" kern="0" dirty="0">
                <a:solidFill>
                  <a:srgbClr val="000000"/>
                </a:solidFill>
                <a:effectLst>
                  <a:outerShdw blurRad="38100" dist="38100" dir="2700000" algn="tl">
                    <a:srgbClr val="C0C0C0"/>
                  </a:outerShdw>
                </a:effectLst>
                <a:latin typeface="Calibri"/>
                <a:ea typeface="ＭＳ Ｐゴシック" pitchFamily="-111" charset="-128"/>
                <a:cs typeface="ＭＳ Ｐゴシック" pitchFamily="-111" charset="-128"/>
              </a:rPr>
              <a:t>CRYOSTAT SUBSYSTEM ORGANIZATION </a:t>
            </a:r>
            <a:endParaRPr lang="en-US" dirty="0"/>
          </a:p>
        </p:txBody>
      </p:sp>
      <p:cxnSp>
        <p:nvCxnSpPr>
          <p:cNvPr id="80" name="Straight Connector 79"/>
          <p:cNvCxnSpPr/>
          <p:nvPr/>
        </p:nvCxnSpPr>
        <p:spPr>
          <a:xfrm>
            <a:off x="240674" y="3304171"/>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040396" y="4269151"/>
            <a:ext cx="184666" cy="369332"/>
          </a:xfrm>
          <a:prstGeom prst="rect">
            <a:avLst/>
          </a:prstGeom>
          <a:noFill/>
        </p:spPr>
        <p:txBody>
          <a:bodyPr wrap="none" rtlCol="0">
            <a:spAutoFit/>
          </a:bodyPr>
          <a:lstStyle/>
          <a:p>
            <a:endParaRPr lang="en-US" dirty="0"/>
          </a:p>
        </p:txBody>
      </p:sp>
      <p:sp>
        <p:nvSpPr>
          <p:cNvPr id="12" name="TextBox 11"/>
          <p:cNvSpPr txBox="1"/>
          <p:nvPr/>
        </p:nvSpPr>
        <p:spPr>
          <a:xfrm>
            <a:off x="-783675" y="4228622"/>
            <a:ext cx="184666" cy="369332"/>
          </a:xfrm>
          <a:prstGeom prst="rect">
            <a:avLst/>
          </a:prstGeom>
          <a:noFill/>
        </p:spPr>
        <p:txBody>
          <a:bodyPr wrap="none" rtlCol="0">
            <a:spAutoFit/>
          </a:bodyPr>
          <a:lstStyle/>
          <a:p>
            <a:endParaRPr lang="en-US" dirty="0"/>
          </a:p>
        </p:txBody>
      </p:sp>
      <p:sp>
        <p:nvSpPr>
          <p:cNvPr id="71" name="TextBox 70"/>
          <p:cNvSpPr txBox="1"/>
          <p:nvPr/>
        </p:nvSpPr>
        <p:spPr>
          <a:xfrm>
            <a:off x="4226355" y="3146866"/>
            <a:ext cx="1303866"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rPr>
              <a:t>Margery Morse</a:t>
            </a:r>
            <a:endParaRPr lang="en-US" sz="1200" dirty="0">
              <a:solidFill>
                <a:prstClr val="black"/>
              </a:solidFill>
              <a:latin typeface="Calibri"/>
              <a:ea typeface="+mn-ea"/>
            </a:endParaRPr>
          </a:p>
          <a:p>
            <a:pPr algn="ctr" fontAlgn="auto">
              <a:spcBef>
                <a:spcPts val="0"/>
              </a:spcBef>
              <a:spcAft>
                <a:spcPts val="0"/>
              </a:spcAft>
            </a:pPr>
            <a:r>
              <a:rPr lang="en-US" sz="1200" dirty="0" err="1">
                <a:solidFill>
                  <a:prstClr val="black"/>
                </a:solidFill>
                <a:latin typeface="Calibri"/>
                <a:ea typeface="+mn-ea"/>
              </a:rPr>
              <a:t>Mech</a:t>
            </a:r>
            <a:r>
              <a:rPr lang="en-US" sz="1200" dirty="0">
                <a:solidFill>
                  <a:prstClr val="black"/>
                </a:solidFill>
                <a:latin typeface="Calibri"/>
                <a:ea typeface="+mn-ea"/>
              </a:rPr>
              <a:t> Designer</a:t>
            </a:r>
          </a:p>
        </p:txBody>
      </p:sp>
      <p:sp>
        <p:nvSpPr>
          <p:cNvPr id="76" name="TextBox 75">
            <a:extLst>
              <a:ext uri="{FF2B5EF4-FFF2-40B4-BE49-F238E27FC236}">
                <a16:creationId xmlns:a16="http://schemas.microsoft.com/office/drawing/2014/main" id="{E30B5AFF-6BD7-8840-9C29-575DA95F9D56}"/>
              </a:ext>
            </a:extLst>
          </p:cNvPr>
          <p:cNvSpPr txBox="1"/>
          <p:nvPr/>
        </p:nvSpPr>
        <p:spPr>
          <a:xfrm>
            <a:off x="6024540" y="5016349"/>
            <a:ext cx="1174044" cy="461665"/>
          </a:xfrm>
          <a:prstGeom prst="rect">
            <a:avLst/>
          </a:prstGeom>
          <a:noFill/>
          <a:ln>
            <a:solidFill>
              <a:srgbClr val="000000"/>
            </a:solidFill>
          </a:ln>
        </p:spPr>
        <p:txBody>
          <a:bodyPr wrap="square" rtlCol="0">
            <a:spAutoFit/>
          </a:bodyPr>
          <a:lstStyle/>
          <a:p>
            <a:pPr algn="ctr" fontAlgn="auto">
              <a:spcBef>
                <a:spcPts val="0"/>
              </a:spcBef>
              <a:spcAft>
                <a:spcPts val="0"/>
              </a:spcAft>
            </a:pPr>
            <a:r>
              <a:rPr lang="en-US" sz="1200" dirty="0">
                <a:solidFill>
                  <a:prstClr val="black"/>
                </a:solidFill>
                <a:latin typeface="Calibri"/>
              </a:rPr>
              <a:t>N. Linton</a:t>
            </a:r>
            <a:endParaRPr lang="en-US" sz="1200" dirty="0">
              <a:solidFill>
                <a:prstClr val="black"/>
              </a:solidFill>
              <a:latin typeface="Calibri"/>
              <a:ea typeface="+mn-ea"/>
            </a:endParaRPr>
          </a:p>
          <a:p>
            <a:pPr algn="ctr" fontAlgn="auto">
              <a:spcBef>
                <a:spcPts val="0"/>
              </a:spcBef>
              <a:spcAft>
                <a:spcPts val="0"/>
              </a:spcAft>
            </a:pPr>
            <a:r>
              <a:rPr lang="en-US" sz="1200" dirty="0">
                <a:solidFill>
                  <a:prstClr val="black"/>
                </a:solidFill>
                <a:latin typeface="Calibri"/>
                <a:ea typeface="+mn-ea"/>
              </a:rPr>
              <a:t>Technician</a:t>
            </a:r>
          </a:p>
        </p:txBody>
      </p:sp>
      <p:cxnSp>
        <p:nvCxnSpPr>
          <p:cNvPr id="82" name="Straight Connector 81">
            <a:extLst>
              <a:ext uri="{FF2B5EF4-FFF2-40B4-BE49-F238E27FC236}">
                <a16:creationId xmlns:a16="http://schemas.microsoft.com/office/drawing/2014/main" id="{E53C6838-C1BE-3444-9E69-EC11816EC558}"/>
              </a:ext>
            </a:extLst>
          </p:cNvPr>
          <p:cNvCxnSpPr/>
          <p:nvPr/>
        </p:nvCxnSpPr>
        <p:spPr>
          <a:xfrm>
            <a:off x="5871146" y="5267204"/>
            <a:ext cx="14278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375870" y="6379817"/>
            <a:ext cx="1296982" cy="368342"/>
          </a:xfrm>
          <a:prstGeom prst="line">
            <a:avLst/>
          </a:prstGeom>
          <a:ln cap="rnd">
            <a:solidFill>
              <a:schemeClr val="accent2">
                <a:lumMod val="7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382915" y="5771705"/>
            <a:ext cx="1296982" cy="368342"/>
          </a:xfrm>
          <a:prstGeom prst="line">
            <a:avLst/>
          </a:prstGeom>
          <a:ln cap="rnd">
            <a:solidFill>
              <a:schemeClr val="accent2">
                <a:lumMod val="7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382915" y="5131342"/>
            <a:ext cx="1296982" cy="432630"/>
          </a:xfrm>
          <a:prstGeom prst="line">
            <a:avLst/>
          </a:prstGeom>
          <a:ln cap="rnd">
            <a:solidFill>
              <a:schemeClr val="accent2">
                <a:lumMod val="7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2402690" y="3803926"/>
            <a:ext cx="1229127" cy="462470"/>
          </a:xfrm>
          <a:prstGeom prst="line">
            <a:avLst/>
          </a:prstGeom>
          <a:ln cap="rnd">
            <a:solidFill>
              <a:schemeClr val="accent2">
                <a:lumMod val="7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2385910" y="3121997"/>
            <a:ext cx="1229127" cy="462470"/>
          </a:xfrm>
          <a:prstGeom prst="line">
            <a:avLst/>
          </a:prstGeom>
          <a:ln cap="rnd">
            <a:solidFill>
              <a:schemeClr val="accent2">
                <a:lumMod val="7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4252186" y="3172795"/>
            <a:ext cx="1228566" cy="429681"/>
          </a:xfrm>
          <a:prstGeom prst="line">
            <a:avLst/>
          </a:prstGeom>
          <a:ln cap="rnd">
            <a:solidFill>
              <a:schemeClr val="accent2">
                <a:lumMod val="7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052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93830" y="990600"/>
            <a:ext cx="8717935" cy="5257800"/>
          </a:xfrm>
        </p:spPr>
        <p:txBody>
          <a:bodyPr>
            <a:normAutofit/>
          </a:bodyPr>
          <a:lstStyle/>
          <a:p>
            <a:pPr marL="0" indent="-115887">
              <a:buNone/>
              <a:defRPr/>
            </a:pPr>
            <a:r>
              <a:rPr lang="en-US" sz="1800" dirty="0">
                <a:cs typeface="ＭＳ Ｐゴシック" pitchFamily="-111" charset="-128"/>
              </a:rPr>
              <a:t>28 risks are actively being mitigated</a:t>
            </a: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endParaRPr lang="en-US" sz="1800" dirty="0">
              <a:cs typeface="ＭＳ Ｐゴシック" pitchFamily="-111" charset="-128"/>
            </a:endParaRPr>
          </a:p>
          <a:p>
            <a:pPr marL="0" indent="-115887">
              <a:buNone/>
              <a:defRPr/>
            </a:pPr>
            <a:r>
              <a:rPr lang="en-US" sz="1800" dirty="0">
                <a:cs typeface="ＭＳ Ｐゴシック" pitchFamily="-111" charset="-128"/>
              </a:rPr>
              <a:t>Of 5 “Top Risks” shown in 2018</a:t>
            </a:r>
          </a:p>
          <a:p>
            <a:pPr marL="169863" indent="-285750">
              <a:defRPr/>
            </a:pPr>
            <a:r>
              <a:rPr lang="en-US" sz="1800" dirty="0">
                <a:cs typeface="ＭＳ Ｐゴシック" pitchFamily="-111" charset="-128"/>
              </a:rPr>
              <a:t>Top 2  (Maintenance time &amp; Reduction in cooling power) downgraded from “Moderate” to “Minor” after experience in commissioning &amp; running the I&amp;T system</a:t>
            </a:r>
          </a:p>
          <a:p>
            <a:pPr marL="169863" indent="-285750">
              <a:defRPr/>
            </a:pPr>
            <a:r>
              <a:rPr lang="en-US" sz="1800" dirty="0">
                <a:cs typeface="ＭＳ Ｐゴシック" pitchFamily="-111" charset="-128"/>
              </a:rPr>
              <a:t>3</a:t>
            </a:r>
            <a:r>
              <a:rPr lang="en-US" sz="1800" baseline="30000" dirty="0">
                <a:cs typeface="ＭＳ Ｐゴシック" pitchFamily="-111" charset="-128"/>
              </a:rPr>
              <a:t>rd</a:t>
            </a:r>
            <a:r>
              <a:rPr lang="en-US" sz="1800" dirty="0">
                <a:cs typeface="ＭＳ Ｐゴシック" pitchFamily="-111" charset="-128"/>
              </a:rPr>
              <a:t> “Grid Damage” retired as cryostat delivered to I&amp;T</a:t>
            </a:r>
          </a:p>
          <a:p>
            <a:pPr marL="169863" indent="-285750">
              <a:defRPr/>
            </a:pPr>
            <a:r>
              <a:rPr lang="en-US" sz="1800" dirty="0">
                <a:cs typeface="ＭＳ Ｐゴシック" pitchFamily="-111" charset="-128"/>
              </a:rPr>
              <a:t>4</a:t>
            </a:r>
            <a:r>
              <a:rPr lang="en-US" sz="1800" baseline="30000" dirty="0">
                <a:cs typeface="ＭＳ Ｐゴシック" pitchFamily="-111" charset="-128"/>
              </a:rPr>
              <a:t>th</a:t>
            </a:r>
            <a:r>
              <a:rPr lang="en-US" sz="1800" dirty="0">
                <a:cs typeface="ＭＳ Ｐゴシック" pitchFamily="-111" charset="-128"/>
              </a:rPr>
              <a:t> “Interference w/ Telescope” risk “accepted” as a commissioning risk, mitigated through “Pathfinder Operations”</a:t>
            </a:r>
          </a:p>
          <a:p>
            <a:pPr marL="169863" indent="-285750">
              <a:defRPr/>
            </a:pPr>
            <a:r>
              <a:rPr lang="en-US" sz="1800" dirty="0">
                <a:cs typeface="ＭＳ Ｐゴシック" pitchFamily="-111" charset="-128"/>
              </a:rPr>
              <a:t>5</a:t>
            </a:r>
            <a:r>
              <a:rPr lang="en-US" sz="1800" baseline="30000" dirty="0">
                <a:cs typeface="ＭＳ Ｐゴシック" pitchFamily="-111" charset="-128"/>
              </a:rPr>
              <a:t>th</a:t>
            </a:r>
            <a:r>
              <a:rPr lang="en-US" sz="1800" dirty="0">
                <a:cs typeface="ＭＳ Ｐゴシック" pitchFamily="-111" charset="-128"/>
              </a:rPr>
              <a:t> “</a:t>
            </a:r>
            <a:r>
              <a:rPr lang="en-US" sz="1800" dirty="0" err="1">
                <a:cs typeface="ＭＳ Ｐゴシック" pitchFamily="-111" charset="-128"/>
              </a:rPr>
              <a:t>Dynalene</a:t>
            </a:r>
            <a:r>
              <a:rPr lang="en-US" sz="1800" dirty="0">
                <a:cs typeface="ＭＳ Ｐゴシック" pitchFamily="-111" charset="-128"/>
              </a:rPr>
              <a:t> leaks (score 8, minor) in UT” unchanged</a:t>
            </a:r>
          </a:p>
        </p:txBody>
      </p:sp>
      <p:sp>
        <p:nvSpPr>
          <p:cNvPr id="2" name="Title 1"/>
          <p:cNvSpPr>
            <a:spLocks noGrp="1"/>
          </p:cNvSpPr>
          <p:nvPr>
            <p:ph type="title"/>
          </p:nvPr>
        </p:nvSpPr>
        <p:spPr/>
        <p:txBody>
          <a:bodyPr/>
          <a:lstStyle/>
          <a:p>
            <a:r>
              <a:rPr lang="en-US" dirty="0"/>
              <a:t>Cryo System Risk Registry</a:t>
            </a:r>
          </a:p>
        </p:txBody>
      </p:sp>
      <p:pic>
        <p:nvPicPr>
          <p:cNvPr id="4" name="Picture 3"/>
          <p:cNvPicPr>
            <a:picLocks noChangeAspect="1"/>
          </p:cNvPicPr>
          <p:nvPr/>
        </p:nvPicPr>
        <p:blipFill>
          <a:blip r:embed="rId2"/>
          <a:stretch>
            <a:fillRect/>
          </a:stretch>
        </p:blipFill>
        <p:spPr>
          <a:xfrm>
            <a:off x="2382915" y="1408193"/>
            <a:ext cx="4298053" cy="2219136"/>
          </a:xfrm>
          <a:prstGeom prst="rect">
            <a:avLst/>
          </a:prstGeom>
        </p:spPr>
      </p:pic>
    </p:spTree>
    <p:extLst>
      <p:ext uri="{BB962C8B-B14F-4D97-AF65-F5344CB8AC3E}">
        <p14:creationId xmlns:p14="http://schemas.microsoft.com/office/powerpoint/2010/main" val="2370505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Cost &amp; Performance as of May 2019</a:t>
            </a:r>
          </a:p>
        </p:txBody>
      </p:sp>
      <p:pic>
        <p:nvPicPr>
          <p:cNvPr id="3" name="Picture 2"/>
          <p:cNvPicPr>
            <a:picLocks noChangeAspect="1"/>
          </p:cNvPicPr>
          <p:nvPr/>
        </p:nvPicPr>
        <p:blipFill>
          <a:blip r:embed="rId2"/>
          <a:stretch>
            <a:fillRect/>
          </a:stretch>
        </p:blipFill>
        <p:spPr>
          <a:xfrm>
            <a:off x="139968" y="2891330"/>
            <a:ext cx="9025867" cy="1629670"/>
          </a:xfrm>
          <a:prstGeom prst="rect">
            <a:avLst/>
          </a:prstGeom>
        </p:spPr>
      </p:pic>
    </p:spTree>
    <p:extLst>
      <p:ext uri="{BB962C8B-B14F-4D97-AF65-F5344CB8AC3E}">
        <p14:creationId xmlns:p14="http://schemas.microsoft.com/office/powerpoint/2010/main" val="367907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1524000" y="1393535"/>
            <a:ext cx="6043590" cy="1152150"/>
          </a:xfrm>
        </p:spPr>
        <p:txBody>
          <a:bodyPr/>
          <a:lstStyle/>
          <a:p>
            <a:r>
              <a:rPr lang="en-US" dirty="0"/>
              <a:t>Cost and schedule dominated by extra labor required for assembly and test</a:t>
            </a:r>
          </a:p>
        </p:txBody>
      </p:sp>
      <p:sp>
        <p:nvSpPr>
          <p:cNvPr id="2" name="Title 1"/>
          <p:cNvSpPr>
            <a:spLocks noGrp="1"/>
          </p:cNvSpPr>
          <p:nvPr>
            <p:ph type="title"/>
          </p:nvPr>
        </p:nvSpPr>
        <p:spPr/>
        <p:txBody>
          <a:bodyPr/>
          <a:lstStyle/>
          <a:p>
            <a:r>
              <a:rPr lang="en-US" sz="2000" dirty="0"/>
              <a:t>Schedule &amp; Cost Metrics for </a:t>
            </a:r>
            <a:br>
              <a:rPr lang="en-US" sz="2000" dirty="0"/>
            </a:br>
            <a:r>
              <a:rPr lang="en-US" sz="2000" dirty="0"/>
              <a:t>Refrigeration (3.06.04.06) &amp; UT (3.06.05.02)</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7575" y="2814520"/>
            <a:ext cx="6969317" cy="2503181"/>
          </a:xfrm>
          <a:prstGeom prst="rect">
            <a:avLst/>
          </a:prstGeom>
        </p:spPr>
      </p:pic>
      <p:pic>
        <p:nvPicPr>
          <p:cNvPr id="10" name="Picture 9"/>
          <p:cNvPicPr>
            <a:picLocks noChangeAspect="1"/>
          </p:cNvPicPr>
          <p:nvPr/>
        </p:nvPicPr>
        <p:blipFill>
          <a:blip r:embed="rId3"/>
          <a:stretch>
            <a:fillRect/>
          </a:stretch>
        </p:blipFill>
        <p:spPr>
          <a:xfrm>
            <a:off x="1307575" y="5464465"/>
            <a:ext cx="7044041" cy="697882"/>
          </a:xfrm>
          <a:prstGeom prst="rect">
            <a:avLst/>
          </a:prstGeom>
        </p:spPr>
      </p:pic>
    </p:spTree>
    <p:extLst>
      <p:ext uri="{BB962C8B-B14F-4D97-AF65-F5344CB8AC3E}">
        <p14:creationId xmlns:p14="http://schemas.microsoft.com/office/powerpoint/2010/main" val="3197075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7020" y="1014412"/>
            <a:ext cx="8833149" cy="5310187"/>
          </a:xfrm>
        </p:spPr>
        <p:txBody>
          <a:bodyPr/>
          <a:lstStyle/>
          <a:p>
            <a:pPr marL="0" indent="0">
              <a:buNone/>
            </a:pPr>
            <a:r>
              <a:rPr lang="en-US" sz="2000" dirty="0"/>
              <a:t>Refrigeration system budgets and schedule have been over-running due to</a:t>
            </a:r>
          </a:p>
          <a:p>
            <a:r>
              <a:rPr lang="en-US" sz="2000" dirty="0"/>
              <a:t>Rework on vendor HX parts</a:t>
            </a:r>
          </a:p>
          <a:p>
            <a:r>
              <a:rPr lang="en-US" sz="2000" dirty="0"/>
              <a:t>Unbudgeted commissioning time</a:t>
            </a:r>
          </a:p>
          <a:p>
            <a:pPr lvl="1"/>
            <a:r>
              <a:rPr lang="en-US" sz="2000" dirty="0"/>
              <a:t>Leak finding and leak repair at every step of system</a:t>
            </a:r>
          </a:p>
          <a:p>
            <a:pPr lvl="2"/>
            <a:r>
              <a:rPr lang="en-US" sz="1800" dirty="0"/>
              <a:t>Brazed and fitted joints in each of  22 HX &amp; compressor circuits (6*3+2*2)</a:t>
            </a:r>
          </a:p>
          <a:p>
            <a:pPr lvl="2"/>
            <a:r>
              <a:rPr lang="en-US" sz="1800" dirty="0"/>
              <a:t>IR2 plumbing: 22 flexible lines x 2 ends plus many VCR joints for per line per end</a:t>
            </a:r>
          </a:p>
          <a:p>
            <a:pPr lvl="1"/>
            <a:r>
              <a:rPr lang="en-US" sz="2000" dirty="0"/>
              <a:t>Recovery from wiring mistakes</a:t>
            </a:r>
          </a:p>
          <a:p>
            <a:pPr lvl="1"/>
            <a:r>
              <a:rPr lang="en-US" sz="2000" dirty="0"/>
              <a:t>Lessons learned by commissioning the system</a:t>
            </a:r>
          </a:p>
          <a:p>
            <a:pPr lvl="2"/>
            <a:r>
              <a:rPr lang="en-US" sz="1800" dirty="0"/>
              <a:t>Spread in RTD values used for PLC and CCS protection limits</a:t>
            </a:r>
          </a:p>
          <a:p>
            <a:pPr lvl="2"/>
            <a:r>
              <a:rPr lang="en-US" sz="1800" dirty="0"/>
              <a:t>Rewiring heaters for more power</a:t>
            </a:r>
          </a:p>
          <a:p>
            <a:pPr lvl="2"/>
            <a:r>
              <a:rPr lang="en-US" sz="1800" dirty="0"/>
              <a:t>Restart procedures to melt ice balls</a:t>
            </a:r>
          </a:p>
          <a:p>
            <a:pPr lvl="2"/>
            <a:r>
              <a:rPr lang="en-US" sz="1800" dirty="0"/>
              <a:t>Improved oil monitoring and maintenance </a:t>
            </a:r>
          </a:p>
          <a:p>
            <a:pPr marL="0" indent="0">
              <a:buNone/>
            </a:pPr>
            <a:r>
              <a:rPr lang="en-US" sz="2000" dirty="0"/>
              <a:t>Biggest risk to schedule is assembly of the TMA HX units and integration into UT</a:t>
            </a:r>
          </a:p>
          <a:p>
            <a:pPr marL="0" indent="0">
              <a:buNone/>
            </a:pPr>
            <a:r>
              <a:rPr lang="en-US" sz="2000" dirty="0"/>
              <a:t>Availability of mechanical &amp; electronic technical support for UT assembly a concern</a:t>
            </a:r>
          </a:p>
          <a:p>
            <a:r>
              <a:rPr lang="en-US" sz="2000" dirty="0"/>
              <a:t>More budget &amp; maybe more schedule may be required</a:t>
            </a:r>
          </a:p>
        </p:txBody>
      </p:sp>
      <p:sp>
        <p:nvSpPr>
          <p:cNvPr id="3" name="Title 2"/>
          <p:cNvSpPr>
            <a:spLocks noGrp="1"/>
          </p:cNvSpPr>
          <p:nvPr>
            <p:ph type="title"/>
          </p:nvPr>
        </p:nvSpPr>
        <p:spPr/>
        <p:txBody>
          <a:bodyPr/>
          <a:lstStyle/>
          <a:p>
            <a:r>
              <a:rPr lang="en-US" dirty="0"/>
              <a:t>Variance Analysis</a:t>
            </a:r>
          </a:p>
        </p:txBody>
      </p:sp>
    </p:spTree>
    <p:extLst>
      <p:ext uri="{BB962C8B-B14F-4D97-AF65-F5344CB8AC3E}">
        <p14:creationId xmlns:p14="http://schemas.microsoft.com/office/powerpoint/2010/main" val="753333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Accomplishments in the Cryostat Subsystem Since JSR 2018</a:t>
            </a:r>
          </a:p>
        </p:txBody>
      </p:sp>
    </p:spTree>
    <p:extLst>
      <p:ext uri="{BB962C8B-B14F-4D97-AF65-F5344CB8AC3E}">
        <p14:creationId xmlns:p14="http://schemas.microsoft.com/office/powerpoint/2010/main" val="3686123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Estimate To Complete Status</a:t>
            </a:r>
          </a:p>
        </p:txBody>
      </p:sp>
      <p:pic>
        <p:nvPicPr>
          <p:cNvPr id="4" name="Picture 3"/>
          <p:cNvPicPr>
            <a:picLocks noChangeAspect="1"/>
          </p:cNvPicPr>
          <p:nvPr/>
        </p:nvPicPr>
        <p:blipFill>
          <a:blip r:embed="rId2"/>
          <a:stretch>
            <a:fillRect/>
          </a:stretch>
        </p:blipFill>
        <p:spPr>
          <a:xfrm>
            <a:off x="108000" y="2217000"/>
            <a:ext cx="8928000" cy="2424000"/>
          </a:xfrm>
          <a:prstGeom prst="rect">
            <a:avLst/>
          </a:prstGeom>
        </p:spPr>
      </p:pic>
    </p:spTree>
    <p:extLst>
      <p:ext uri="{BB962C8B-B14F-4D97-AF65-F5344CB8AC3E}">
        <p14:creationId xmlns:p14="http://schemas.microsoft.com/office/powerpoint/2010/main" val="1718561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3.06.04 Schedule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000" y="755650"/>
            <a:ext cx="73460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43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2491-5AC0-FE45-81D1-CA586FC529E7}"/>
              </a:ext>
            </a:extLst>
          </p:cNvPr>
          <p:cNvSpPr>
            <a:spLocks noGrp="1"/>
          </p:cNvSpPr>
          <p:nvPr>
            <p:ph type="title"/>
          </p:nvPr>
        </p:nvSpPr>
        <p:spPr/>
        <p:txBody>
          <a:bodyPr/>
          <a:lstStyle/>
          <a:p>
            <a:r>
              <a:rPr lang="en-US" dirty="0"/>
              <a:t>3.06.05 UT Schedule</a:t>
            </a:r>
          </a:p>
        </p:txBody>
      </p:sp>
      <p:pic>
        <p:nvPicPr>
          <p:cNvPr id="3" name="Picture 2">
            <a:extLst>
              <a:ext uri="{FF2B5EF4-FFF2-40B4-BE49-F238E27FC236}">
                <a16:creationId xmlns:a16="http://schemas.microsoft.com/office/drawing/2014/main" id="{00000000-0008-0000-0800-0000050000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956" y="937683"/>
            <a:ext cx="7742088" cy="498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7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7800"/>
            <a:ext cx="6629400" cy="557213"/>
          </a:xfrm>
        </p:spPr>
        <p:txBody>
          <a:bodyPr/>
          <a:lstStyle/>
          <a:p>
            <a:r>
              <a:rPr lang="en-US" dirty="0"/>
              <a:t>Major Milestones – A Historical Perspective</a:t>
            </a:r>
            <a:endParaRPr lang="en-US" dirty="0">
              <a:solidFill>
                <a:srgbClr val="FF0000"/>
              </a:solidFill>
            </a:endParaRPr>
          </a:p>
        </p:txBody>
      </p:sp>
      <p:graphicFrame>
        <p:nvGraphicFramePr>
          <p:cNvPr id="5" name="Table 4">
            <a:extLst>
              <a:ext uri="{FF2B5EF4-FFF2-40B4-BE49-F238E27FC236}">
                <a16:creationId xmlns:a16="http://schemas.microsoft.com/office/drawing/2014/main" id="{9A0F47EA-0520-4A70-8AB4-723C3621924E}"/>
              </a:ext>
            </a:extLst>
          </p:cNvPr>
          <p:cNvGraphicFramePr>
            <a:graphicFrameLocks noGrp="1"/>
          </p:cNvGraphicFramePr>
          <p:nvPr>
            <p:extLst>
              <p:ext uri="{D42A27DB-BD31-4B8C-83A1-F6EECF244321}">
                <p14:modId xmlns:p14="http://schemas.microsoft.com/office/powerpoint/2010/main" val="2174828346"/>
              </p:ext>
            </p:extLst>
          </p:nvPr>
        </p:nvGraphicFramePr>
        <p:xfrm>
          <a:off x="347450" y="1355126"/>
          <a:ext cx="8372289" cy="4741902"/>
        </p:xfrm>
        <a:graphic>
          <a:graphicData uri="http://schemas.openxmlformats.org/drawingml/2006/table">
            <a:tbl>
              <a:tblPr firstRow="1" bandRow="1">
                <a:tableStyleId>{5C22544A-7EE6-4342-B048-85BDC9FD1C3A}</a:tableStyleId>
              </a:tblPr>
              <a:tblGrid>
                <a:gridCol w="3479393">
                  <a:extLst>
                    <a:ext uri="{9D8B030D-6E8A-4147-A177-3AD203B41FA5}">
                      <a16:colId xmlns:a16="http://schemas.microsoft.com/office/drawing/2014/main" val="3027886436"/>
                    </a:ext>
                  </a:extLst>
                </a:gridCol>
                <a:gridCol w="2446448">
                  <a:extLst>
                    <a:ext uri="{9D8B030D-6E8A-4147-A177-3AD203B41FA5}">
                      <a16:colId xmlns:a16="http://schemas.microsoft.com/office/drawing/2014/main" val="75754678"/>
                    </a:ext>
                  </a:extLst>
                </a:gridCol>
                <a:gridCol w="2446448">
                  <a:extLst>
                    <a:ext uri="{9D8B030D-6E8A-4147-A177-3AD203B41FA5}">
                      <a16:colId xmlns:a16="http://schemas.microsoft.com/office/drawing/2014/main" val="2570092765"/>
                    </a:ext>
                  </a:extLst>
                </a:gridCol>
              </a:tblGrid>
              <a:tr h="836414">
                <a:tc>
                  <a:txBody>
                    <a:bodyPr/>
                    <a:lstStyle/>
                    <a:p>
                      <a:pPr algn="ctr"/>
                      <a:r>
                        <a:rPr lang="en-US" sz="2000" dirty="0"/>
                        <a:t>Milestones</a:t>
                      </a:r>
                    </a:p>
                  </a:txBody>
                  <a:tcPr marL="68580" marR="68580"/>
                </a:tc>
                <a:tc>
                  <a:txBody>
                    <a:bodyPr/>
                    <a:lstStyle/>
                    <a:p>
                      <a:pPr algn="ctr"/>
                      <a:r>
                        <a:rPr lang="en-US" sz="2000" dirty="0"/>
                        <a:t>Forecast Finish Date JSR18</a:t>
                      </a:r>
                    </a:p>
                  </a:txBody>
                  <a:tcPr marL="68580" marR="68580"/>
                </a:tc>
                <a:tc>
                  <a:txBody>
                    <a:bodyPr/>
                    <a:lstStyle/>
                    <a:p>
                      <a:pPr algn="ctr"/>
                      <a:r>
                        <a:rPr lang="en-US" sz="2000" dirty="0"/>
                        <a:t>Actual or Forecast JSR19</a:t>
                      </a:r>
                    </a:p>
                  </a:txBody>
                  <a:tcPr marL="68580" marR="68580"/>
                </a:tc>
                <a:extLst>
                  <a:ext uri="{0D108BD9-81ED-4DB2-BD59-A6C34878D82A}">
                    <a16:rowId xmlns:a16="http://schemas.microsoft.com/office/drawing/2014/main" val="3226615232"/>
                  </a:ext>
                </a:extLst>
              </a:tr>
              <a:tr h="436390">
                <a:tc>
                  <a:txBody>
                    <a:bodyPr/>
                    <a:lstStyle/>
                    <a:p>
                      <a:pPr algn="ctr"/>
                      <a:r>
                        <a:rPr lang="en-US" sz="1800" dirty="0"/>
                        <a:t>3.06.04 Cryostat</a:t>
                      </a:r>
                    </a:p>
                  </a:txBody>
                  <a:tcPr marL="68580" marR="68580"/>
                </a:tc>
                <a:tc>
                  <a:txBody>
                    <a:bodyPr/>
                    <a:lstStyle/>
                    <a:p>
                      <a:pPr algn="ctr"/>
                      <a:endParaRPr lang="en-US" sz="1800" dirty="0"/>
                    </a:p>
                  </a:txBody>
                  <a:tcPr marL="68580" marR="68580"/>
                </a:tc>
                <a:tc>
                  <a:txBody>
                    <a:bodyPr/>
                    <a:lstStyle/>
                    <a:p>
                      <a:pPr algn="ctr"/>
                      <a:endParaRPr lang="en-US" sz="1800" dirty="0"/>
                    </a:p>
                  </a:txBody>
                  <a:tcPr marL="68580" marR="68580"/>
                </a:tc>
                <a:extLst>
                  <a:ext uri="{0D108BD9-81ED-4DB2-BD59-A6C34878D82A}">
                    <a16:rowId xmlns:a16="http://schemas.microsoft.com/office/drawing/2014/main" val="4283011492"/>
                  </a:ext>
                </a:extLst>
              </a:tr>
              <a:tr h="400024">
                <a:tc>
                  <a:txBody>
                    <a:bodyPr/>
                    <a:lstStyle/>
                    <a:p>
                      <a:pPr marL="45720" algn="l" fontAlgn="t"/>
                      <a:r>
                        <a:rPr lang="en-US" sz="1600" u="none" strike="noStrike" dirty="0">
                          <a:effectLst/>
                        </a:rPr>
                        <a:t>COMP: IR2 Compressor Cabinets Ready for IR2</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u="none" strike="noStrike" dirty="0">
                          <a:effectLst/>
                        </a:rPr>
                        <a:t>3-Jul-18</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b="0" i="0" u="none" strike="noStrike" dirty="0">
                          <a:solidFill>
                            <a:srgbClr val="002060"/>
                          </a:solidFill>
                          <a:effectLst/>
                          <a:latin typeface="+mn-lt"/>
                        </a:rPr>
                        <a:t>17-Jan-19</a:t>
                      </a:r>
                    </a:p>
                  </a:txBody>
                  <a:tcPr marL="9525" marR="9525" marT="9525" marB="0"/>
                </a:tc>
                <a:extLst>
                  <a:ext uri="{0D108BD9-81ED-4DB2-BD59-A6C34878D82A}">
                    <a16:rowId xmlns:a16="http://schemas.microsoft.com/office/drawing/2014/main" val="3505263467"/>
                  </a:ext>
                </a:extLst>
              </a:tr>
              <a:tr h="400024">
                <a:tc>
                  <a:txBody>
                    <a:bodyPr/>
                    <a:lstStyle/>
                    <a:p>
                      <a:pPr marL="45720" algn="l" fontAlgn="t"/>
                      <a:r>
                        <a:rPr lang="en-US" sz="1600" u="none" strike="noStrike" dirty="0">
                          <a:effectLst/>
                        </a:rPr>
                        <a:t>COMP: Long Lines for IR2 Installed</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u="none" strike="noStrike" dirty="0">
                          <a:effectLst/>
                        </a:rPr>
                        <a:t>19-Jun-18</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b="0" i="0" u="none" strike="noStrike" dirty="0">
                          <a:solidFill>
                            <a:srgbClr val="002060"/>
                          </a:solidFill>
                          <a:effectLst/>
                          <a:latin typeface="+mn-lt"/>
                        </a:rPr>
                        <a:t>15-Dec-18</a:t>
                      </a:r>
                    </a:p>
                  </a:txBody>
                  <a:tcPr marL="9525" marR="9525" marT="9525" marB="0"/>
                </a:tc>
                <a:extLst>
                  <a:ext uri="{0D108BD9-81ED-4DB2-BD59-A6C34878D82A}">
                    <a16:rowId xmlns:a16="http://schemas.microsoft.com/office/drawing/2014/main" val="4255012826"/>
                  </a:ext>
                </a:extLst>
              </a:tr>
              <a:tr h="400024">
                <a:tc>
                  <a:txBody>
                    <a:bodyPr/>
                    <a:lstStyle/>
                    <a:p>
                      <a:pPr marL="45720" algn="l" fontAlgn="t"/>
                      <a:r>
                        <a:rPr lang="en-US" sz="1600" u="none" strike="noStrike" dirty="0">
                          <a:effectLst/>
                        </a:rPr>
                        <a:t>COMP: IR2 HX System Ready</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u="none" strike="noStrike" dirty="0">
                          <a:effectLst/>
                        </a:rPr>
                        <a:t>24-Sep-18</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b="0" i="0" u="none" strike="noStrike" dirty="0">
                          <a:solidFill>
                            <a:srgbClr val="002060"/>
                          </a:solidFill>
                          <a:effectLst/>
                          <a:latin typeface="+mn-lt"/>
                        </a:rPr>
                        <a:t>15-Mar-19</a:t>
                      </a:r>
                    </a:p>
                  </a:txBody>
                  <a:tcPr marL="9525" marR="9525" marT="9525" marB="0"/>
                </a:tc>
                <a:extLst>
                  <a:ext uri="{0D108BD9-81ED-4DB2-BD59-A6C34878D82A}">
                    <a16:rowId xmlns:a16="http://schemas.microsoft.com/office/drawing/2014/main" val="1770203407"/>
                  </a:ext>
                </a:extLst>
              </a:tr>
              <a:tr h="400024">
                <a:tc>
                  <a:txBody>
                    <a:bodyPr/>
                    <a:lstStyle/>
                    <a:p>
                      <a:pPr marL="45720" algn="l" fontAlgn="t"/>
                      <a:r>
                        <a:rPr lang="en-US" sz="1600" u="none" strike="noStrike" dirty="0">
                          <a:effectLst/>
                        </a:rPr>
                        <a:t>COMP: Cryostat Chamber &amp; I&amp;T Refrigeration System Ready for Integration</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u="none" strike="noStrike" dirty="0">
                          <a:effectLst/>
                        </a:rPr>
                        <a:t>8-Nov-18</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b="0" i="0" u="none" strike="noStrike" dirty="0">
                          <a:solidFill>
                            <a:srgbClr val="002060"/>
                          </a:solidFill>
                          <a:effectLst/>
                          <a:latin typeface="+mn-lt"/>
                        </a:rPr>
                        <a:t>7-June-19</a:t>
                      </a:r>
                    </a:p>
                  </a:txBody>
                  <a:tcPr marL="9525" marR="9525" marT="9525" marB="0"/>
                </a:tc>
                <a:extLst>
                  <a:ext uri="{0D108BD9-81ED-4DB2-BD59-A6C34878D82A}">
                    <a16:rowId xmlns:a16="http://schemas.microsoft.com/office/drawing/2014/main" val="2118177445"/>
                  </a:ext>
                </a:extLst>
              </a:tr>
              <a:tr h="400024">
                <a:tc>
                  <a:txBody>
                    <a:bodyPr/>
                    <a:lstStyle/>
                    <a:p>
                      <a:pPr marL="45720" algn="l" fontAlgn="t"/>
                      <a:r>
                        <a:rPr lang="en-US" sz="1600" u="none" strike="noStrike" dirty="0">
                          <a:effectLst/>
                        </a:rPr>
                        <a:t>COMP: Chile Compressor System Ready for Pathfinder</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u="none" strike="noStrike" dirty="0">
                          <a:effectLst/>
                        </a:rPr>
                        <a:t>20-Nov-18</a:t>
                      </a:r>
                      <a:endParaRPr lang="en-US" sz="1600" b="0" i="0" u="none" strike="noStrike" dirty="0">
                        <a:solidFill>
                          <a:srgbClr val="002060"/>
                        </a:solidFill>
                        <a:effectLst/>
                        <a:latin typeface="Arial"/>
                      </a:endParaRPr>
                    </a:p>
                  </a:txBody>
                  <a:tcPr marL="9525" marR="9525" marT="9525" marB="0"/>
                </a:tc>
                <a:tc>
                  <a:txBody>
                    <a:bodyPr/>
                    <a:lstStyle/>
                    <a:p>
                      <a:pPr marL="45720" algn="ctr" fontAlgn="t"/>
                      <a:r>
                        <a:rPr lang="en-US" sz="1600" b="0" i="0" u="none" strike="noStrike" dirty="0">
                          <a:solidFill>
                            <a:srgbClr val="002060"/>
                          </a:solidFill>
                          <a:effectLst/>
                          <a:latin typeface="+mn-lt"/>
                        </a:rPr>
                        <a:t>7-July-19</a:t>
                      </a:r>
                    </a:p>
                  </a:txBody>
                  <a:tcPr marL="9525" marR="9525" marT="9525" marB="0"/>
                </a:tc>
                <a:extLst>
                  <a:ext uri="{0D108BD9-81ED-4DB2-BD59-A6C34878D82A}">
                    <a16:rowId xmlns:a16="http://schemas.microsoft.com/office/drawing/2014/main" val="2367159938"/>
                  </a:ext>
                </a:extLst>
              </a:tr>
              <a:tr h="436390">
                <a:tc>
                  <a:txBody>
                    <a:bodyPr/>
                    <a:lstStyle/>
                    <a:p>
                      <a:pPr algn="ctr"/>
                      <a:r>
                        <a:rPr lang="en-US" sz="1800" dirty="0"/>
                        <a:t>3.06.05 </a:t>
                      </a:r>
                      <a:r>
                        <a:rPr lang="en-US" sz="1800" u="none" strike="noStrike" kern="1200" dirty="0">
                          <a:effectLst/>
                        </a:rPr>
                        <a:t>Utility Trunk </a:t>
                      </a:r>
                      <a:endParaRPr lang="en-US" sz="1800" dirty="0"/>
                    </a:p>
                  </a:txBody>
                  <a:tcPr marL="68580" marR="68580"/>
                </a:tc>
                <a:tc>
                  <a:txBody>
                    <a:bodyPr/>
                    <a:lstStyle/>
                    <a:p>
                      <a:pPr marL="45720" algn="ctr"/>
                      <a:endParaRPr lang="en-US" sz="1800" dirty="0"/>
                    </a:p>
                  </a:txBody>
                  <a:tcPr marL="68580" marR="68580"/>
                </a:tc>
                <a:tc>
                  <a:txBody>
                    <a:bodyPr/>
                    <a:lstStyle/>
                    <a:p>
                      <a:pPr marL="45720" algn="ctr"/>
                      <a:endParaRPr lang="en-US" sz="1800" dirty="0">
                        <a:latin typeface="+mn-lt"/>
                      </a:endParaRPr>
                    </a:p>
                  </a:txBody>
                  <a:tcPr marL="68580" marR="68580"/>
                </a:tc>
                <a:extLst>
                  <a:ext uri="{0D108BD9-81ED-4DB2-BD59-A6C34878D82A}">
                    <a16:rowId xmlns:a16="http://schemas.microsoft.com/office/drawing/2014/main" val="10008"/>
                  </a:ext>
                </a:extLst>
              </a:tr>
              <a:tr h="400024">
                <a:tc>
                  <a:txBody>
                    <a:bodyPr/>
                    <a:lstStyle/>
                    <a:p>
                      <a:pPr marL="45720" algn="l" defTabSz="457200" rtl="0" eaLnBrk="1" fontAlgn="t" latinLnBrk="0" hangingPunct="1"/>
                      <a:r>
                        <a:rPr lang="en-US" sz="1600" u="none" strike="noStrike" kern="1200" dirty="0">
                          <a:effectLst/>
                        </a:rPr>
                        <a:t>COMP: Cryostat Utility Trunk Ready for Integration</a:t>
                      </a:r>
                      <a:endParaRPr lang="en-US" sz="1600" b="0" i="0" u="none" strike="noStrike" kern="1200" dirty="0">
                        <a:solidFill>
                          <a:srgbClr val="002060"/>
                        </a:solidFill>
                        <a:effectLst/>
                        <a:latin typeface="Arial"/>
                        <a:ea typeface="+mn-ea"/>
                        <a:cs typeface="+mn-cs"/>
                      </a:endParaRPr>
                    </a:p>
                  </a:txBody>
                  <a:tcPr marL="9525" marR="9525" marT="9525" marB="0"/>
                </a:tc>
                <a:tc>
                  <a:txBody>
                    <a:bodyPr/>
                    <a:lstStyle/>
                    <a:p>
                      <a:pPr marL="45720" algn="ctr" defTabSz="457200" rtl="0" eaLnBrk="1" fontAlgn="t" latinLnBrk="0" hangingPunct="1"/>
                      <a:r>
                        <a:rPr lang="en-US" sz="1600" u="none" strike="noStrike" kern="1200" dirty="0">
                          <a:effectLst/>
                        </a:rPr>
                        <a:t>25-Jul-19</a:t>
                      </a:r>
                      <a:endParaRPr lang="en-US" sz="1600" b="0" i="0" u="none" strike="noStrike" kern="1200" dirty="0">
                        <a:solidFill>
                          <a:srgbClr val="002060"/>
                        </a:solidFill>
                        <a:effectLst/>
                        <a:latin typeface="Arial"/>
                        <a:ea typeface="+mn-ea"/>
                        <a:cs typeface="+mn-cs"/>
                      </a:endParaRPr>
                    </a:p>
                  </a:txBody>
                  <a:tcPr marL="9525" marR="9525" marT="9525" marB="0"/>
                </a:tc>
                <a:tc>
                  <a:txBody>
                    <a:bodyPr/>
                    <a:lstStyle/>
                    <a:p>
                      <a:pPr marL="45720" algn="ctr" defTabSz="457200" rtl="0" eaLnBrk="1" fontAlgn="t" latinLnBrk="0" hangingPunct="1"/>
                      <a:r>
                        <a:rPr lang="en-US" sz="1600" b="0" i="0" u="none" strike="noStrike" kern="1200" dirty="0">
                          <a:solidFill>
                            <a:srgbClr val="002060"/>
                          </a:solidFill>
                          <a:effectLst/>
                          <a:latin typeface="+mn-lt"/>
                          <a:ea typeface="+mn-ea"/>
                          <a:cs typeface="+mn-cs"/>
                        </a:rPr>
                        <a:t>1-Dec-19</a:t>
                      </a:r>
                      <a:r>
                        <a:rPr lang="en-US" sz="1600" b="0" i="0" u="none" strike="noStrike" kern="1200" baseline="0" dirty="0">
                          <a:solidFill>
                            <a:srgbClr val="002060"/>
                          </a:solidFill>
                          <a:effectLst/>
                          <a:latin typeface="+mn-lt"/>
                          <a:ea typeface="+mn-ea"/>
                          <a:cs typeface="+mn-cs"/>
                        </a:rPr>
                        <a:t> (Forecast)</a:t>
                      </a:r>
                      <a:endParaRPr lang="en-US" sz="1600" b="0" i="0" u="none" strike="noStrike" kern="1200" dirty="0">
                        <a:solidFill>
                          <a:srgbClr val="002060"/>
                        </a:solidFill>
                        <a:effectLst/>
                        <a:latin typeface="+mn-lt"/>
                        <a:ea typeface="+mn-ea"/>
                        <a:cs typeface="+mn-cs"/>
                      </a:endParaRPr>
                    </a:p>
                  </a:txBody>
                  <a:tcPr marL="9525" marR="9525" marT="9525" marB="0"/>
                </a:tc>
                <a:extLst>
                  <a:ext uri="{0D108BD9-81ED-4DB2-BD59-A6C34878D82A}">
                    <a16:rowId xmlns:a16="http://schemas.microsoft.com/office/drawing/2014/main" val="10009"/>
                  </a:ext>
                </a:extLst>
              </a:tr>
            </a:tbl>
          </a:graphicData>
        </a:graphic>
      </p:graphicFrame>
      <p:sp>
        <p:nvSpPr>
          <p:cNvPr id="4" name="TextBox 20"/>
          <p:cNvSpPr txBox="1">
            <a:spLocks noChangeArrowheads="1"/>
          </p:cNvSpPr>
          <p:nvPr/>
        </p:nvSpPr>
        <p:spPr bwMode="auto">
          <a:xfrm>
            <a:off x="4840835" y="827026"/>
            <a:ext cx="2951695" cy="461665"/>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Actual Completion</a:t>
            </a:r>
          </a:p>
          <a:p>
            <a:pPr algn="ctr"/>
            <a:r>
              <a:rPr lang="en-US" sz="1200" b="1" dirty="0">
                <a:solidFill>
                  <a:srgbClr val="000099"/>
                </a:solidFill>
              </a:rPr>
              <a:t> ~6-8 months after JSR18 Forecast</a:t>
            </a:r>
          </a:p>
        </p:txBody>
      </p:sp>
    </p:spTree>
    <p:extLst>
      <p:ext uri="{BB962C8B-B14F-4D97-AF65-F5344CB8AC3E}">
        <p14:creationId xmlns:p14="http://schemas.microsoft.com/office/powerpoint/2010/main" val="3188514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273311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1E8603-589E-4CA4-9DD2-06B18DE8B784}"/>
              </a:ext>
            </a:extLst>
          </p:cNvPr>
          <p:cNvSpPr>
            <a:spLocks noGrp="1"/>
          </p:cNvSpPr>
          <p:nvPr>
            <p:ph type="title"/>
          </p:nvPr>
        </p:nvSpPr>
        <p:spPr>
          <a:xfrm>
            <a:off x="1676400" y="142875"/>
            <a:ext cx="5653087" cy="557213"/>
          </a:xfrm>
        </p:spPr>
        <p:txBody>
          <a:bodyPr/>
          <a:lstStyle/>
          <a:p>
            <a:r>
              <a:rPr lang="en-US" dirty="0"/>
              <a:t>Summary</a:t>
            </a:r>
          </a:p>
        </p:txBody>
      </p:sp>
      <p:sp>
        <p:nvSpPr>
          <p:cNvPr id="4" name="Text Placeholder 3">
            <a:extLst>
              <a:ext uri="{FF2B5EF4-FFF2-40B4-BE49-F238E27FC236}">
                <a16:creationId xmlns:a16="http://schemas.microsoft.com/office/drawing/2014/main" id="{3FB23BEC-4FF1-4053-B097-3E6FD4B06F94}"/>
              </a:ext>
            </a:extLst>
          </p:cNvPr>
          <p:cNvSpPr>
            <a:spLocks noGrp="1"/>
          </p:cNvSpPr>
          <p:nvPr>
            <p:ph type="body" idx="1"/>
          </p:nvPr>
        </p:nvSpPr>
        <p:spPr>
          <a:xfrm>
            <a:off x="380999" y="838200"/>
            <a:ext cx="8763001" cy="5791200"/>
          </a:xfrm>
        </p:spPr>
        <p:txBody>
          <a:bodyPr>
            <a:normAutofit/>
          </a:bodyPr>
          <a:lstStyle/>
          <a:p>
            <a:pPr>
              <a:spcBef>
                <a:spcPts val="300"/>
              </a:spcBef>
            </a:pPr>
            <a:r>
              <a:rPr lang="en-US" sz="2000" b="1" dirty="0"/>
              <a:t>Cryostat pumps down with new power feedthrough cables </a:t>
            </a:r>
          </a:p>
          <a:p>
            <a:pPr lvl="1">
              <a:spcBef>
                <a:spcPts val="300"/>
              </a:spcBef>
            </a:pPr>
            <a:r>
              <a:rPr lang="en-US" sz="1800" b="1" dirty="0"/>
              <a:t>(and HW from other systems: ETUs, MTRs, OTMs)</a:t>
            </a:r>
          </a:p>
          <a:p>
            <a:pPr>
              <a:spcBef>
                <a:spcPts val="300"/>
              </a:spcBef>
            </a:pPr>
            <a:r>
              <a:rPr lang="en-US" sz="2000" b="1" dirty="0"/>
              <a:t>I&amp;T Heat Exchanger and Refrigeration System Complete and Works as Designed</a:t>
            </a:r>
          </a:p>
          <a:p>
            <a:pPr lvl="1">
              <a:spcBef>
                <a:spcPts val="300"/>
              </a:spcBef>
            </a:pPr>
            <a:r>
              <a:rPr lang="en-US" sz="1800" b="1" dirty="0"/>
              <a:t>8 Cooling circuits in 2 vacuum vessels and 8 compressor circuits in 4 cabinets</a:t>
            </a:r>
          </a:p>
          <a:p>
            <a:pPr lvl="1">
              <a:spcBef>
                <a:spcPts val="300"/>
              </a:spcBef>
            </a:pPr>
            <a:r>
              <a:rPr lang="en-US" sz="1800" b="1" dirty="0"/>
              <a:t>Delivered design cooling power to cryo and cold plates at design temperatures with design stability when subjected to changes in heat load</a:t>
            </a:r>
          </a:p>
          <a:p>
            <a:pPr lvl="1">
              <a:spcBef>
                <a:spcPts val="300"/>
              </a:spcBef>
            </a:pPr>
            <a:r>
              <a:rPr lang="en-US" sz="1800" b="1" dirty="0"/>
              <a:t>No major maintenance issues</a:t>
            </a:r>
          </a:p>
          <a:p>
            <a:pPr>
              <a:spcBef>
                <a:spcPts val="300"/>
              </a:spcBef>
            </a:pPr>
            <a:r>
              <a:rPr lang="en-US" sz="2000" b="1" dirty="0"/>
              <a:t>TMA Compressor system finished &amp; will be soon shipped to Chile</a:t>
            </a:r>
          </a:p>
          <a:p>
            <a:pPr>
              <a:spcBef>
                <a:spcPts val="300"/>
              </a:spcBef>
            </a:pPr>
            <a:r>
              <a:rPr lang="en-US" sz="2000" b="1" dirty="0"/>
              <a:t>TMA HX Assembly just beginning at SLAC: expect completion in October 2019</a:t>
            </a:r>
          </a:p>
          <a:p>
            <a:pPr lvl="1">
              <a:spcBef>
                <a:spcPts val="300"/>
              </a:spcBef>
            </a:pPr>
            <a:r>
              <a:rPr lang="en-US" sz="1800" b="1" dirty="0"/>
              <a:t>Poses greatest risk to schedule</a:t>
            </a:r>
          </a:p>
          <a:p>
            <a:pPr>
              <a:spcBef>
                <a:spcPts val="300"/>
              </a:spcBef>
            </a:pPr>
            <a:r>
              <a:rPr lang="en-US" sz="2000" b="1" dirty="0"/>
              <a:t>UT Design complete</a:t>
            </a:r>
          </a:p>
          <a:p>
            <a:pPr lvl="1">
              <a:spcBef>
                <a:spcPts val="300"/>
              </a:spcBef>
            </a:pPr>
            <a:r>
              <a:rPr lang="en-US" sz="1800" b="1" dirty="0"/>
              <a:t>All UT Structural and subsystem HW at SLAC or ordered</a:t>
            </a:r>
          </a:p>
          <a:p>
            <a:pPr lvl="2">
              <a:spcBef>
                <a:spcPts val="300"/>
              </a:spcBef>
            </a:pPr>
            <a:r>
              <a:rPr lang="en-US" sz="1600" b="1" dirty="0"/>
              <a:t>Top end in design as of August 7, but will POs will be placed well before Aug 28</a:t>
            </a:r>
          </a:p>
          <a:p>
            <a:pPr lvl="1">
              <a:spcBef>
                <a:spcPts val="300"/>
              </a:spcBef>
            </a:pPr>
            <a:r>
              <a:rPr lang="en-US" sz="1800" b="1" dirty="0"/>
              <a:t>Subsystem assembly in progress</a:t>
            </a:r>
          </a:p>
          <a:p>
            <a:pPr lvl="1">
              <a:spcBef>
                <a:spcPts val="300"/>
              </a:spcBef>
            </a:pPr>
            <a:r>
              <a:rPr lang="en-US" sz="1800" b="1" dirty="0"/>
              <a:t>UT Structural Assembly to begin ~August 1</a:t>
            </a:r>
          </a:p>
          <a:p>
            <a:pPr lvl="1">
              <a:spcBef>
                <a:spcPts val="300"/>
              </a:spcBef>
            </a:pPr>
            <a:r>
              <a:rPr lang="en-US" sz="1800" b="1" dirty="0"/>
              <a:t>Delivery to I&amp;T with HX and Purge systems installed expected ~November 1</a:t>
            </a:r>
          </a:p>
        </p:txBody>
      </p:sp>
    </p:spTree>
    <p:extLst>
      <p:ext uri="{BB962C8B-B14F-4D97-AF65-F5344CB8AC3E}">
        <p14:creationId xmlns:p14="http://schemas.microsoft.com/office/powerpoint/2010/main" val="2138766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Material</a:t>
            </a:r>
          </a:p>
        </p:txBody>
      </p:sp>
    </p:spTree>
    <p:extLst>
      <p:ext uri="{BB962C8B-B14F-4D97-AF65-F5344CB8AC3E}">
        <p14:creationId xmlns:p14="http://schemas.microsoft.com/office/powerpoint/2010/main" val="2567675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Response to 2018 NSF/DOE Status Review</a:t>
            </a:r>
          </a:p>
        </p:txBody>
      </p:sp>
      <p:sp>
        <p:nvSpPr>
          <p:cNvPr id="3" name="Content Placeholder 2"/>
          <p:cNvSpPr>
            <a:spLocks noGrp="1"/>
          </p:cNvSpPr>
          <p:nvPr>
            <p:ph type="body" idx="1"/>
          </p:nvPr>
        </p:nvSpPr>
        <p:spPr>
          <a:xfrm>
            <a:off x="457199" y="1014412"/>
            <a:ext cx="8229601" cy="5486988"/>
          </a:xfrm>
        </p:spPr>
        <p:txBody>
          <a:bodyPr/>
          <a:lstStyle/>
          <a:p>
            <a:pPr marL="0" lvl="0" indent="0">
              <a:buNone/>
            </a:pPr>
            <a:r>
              <a:rPr lang="en-US" dirty="0"/>
              <a:t>Increase oversight of the heat exchanger vendor for the remainder of the fabrication/testing period. Consider visiting the vendor as soon as possible to ensure the integrity and quality of the internal components prior to closing the vacuum vessel, as well as visiting immediately before shipment of the final assembly to ensure all QA/QC is completed properly. [Oct. 2018]</a:t>
            </a:r>
            <a:endParaRPr lang="en-US" sz="1400" dirty="0"/>
          </a:p>
          <a:p>
            <a:r>
              <a:rPr lang="en-US" sz="1800" dirty="0"/>
              <a:t>Visit on 2018-08-16 for I&amp;T system</a:t>
            </a:r>
          </a:p>
          <a:p>
            <a:r>
              <a:rPr lang="en-US" sz="1800" dirty="0"/>
              <a:t>Weekly teleconference</a:t>
            </a:r>
          </a:p>
          <a:p>
            <a:r>
              <a:rPr lang="en-US" sz="1800" dirty="0"/>
              <a:t>Stop-Work for TMA HX issued Nov. 30, 2018</a:t>
            </a:r>
          </a:p>
          <a:p>
            <a:r>
              <a:rPr lang="en-US" sz="1800" dirty="0"/>
              <a:t>Modified drawing package prepared, reviewed, approved</a:t>
            </a:r>
          </a:p>
          <a:p>
            <a:r>
              <a:rPr lang="en-US" sz="1800" dirty="0"/>
              <a:t>Work Restarted May 1, 2019 after contract renegotiation with new SOW with strict assembly and test procedures</a:t>
            </a:r>
          </a:p>
          <a:p>
            <a:r>
              <a:rPr lang="en-US" sz="1800" dirty="0"/>
              <a:t>Site visit May 23, 2018</a:t>
            </a:r>
          </a:p>
          <a:p>
            <a:r>
              <a:rPr lang="en-US" sz="1800" dirty="0"/>
              <a:t>Inspection reports arrive May 26 and July 25</a:t>
            </a:r>
          </a:p>
          <a:p>
            <a:r>
              <a:rPr lang="en-US" sz="1800" dirty="0"/>
              <a:t>Cold Parts Parts arrive June 4 and Cryo Parts arrive August 1 </a:t>
            </a:r>
          </a:p>
          <a:p>
            <a:r>
              <a:rPr lang="en-US" sz="1800" dirty="0"/>
              <a:t>Cold parts leak-tight and adequately clean</a:t>
            </a:r>
          </a:p>
          <a:p>
            <a:endParaRPr lang="en-US" sz="1800" dirty="0"/>
          </a:p>
        </p:txBody>
      </p:sp>
    </p:spTree>
    <p:extLst>
      <p:ext uri="{BB962C8B-B14F-4D97-AF65-F5344CB8AC3E}">
        <p14:creationId xmlns:p14="http://schemas.microsoft.com/office/powerpoint/2010/main" val="3970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142875"/>
            <a:ext cx="5653087" cy="557213"/>
          </a:xfrm>
        </p:spPr>
        <p:txBody>
          <a:bodyPr/>
          <a:lstStyle/>
          <a:p>
            <a:r>
              <a:rPr lang="en-US" dirty="0"/>
              <a:t>Supporting Documents</a:t>
            </a:r>
            <a:endParaRPr lang="en-US" dirty="0">
              <a:solidFill>
                <a:srgbClr val="FF0000"/>
              </a:solidFill>
            </a:endParaRPr>
          </a:p>
        </p:txBody>
      </p:sp>
      <p:sp>
        <p:nvSpPr>
          <p:cNvPr id="6" name="Text Placeholder 5"/>
          <p:cNvSpPr>
            <a:spLocks noGrp="1"/>
          </p:cNvSpPr>
          <p:nvPr>
            <p:ph type="body" idx="4294967295"/>
          </p:nvPr>
        </p:nvSpPr>
        <p:spPr>
          <a:xfrm>
            <a:off x="457199" y="1014412"/>
            <a:ext cx="8229601" cy="5310187"/>
          </a:xfrm>
          <a:prstGeom prst="rect">
            <a:avLst/>
          </a:prstGeom>
        </p:spPr>
        <p:txBody>
          <a:bodyPr/>
          <a:lstStyle/>
          <a:p>
            <a:r>
              <a:rPr lang="en-US" sz="1800" b="1" dirty="0"/>
              <a:t>Key Documents &amp; Reviews for the CRYO subsystem can be found at (contact the camera point of contact for access):</a:t>
            </a:r>
          </a:p>
          <a:p>
            <a:pPr lvl="1"/>
            <a:r>
              <a:rPr lang="en-US" sz="1800" dirty="0">
                <a:hlinkClick r:id="rId3"/>
              </a:rPr>
              <a:t>https://confluence.slac.stanford.edu/pages/viewpage.action?pageId=257002743</a:t>
            </a:r>
            <a:endParaRPr lang="en-US" sz="1800" dirty="0"/>
          </a:p>
          <a:p>
            <a:r>
              <a:rPr lang="en-US" sz="1800" b="1" dirty="0"/>
              <a:t>This site contains:</a:t>
            </a:r>
          </a:p>
          <a:p>
            <a:pPr lvl="1"/>
            <a:r>
              <a:rPr lang="en-US" sz="1800" dirty="0"/>
              <a:t>Project Documents</a:t>
            </a:r>
          </a:p>
          <a:p>
            <a:pPr lvl="1"/>
            <a:r>
              <a:rPr lang="en-US" sz="1800" dirty="0"/>
              <a:t>Design and Allocated Baseline Documents</a:t>
            </a:r>
          </a:p>
          <a:p>
            <a:pPr lvl="2"/>
            <a:r>
              <a:rPr lang="en-US" sz="1600" dirty="0"/>
              <a:t>Specifications</a:t>
            </a:r>
          </a:p>
          <a:p>
            <a:pPr lvl="2"/>
            <a:r>
              <a:rPr lang="en-US" sz="1600" dirty="0" err="1"/>
              <a:t>ICDs</a:t>
            </a:r>
            <a:endParaRPr lang="en-US" sz="1600" dirty="0"/>
          </a:p>
          <a:p>
            <a:pPr lvl="2"/>
            <a:r>
              <a:rPr lang="en-US" sz="1600" dirty="0"/>
              <a:t>Design Documents</a:t>
            </a:r>
          </a:p>
          <a:p>
            <a:pPr lvl="1"/>
            <a:r>
              <a:rPr lang="en-US" sz="1800" dirty="0"/>
              <a:t>Cost and Schedule Baseline</a:t>
            </a:r>
          </a:p>
          <a:p>
            <a:pPr lvl="1"/>
            <a:r>
              <a:rPr lang="en-US" sz="1800" dirty="0"/>
              <a:t>Design Reviews &amp; Relevant Presentations</a:t>
            </a:r>
          </a:p>
          <a:p>
            <a:pPr lvl="2"/>
            <a:r>
              <a:rPr lang="en-US" sz="1600" dirty="0"/>
              <a:t>Preliminary Design Review</a:t>
            </a:r>
          </a:p>
          <a:p>
            <a:pPr lvl="2"/>
            <a:r>
              <a:rPr lang="en-US" sz="1600" dirty="0"/>
              <a:t>Other reviews</a:t>
            </a:r>
          </a:p>
          <a:p>
            <a:pPr lvl="1"/>
            <a:r>
              <a:rPr lang="en-US" sz="1800" dirty="0"/>
              <a:t>Focused Topics</a:t>
            </a:r>
          </a:p>
        </p:txBody>
      </p:sp>
    </p:spTree>
    <p:extLst>
      <p:ext uri="{BB962C8B-B14F-4D97-AF65-F5344CB8AC3E}">
        <p14:creationId xmlns:p14="http://schemas.microsoft.com/office/powerpoint/2010/main" val="45491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lnSpc>
                <a:spcPct val="160000"/>
              </a:lnSpc>
              <a:buNone/>
            </a:pPr>
            <a:r>
              <a:rPr lang="en-US" sz="1400" dirty="0"/>
              <a:t>BCR-080: JUL18: Cryostat Power Feedthroughs ($134,000)</a:t>
            </a:r>
          </a:p>
          <a:p>
            <a:pPr marL="0" indent="0">
              <a:lnSpc>
                <a:spcPct val="160000"/>
              </a:lnSpc>
              <a:buNone/>
            </a:pPr>
            <a:r>
              <a:rPr lang="en-US" sz="1400" dirty="0"/>
              <a:t>BCR-082: SEP18: Cryostat Power Feedthrough Cable ($60,000)</a:t>
            </a:r>
          </a:p>
          <a:p>
            <a:pPr marL="0" indent="0">
              <a:lnSpc>
                <a:spcPct val="160000"/>
              </a:lnSpc>
              <a:buNone/>
            </a:pPr>
            <a:r>
              <a:rPr lang="en-US" sz="1400" dirty="0"/>
              <a:t>BCR-085: DEC18: Change of CAM for Cryostat &amp; UT Control Accounts ($0)</a:t>
            </a:r>
          </a:p>
          <a:p>
            <a:pPr marL="0" indent="0">
              <a:lnSpc>
                <a:spcPct val="160000"/>
              </a:lnSpc>
              <a:buNone/>
            </a:pPr>
            <a:r>
              <a:rPr lang="en-US" sz="1400" dirty="0"/>
              <a:t>BCR-088: MAR19: Cryostat Eden Contract Update ($41,000)</a:t>
            </a:r>
          </a:p>
          <a:p>
            <a:endParaRPr lang="en-US" sz="1200" dirty="0"/>
          </a:p>
        </p:txBody>
      </p:sp>
      <p:sp>
        <p:nvSpPr>
          <p:cNvPr id="3" name="Title 2"/>
          <p:cNvSpPr>
            <a:spLocks noGrp="1"/>
          </p:cNvSpPr>
          <p:nvPr>
            <p:ph type="title"/>
          </p:nvPr>
        </p:nvSpPr>
        <p:spPr/>
        <p:txBody>
          <a:bodyPr/>
          <a:lstStyle/>
          <a:p>
            <a:r>
              <a:rPr lang="en-US" dirty="0"/>
              <a:t>Cryostat Baseline Changes since JSR18</a:t>
            </a:r>
          </a:p>
        </p:txBody>
      </p:sp>
    </p:spTree>
    <p:extLst>
      <p:ext uri="{BB962C8B-B14F-4D97-AF65-F5344CB8AC3E}">
        <p14:creationId xmlns:p14="http://schemas.microsoft.com/office/powerpoint/2010/main" val="125897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Cryostat and Refrigeration Subsystems</a:t>
            </a:r>
          </a:p>
        </p:txBody>
      </p:sp>
      <p:sp>
        <p:nvSpPr>
          <p:cNvPr id="3" name="TextBox 2">
            <a:extLst>
              <a:ext uri="{FF2B5EF4-FFF2-40B4-BE49-F238E27FC236}">
                <a16:creationId xmlns:a16="http://schemas.microsoft.com/office/drawing/2014/main" id="{6EF63D82-2836-A84C-B6F9-3E4B01DABE47}"/>
              </a:ext>
            </a:extLst>
          </p:cNvPr>
          <p:cNvSpPr txBox="1"/>
          <p:nvPr/>
        </p:nvSpPr>
        <p:spPr>
          <a:xfrm>
            <a:off x="38540" y="1104429"/>
            <a:ext cx="3304752" cy="523220"/>
          </a:xfrm>
          <a:prstGeom prst="rect">
            <a:avLst/>
          </a:prstGeom>
          <a:noFill/>
        </p:spPr>
        <p:txBody>
          <a:bodyPr wrap="none" rtlCol="0">
            <a:spAutoFit/>
          </a:bodyPr>
          <a:lstStyle/>
          <a:p>
            <a:pPr algn="ctr"/>
            <a:r>
              <a:rPr lang="en-US" sz="1400" b="1" dirty="0"/>
              <a:t>Cryostat with Grid, Cryo Plate, Cold Plate, </a:t>
            </a:r>
          </a:p>
          <a:p>
            <a:pPr algn="ctr"/>
            <a:r>
              <a:rPr lang="en-US" sz="1400" b="1" dirty="0"/>
              <a:t>Feedthrough Plate, Pump Plate  </a:t>
            </a:r>
          </a:p>
        </p:txBody>
      </p:sp>
      <p:pic>
        <p:nvPicPr>
          <p:cNvPr id="4" name="Picture 3" descr="U:\l\langton\LSST\presentations-reviews\cryostat FDR\FDR pics\cryostat section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4887" y="1547155"/>
            <a:ext cx="1958225" cy="2543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9096" y="4197100"/>
            <a:ext cx="2169806" cy="218308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EF63D82-2836-A84C-B6F9-3E4B01DABE47}"/>
              </a:ext>
            </a:extLst>
          </p:cNvPr>
          <p:cNvSpPr txBox="1"/>
          <p:nvPr/>
        </p:nvSpPr>
        <p:spPr>
          <a:xfrm>
            <a:off x="4171948" y="1018666"/>
            <a:ext cx="1798634" cy="307777"/>
          </a:xfrm>
          <a:prstGeom prst="rect">
            <a:avLst/>
          </a:prstGeom>
          <a:noFill/>
        </p:spPr>
        <p:txBody>
          <a:bodyPr wrap="none" rtlCol="0">
            <a:spAutoFit/>
          </a:bodyPr>
          <a:lstStyle/>
          <a:p>
            <a:pPr algn="ctr"/>
            <a:r>
              <a:rPr lang="en-US" sz="1400" b="1" dirty="0"/>
              <a:t>I&amp;T Heat Exchangers </a:t>
            </a: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19115" y="1470345"/>
            <a:ext cx="1207862" cy="193762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71265" y="1475827"/>
            <a:ext cx="1207862" cy="1937626"/>
          </a:xfrm>
          <a:prstGeom prst="rect">
            <a:avLst/>
          </a:prstGeom>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684275" y="1457550"/>
            <a:ext cx="1122113" cy="188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6EF63D82-2836-A84C-B6F9-3E4B01DABE47}"/>
              </a:ext>
            </a:extLst>
          </p:cNvPr>
          <p:cNvSpPr txBox="1"/>
          <p:nvPr/>
        </p:nvSpPr>
        <p:spPr>
          <a:xfrm>
            <a:off x="6932271" y="1018666"/>
            <a:ext cx="1840312" cy="307777"/>
          </a:xfrm>
          <a:prstGeom prst="rect">
            <a:avLst/>
          </a:prstGeom>
          <a:noFill/>
        </p:spPr>
        <p:txBody>
          <a:bodyPr wrap="none" rtlCol="0">
            <a:spAutoFit/>
          </a:bodyPr>
          <a:lstStyle/>
          <a:p>
            <a:pPr algn="ctr"/>
            <a:r>
              <a:rPr lang="en-US" sz="1400" b="1" dirty="0"/>
              <a:t>TMA Heat Exchangers </a:t>
            </a: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866462" y="1431940"/>
            <a:ext cx="1122113" cy="188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3128047" y="3895192"/>
            <a:ext cx="1307013" cy="1098957"/>
          </a:xfrm>
          <a:prstGeom prst="rect">
            <a:avLst/>
          </a:prstGeom>
        </p:spPr>
      </p:pic>
      <p:pic>
        <p:nvPicPr>
          <p:cNvPr id="13"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70530" y="3889861"/>
            <a:ext cx="1858232" cy="1100138"/>
          </a:xfrm>
          <a:prstGeom prst="rect">
            <a:avLst/>
          </a:prstGeom>
        </p:spPr>
      </p:pic>
      <p:pic>
        <p:nvPicPr>
          <p:cNvPr id="14"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4418380" y="3895192"/>
            <a:ext cx="1307013" cy="1098957"/>
          </a:xfrm>
          <a:prstGeom prst="rect">
            <a:avLst/>
          </a:prstGeom>
        </p:spPr>
      </p:pic>
      <p:pic>
        <p:nvPicPr>
          <p:cNvPr id="15"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8325" y="3889861"/>
            <a:ext cx="1858232" cy="1100138"/>
          </a:xfrm>
          <a:prstGeom prst="rect">
            <a:avLst/>
          </a:prstGeom>
        </p:spPr>
      </p:pic>
      <p:sp>
        <p:nvSpPr>
          <p:cNvPr id="16" name="TextBox 15">
            <a:extLst>
              <a:ext uri="{FF2B5EF4-FFF2-40B4-BE49-F238E27FC236}">
                <a16:creationId xmlns:a16="http://schemas.microsoft.com/office/drawing/2014/main" id="{6EF63D82-2836-A84C-B6F9-3E4B01DABE47}"/>
              </a:ext>
            </a:extLst>
          </p:cNvPr>
          <p:cNvSpPr txBox="1"/>
          <p:nvPr/>
        </p:nvSpPr>
        <p:spPr>
          <a:xfrm>
            <a:off x="4374781" y="3478415"/>
            <a:ext cx="3131435" cy="307777"/>
          </a:xfrm>
          <a:prstGeom prst="rect">
            <a:avLst/>
          </a:prstGeom>
          <a:noFill/>
        </p:spPr>
        <p:txBody>
          <a:bodyPr wrap="none" rtlCol="0">
            <a:spAutoFit/>
          </a:bodyPr>
          <a:lstStyle/>
          <a:p>
            <a:pPr algn="ctr"/>
            <a:r>
              <a:rPr lang="en-US" sz="1400" b="1" dirty="0"/>
              <a:t>I&amp;T Cold and Cryo Compressor Cabinets</a:t>
            </a:r>
          </a:p>
        </p:txBody>
      </p:sp>
      <p:pic>
        <p:nvPicPr>
          <p:cNvPr id="17"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3112610" y="5305167"/>
            <a:ext cx="1307013" cy="1098957"/>
          </a:xfrm>
          <a:prstGeom prst="rect">
            <a:avLst/>
          </a:prstGeom>
        </p:spPr>
      </p:pic>
      <p:pic>
        <p:nvPicPr>
          <p:cNvPr id="18"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55093" y="5299836"/>
            <a:ext cx="1858232" cy="1100138"/>
          </a:xfrm>
          <a:prstGeom prst="rect">
            <a:avLst/>
          </a:prstGeom>
        </p:spPr>
      </p:pic>
      <p:pic>
        <p:nvPicPr>
          <p:cNvPr id="19"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4402943" y="5305167"/>
            <a:ext cx="1307013" cy="1098957"/>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52888" y="5299836"/>
            <a:ext cx="1858232" cy="1100138"/>
          </a:xfrm>
          <a:prstGeom prst="rect">
            <a:avLst/>
          </a:prstGeom>
        </p:spPr>
      </p:pic>
      <p:sp>
        <p:nvSpPr>
          <p:cNvPr id="21" name="TextBox 20">
            <a:extLst>
              <a:ext uri="{FF2B5EF4-FFF2-40B4-BE49-F238E27FC236}">
                <a16:creationId xmlns:a16="http://schemas.microsoft.com/office/drawing/2014/main" id="{6EF63D82-2836-A84C-B6F9-3E4B01DABE47}"/>
              </a:ext>
            </a:extLst>
          </p:cNvPr>
          <p:cNvSpPr txBox="1"/>
          <p:nvPr/>
        </p:nvSpPr>
        <p:spPr>
          <a:xfrm>
            <a:off x="4313660" y="4964663"/>
            <a:ext cx="3222805" cy="307777"/>
          </a:xfrm>
          <a:prstGeom prst="rect">
            <a:avLst/>
          </a:prstGeom>
          <a:noFill/>
        </p:spPr>
        <p:txBody>
          <a:bodyPr wrap="none" rtlCol="0">
            <a:spAutoFit/>
          </a:bodyPr>
          <a:lstStyle/>
          <a:p>
            <a:pPr algn="ctr"/>
            <a:r>
              <a:rPr lang="en-US" sz="1400" b="1" dirty="0"/>
              <a:t>TMA Cold and Cryo Compressor Cabinets</a:t>
            </a:r>
          </a:p>
        </p:txBody>
      </p:sp>
    </p:spTree>
    <p:extLst>
      <p:ext uri="{BB962C8B-B14F-4D97-AF65-F5344CB8AC3E}">
        <p14:creationId xmlns:p14="http://schemas.microsoft.com/office/powerpoint/2010/main" val="2610813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Backup Material</a:t>
            </a:r>
          </a:p>
        </p:txBody>
      </p:sp>
    </p:spTree>
    <p:extLst>
      <p:ext uri="{BB962C8B-B14F-4D97-AF65-F5344CB8AC3E}">
        <p14:creationId xmlns:p14="http://schemas.microsoft.com/office/powerpoint/2010/main" val="3609403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7"/>
          <p:cNvSpPr txBox="1">
            <a:spLocks/>
          </p:cNvSpPr>
          <p:nvPr/>
        </p:nvSpPr>
        <p:spPr bwMode="auto">
          <a:xfrm>
            <a:off x="228600" y="914400"/>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Cryostat system has three distinct elements, two of which are major integrating structures within camera as a whole.</a:t>
            </a:r>
          </a:p>
          <a:p>
            <a:endParaRPr lang="en-US" dirty="0"/>
          </a:p>
        </p:txBody>
      </p:sp>
      <p:sp>
        <p:nvSpPr>
          <p:cNvPr id="2" name="Title 1"/>
          <p:cNvSpPr>
            <a:spLocks noGrp="1"/>
          </p:cNvSpPr>
          <p:nvPr>
            <p:ph type="title"/>
          </p:nvPr>
        </p:nvSpPr>
        <p:spPr>
          <a:xfrm>
            <a:off x="1066800" y="152400"/>
            <a:ext cx="7086600" cy="557213"/>
          </a:xfrm>
        </p:spPr>
        <p:txBody>
          <a:bodyPr/>
          <a:lstStyle/>
          <a:p>
            <a:pPr algn="l"/>
            <a:r>
              <a:rPr lang="en-US" dirty="0"/>
              <a:t>Cryostat System Scope [WBS 3.06.04/.05]  </a:t>
            </a:r>
          </a:p>
        </p:txBody>
      </p:sp>
      <p:pic>
        <p:nvPicPr>
          <p:cNvPr id="12" name="Picture 11" descr="U:\l\langton\LSST\presentations-reviews\cryostat FDR\FDR pics\cryostat section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3213" y="1899709"/>
            <a:ext cx="3017520" cy="391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625285" y="6107515"/>
            <a:ext cx="26625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t>Utility Trunk (3.06.05)</a:t>
            </a:r>
          </a:p>
        </p:txBody>
      </p:sp>
      <p:sp>
        <p:nvSpPr>
          <p:cNvPr id="14" name="TextBox 13"/>
          <p:cNvSpPr txBox="1"/>
          <p:nvPr/>
        </p:nvSpPr>
        <p:spPr>
          <a:xfrm>
            <a:off x="6096000" y="5276518"/>
            <a:ext cx="282033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u="sng" dirty="0"/>
              <a:t>Refrigeration Cryogenic &amp; Cold Compressor </a:t>
            </a:r>
          </a:p>
          <a:p>
            <a:pPr algn="ctr"/>
            <a:r>
              <a:rPr lang="en-US" b="1" u="sng" dirty="0"/>
              <a:t>Chassis &amp; Control Modules</a:t>
            </a:r>
          </a:p>
          <a:p>
            <a:pPr algn="ctr"/>
            <a:r>
              <a:rPr lang="en-US" b="1" u="sng" dirty="0"/>
              <a:t>(3.06.04)</a:t>
            </a:r>
          </a:p>
        </p:txBody>
      </p:sp>
      <p:sp>
        <p:nvSpPr>
          <p:cNvPr id="15" name="TextBox 14"/>
          <p:cNvSpPr txBox="1"/>
          <p:nvPr/>
        </p:nvSpPr>
        <p:spPr>
          <a:xfrm>
            <a:off x="275134" y="5930132"/>
            <a:ext cx="29248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t>Cryostat Body (3.06.04)  </a:t>
            </a:r>
          </a:p>
        </p:txBody>
      </p:sp>
      <p:cxnSp>
        <p:nvCxnSpPr>
          <p:cNvPr id="19" name="Elbow Connector 18"/>
          <p:cNvCxnSpPr/>
          <p:nvPr/>
        </p:nvCxnSpPr>
        <p:spPr>
          <a:xfrm rot="16200000" flipV="1">
            <a:off x="1515818" y="2334705"/>
            <a:ext cx="1737316" cy="1659992"/>
          </a:xfrm>
          <a:prstGeom prst="bentConnector3">
            <a:avLst>
              <a:gd name="adj1" fmla="val 138209"/>
            </a:avLst>
          </a:prstGeom>
          <a:ln w="25400">
            <a:solidFill>
              <a:schemeClr val="tx1"/>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3166265" y="4148136"/>
            <a:ext cx="1664959" cy="1568544"/>
          </a:xfrm>
          <a:prstGeom prst="bentConnector3">
            <a:avLst>
              <a:gd name="adj1" fmla="val -21193"/>
            </a:avLst>
          </a:prstGeom>
          <a:ln w="25400">
            <a:solidFill>
              <a:schemeClr val="tx1"/>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2747144" y="2663057"/>
            <a:ext cx="4038599" cy="2370086"/>
          </a:xfrm>
          <a:prstGeom prst="rect">
            <a:avLst/>
          </a:prstGeom>
        </p:spPr>
      </p:pic>
      <p:pic>
        <p:nvPicPr>
          <p:cNvPr id="23" name="Content Placeholder 3"/>
          <p:cNvPicPr>
            <a:picLocks noGrp="1"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6543207" y="3492708"/>
            <a:ext cx="2241029" cy="1884269"/>
          </a:xfrm>
          <a:prstGeom prst="rect">
            <a:avLst/>
          </a:prstGeom>
        </p:spPr>
      </p:pic>
      <p:pic>
        <p:nvPicPr>
          <p:cNvPr id="22" name="Picture 21"/>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5981466" y="1279069"/>
            <a:ext cx="3020905" cy="2213639"/>
          </a:xfrm>
          <a:prstGeom prst="rect">
            <a:avLst/>
          </a:prstGeom>
        </p:spPr>
      </p:pic>
    </p:spTree>
    <p:extLst>
      <p:ext uri="{BB962C8B-B14F-4D97-AF65-F5344CB8AC3E}">
        <p14:creationId xmlns:p14="http://schemas.microsoft.com/office/powerpoint/2010/main" val="4258562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672" y="1337075"/>
            <a:ext cx="88392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990600" y="187380"/>
            <a:ext cx="6314889" cy="557213"/>
          </a:xfrm>
          <a:noFill/>
          <a:ln w="9525">
            <a:noFill/>
            <a:miter lim="800000"/>
            <a:headEnd/>
            <a:tailEnd/>
          </a:ln>
        </p:spPr>
        <p:txBody>
          <a:bodyPr vert="horz" wrap="square" lIns="91440" tIns="45720" rIns="91440" bIns="45720" numCol="1" anchor="ctr" anchorCtr="0" compatLnSpc="1">
            <a:prstTxWarp prst="textNoShape">
              <a:avLst/>
            </a:prstTxWarp>
            <a:noAutofit/>
          </a:bodyPr>
          <a:lstStyle/>
          <a:p>
            <a:r>
              <a:rPr lang="en-US" sz="2000" b="1" dirty="0"/>
              <a:t>Cryostat Subsystem is responsible for three major camera components: the Cryostat, Utility Trunk </a:t>
            </a:r>
            <a:r>
              <a:rPr lang="en-US" sz="2000" dirty="0"/>
              <a:t>&amp;</a:t>
            </a:r>
            <a:r>
              <a:rPr lang="en-US" sz="2000" b="1" dirty="0"/>
              <a:t> Refrigeration </a:t>
            </a:r>
          </a:p>
        </p:txBody>
      </p:sp>
      <p:sp>
        <p:nvSpPr>
          <p:cNvPr id="17" name="TextBox 16">
            <a:extLst>
              <a:ext uri="{FF2B5EF4-FFF2-40B4-BE49-F238E27FC236}">
                <a16:creationId xmlns:a16="http://schemas.microsoft.com/office/drawing/2014/main" id="{34C7028C-57BD-4759-AA65-2F5732EAB2DA}"/>
              </a:ext>
            </a:extLst>
          </p:cNvPr>
          <p:cNvSpPr txBox="1"/>
          <p:nvPr/>
        </p:nvSpPr>
        <p:spPr>
          <a:xfrm>
            <a:off x="6687597" y="3644630"/>
            <a:ext cx="1154338" cy="523220"/>
          </a:xfrm>
          <a:prstGeom prst="rect">
            <a:avLst/>
          </a:prstGeom>
          <a:noFill/>
        </p:spPr>
        <p:txBody>
          <a:bodyPr wrap="square" rtlCol="0">
            <a:spAutoFit/>
          </a:bodyPr>
          <a:lstStyle/>
          <a:p>
            <a:r>
              <a:rPr lang="en-US" sz="1400" b="1" dirty="0">
                <a:solidFill>
                  <a:srgbClr val="FF0000"/>
                </a:solidFill>
              </a:rPr>
              <a:t>Utility Trunk</a:t>
            </a:r>
          </a:p>
          <a:p>
            <a:r>
              <a:rPr lang="en-US" sz="1400" b="1" dirty="0">
                <a:solidFill>
                  <a:srgbClr val="FF0000"/>
                </a:solidFill>
              </a:rPr>
              <a:t>Structure</a:t>
            </a:r>
          </a:p>
        </p:txBody>
      </p:sp>
      <p:sp>
        <p:nvSpPr>
          <p:cNvPr id="18" name="TextBox 17">
            <a:extLst>
              <a:ext uri="{FF2B5EF4-FFF2-40B4-BE49-F238E27FC236}">
                <a16:creationId xmlns:a16="http://schemas.microsoft.com/office/drawing/2014/main" id="{A67FDDB2-95E4-46E8-ACB0-068E2F67AE04}"/>
              </a:ext>
            </a:extLst>
          </p:cNvPr>
          <p:cNvSpPr txBox="1"/>
          <p:nvPr/>
        </p:nvSpPr>
        <p:spPr>
          <a:xfrm>
            <a:off x="4614877" y="6001619"/>
            <a:ext cx="2166923" cy="738664"/>
          </a:xfrm>
          <a:prstGeom prst="rect">
            <a:avLst/>
          </a:prstGeom>
          <a:noFill/>
        </p:spPr>
        <p:txBody>
          <a:bodyPr wrap="square" rtlCol="0">
            <a:spAutoFit/>
          </a:bodyPr>
          <a:lstStyle/>
          <a:p>
            <a:pPr algn="r"/>
            <a:r>
              <a:rPr lang="en-US" sz="1400" b="1" dirty="0">
                <a:solidFill>
                  <a:srgbClr val="FF0000"/>
                </a:solidFill>
              </a:rPr>
              <a:t>On Camera  &amp; On Ground Refrigeration</a:t>
            </a:r>
          </a:p>
          <a:p>
            <a:pPr algn="r"/>
            <a:r>
              <a:rPr lang="en-US" sz="1400" b="1" dirty="0">
                <a:solidFill>
                  <a:srgbClr val="FF0000"/>
                </a:solidFill>
              </a:rPr>
              <a:t>  </a:t>
            </a:r>
          </a:p>
        </p:txBody>
      </p:sp>
      <p:sp>
        <p:nvSpPr>
          <p:cNvPr id="19" name="TextBox 18">
            <a:extLst>
              <a:ext uri="{FF2B5EF4-FFF2-40B4-BE49-F238E27FC236}">
                <a16:creationId xmlns:a16="http://schemas.microsoft.com/office/drawing/2014/main" id="{E623103C-1F00-47A8-8C00-70F6C8E627DA}"/>
              </a:ext>
            </a:extLst>
          </p:cNvPr>
          <p:cNvSpPr txBox="1"/>
          <p:nvPr/>
        </p:nvSpPr>
        <p:spPr>
          <a:xfrm>
            <a:off x="5664530" y="4180818"/>
            <a:ext cx="1069041" cy="523220"/>
          </a:xfrm>
          <a:prstGeom prst="rect">
            <a:avLst/>
          </a:prstGeom>
          <a:noFill/>
        </p:spPr>
        <p:txBody>
          <a:bodyPr wrap="square" rtlCol="0">
            <a:spAutoFit/>
          </a:bodyPr>
          <a:lstStyle/>
          <a:p>
            <a:r>
              <a:rPr lang="en-US" sz="1400" b="1" dirty="0">
                <a:solidFill>
                  <a:srgbClr val="FF0000"/>
                </a:solidFill>
              </a:rPr>
              <a:t>Cryostat</a:t>
            </a:r>
          </a:p>
          <a:p>
            <a:r>
              <a:rPr lang="en-US" sz="1400" b="1" dirty="0">
                <a:solidFill>
                  <a:srgbClr val="FF0000"/>
                </a:solidFill>
              </a:rPr>
              <a:t>Assembly </a:t>
            </a:r>
          </a:p>
        </p:txBody>
      </p:sp>
      <p:cxnSp>
        <p:nvCxnSpPr>
          <p:cNvPr id="20" name="Straight Arrow Connector 19">
            <a:extLst>
              <a:ext uri="{FF2B5EF4-FFF2-40B4-BE49-F238E27FC236}">
                <a16:creationId xmlns:a16="http://schemas.microsoft.com/office/drawing/2014/main" id="{9ABE739F-B09C-4A0D-8986-947528FC9DA4}"/>
              </a:ext>
            </a:extLst>
          </p:cNvPr>
          <p:cNvCxnSpPr/>
          <p:nvPr/>
        </p:nvCxnSpPr>
        <p:spPr>
          <a:xfrm flipH="1" flipV="1">
            <a:off x="6938220" y="3111228"/>
            <a:ext cx="124428" cy="533402"/>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A73EED6-9A61-42CE-8181-B9EAD4B43D77}"/>
              </a:ext>
            </a:extLst>
          </p:cNvPr>
          <p:cNvCxnSpPr>
            <a:cxnSpLocks/>
          </p:cNvCxnSpPr>
          <p:nvPr/>
        </p:nvCxnSpPr>
        <p:spPr>
          <a:xfrm flipH="1" flipV="1">
            <a:off x="7999793" y="5517078"/>
            <a:ext cx="153305" cy="426266"/>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1ED9F8A-24AC-44B7-AC24-81BEAEB29946}"/>
              </a:ext>
            </a:extLst>
          </p:cNvPr>
          <p:cNvCxnSpPr>
            <a:cxnSpLocks/>
          </p:cNvCxnSpPr>
          <p:nvPr/>
        </p:nvCxnSpPr>
        <p:spPr>
          <a:xfrm flipH="1" flipV="1">
            <a:off x="6096000" y="3657601"/>
            <a:ext cx="76200" cy="496906"/>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623103C-1F00-47A8-8C00-70F6C8E627DA}"/>
              </a:ext>
            </a:extLst>
          </p:cNvPr>
          <p:cNvSpPr txBox="1"/>
          <p:nvPr/>
        </p:nvSpPr>
        <p:spPr>
          <a:xfrm>
            <a:off x="228600" y="3697144"/>
            <a:ext cx="1122742" cy="523220"/>
          </a:xfrm>
          <a:prstGeom prst="rect">
            <a:avLst/>
          </a:prstGeom>
          <a:noFill/>
        </p:spPr>
        <p:txBody>
          <a:bodyPr wrap="square" rtlCol="0">
            <a:spAutoFit/>
          </a:bodyPr>
          <a:lstStyle/>
          <a:p>
            <a:r>
              <a:rPr lang="en-US" sz="1400" b="1" dirty="0">
                <a:solidFill>
                  <a:prstClr val="black"/>
                </a:solidFill>
              </a:rPr>
              <a:t>L1/L2 </a:t>
            </a:r>
          </a:p>
          <a:p>
            <a:r>
              <a:rPr lang="en-US" sz="1400" b="1" dirty="0">
                <a:solidFill>
                  <a:prstClr val="black"/>
                </a:solidFill>
              </a:rPr>
              <a:t>Assembly </a:t>
            </a:r>
          </a:p>
        </p:txBody>
      </p:sp>
      <p:cxnSp>
        <p:nvCxnSpPr>
          <p:cNvPr id="12" name="Straight Arrow Connector 11">
            <a:extLst>
              <a:ext uri="{FF2B5EF4-FFF2-40B4-BE49-F238E27FC236}">
                <a16:creationId xmlns:a16="http://schemas.microsoft.com/office/drawing/2014/main" id="{31ED9F8A-24AC-44B7-AC24-81BEAEB29946}"/>
              </a:ext>
            </a:extLst>
          </p:cNvPr>
          <p:cNvCxnSpPr>
            <a:cxnSpLocks/>
          </p:cNvCxnSpPr>
          <p:nvPr/>
        </p:nvCxnSpPr>
        <p:spPr>
          <a:xfrm>
            <a:off x="762001" y="4267200"/>
            <a:ext cx="27970" cy="1052945"/>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623103C-1F00-47A8-8C00-70F6C8E627DA}"/>
              </a:ext>
            </a:extLst>
          </p:cNvPr>
          <p:cNvSpPr txBox="1"/>
          <p:nvPr/>
        </p:nvSpPr>
        <p:spPr>
          <a:xfrm>
            <a:off x="1189035" y="3041604"/>
            <a:ext cx="1325321" cy="738664"/>
          </a:xfrm>
          <a:prstGeom prst="rect">
            <a:avLst/>
          </a:prstGeom>
          <a:noFill/>
        </p:spPr>
        <p:txBody>
          <a:bodyPr wrap="square" rtlCol="0">
            <a:spAutoFit/>
          </a:bodyPr>
          <a:lstStyle/>
          <a:p>
            <a:r>
              <a:rPr lang="en-US" sz="1400" b="1" dirty="0">
                <a:solidFill>
                  <a:prstClr val="black"/>
                </a:solidFill>
              </a:rPr>
              <a:t>Shutter and Shutter </a:t>
            </a:r>
          </a:p>
          <a:p>
            <a:r>
              <a:rPr lang="en-US" sz="1400" b="1" dirty="0">
                <a:solidFill>
                  <a:prstClr val="black"/>
                </a:solidFill>
              </a:rPr>
              <a:t>Assembly </a:t>
            </a:r>
          </a:p>
        </p:txBody>
      </p:sp>
      <p:cxnSp>
        <p:nvCxnSpPr>
          <p:cNvPr id="24" name="Straight Arrow Connector 23">
            <a:extLst>
              <a:ext uri="{FF2B5EF4-FFF2-40B4-BE49-F238E27FC236}">
                <a16:creationId xmlns:a16="http://schemas.microsoft.com/office/drawing/2014/main" id="{31ED9F8A-24AC-44B7-AC24-81BEAEB29946}"/>
              </a:ext>
            </a:extLst>
          </p:cNvPr>
          <p:cNvCxnSpPr>
            <a:cxnSpLocks/>
          </p:cNvCxnSpPr>
          <p:nvPr/>
        </p:nvCxnSpPr>
        <p:spPr>
          <a:xfrm>
            <a:off x="1851695" y="3780268"/>
            <a:ext cx="434305" cy="715532"/>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623103C-1F00-47A8-8C00-70F6C8E627DA}"/>
              </a:ext>
            </a:extLst>
          </p:cNvPr>
          <p:cNvSpPr txBox="1"/>
          <p:nvPr/>
        </p:nvSpPr>
        <p:spPr>
          <a:xfrm>
            <a:off x="3480316" y="5480667"/>
            <a:ext cx="1452749" cy="738664"/>
          </a:xfrm>
          <a:prstGeom prst="rect">
            <a:avLst/>
          </a:prstGeom>
          <a:noFill/>
        </p:spPr>
        <p:txBody>
          <a:bodyPr wrap="square" rtlCol="0">
            <a:spAutoFit/>
          </a:bodyPr>
          <a:lstStyle/>
          <a:p>
            <a:r>
              <a:rPr lang="en-US" sz="1400" b="1" dirty="0">
                <a:solidFill>
                  <a:prstClr val="black"/>
                </a:solidFill>
              </a:rPr>
              <a:t>Filter and Filter Changer</a:t>
            </a:r>
          </a:p>
          <a:p>
            <a:r>
              <a:rPr lang="en-US" sz="1400" b="1" dirty="0">
                <a:solidFill>
                  <a:prstClr val="black"/>
                </a:solidFill>
              </a:rPr>
              <a:t>Assembly</a:t>
            </a:r>
          </a:p>
        </p:txBody>
      </p:sp>
      <p:cxnSp>
        <p:nvCxnSpPr>
          <p:cNvPr id="26" name="Straight Arrow Connector 25">
            <a:extLst>
              <a:ext uri="{FF2B5EF4-FFF2-40B4-BE49-F238E27FC236}">
                <a16:creationId xmlns:a16="http://schemas.microsoft.com/office/drawing/2014/main" id="{31ED9F8A-24AC-44B7-AC24-81BEAEB29946}"/>
              </a:ext>
            </a:extLst>
          </p:cNvPr>
          <p:cNvCxnSpPr>
            <a:cxnSpLocks/>
            <a:stCxn id="25" idx="0"/>
          </p:cNvCxnSpPr>
          <p:nvPr/>
        </p:nvCxnSpPr>
        <p:spPr>
          <a:xfrm flipV="1">
            <a:off x="4206691" y="4442428"/>
            <a:ext cx="365309" cy="1038239"/>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E623103C-1F00-47A8-8C00-70F6C8E627DA}"/>
              </a:ext>
            </a:extLst>
          </p:cNvPr>
          <p:cNvSpPr txBox="1"/>
          <p:nvPr/>
        </p:nvSpPr>
        <p:spPr>
          <a:xfrm>
            <a:off x="2389387" y="2478124"/>
            <a:ext cx="970342" cy="738664"/>
          </a:xfrm>
          <a:prstGeom prst="rect">
            <a:avLst/>
          </a:prstGeom>
          <a:noFill/>
        </p:spPr>
        <p:txBody>
          <a:bodyPr wrap="square" rtlCol="0">
            <a:spAutoFit/>
          </a:bodyPr>
          <a:lstStyle/>
          <a:p>
            <a:r>
              <a:rPr lang="en-US" sz="1400" b="1" dirty="0">
                <a:solidFill>
                  <a:prstClr val="black"/>
                </a:solidFill>
              </a:rPr>
              <a:t>Camera Body </a:t>
            </a:r>
          </a:p>
          <a:p>
            <a:r>
              <a:rPr lang="en-US" sz="1400" b="1" dirty="0">
                <a:solidFill>
                  <a:prstClr val="black"/>
                </a:solidFill>
              </a:rPr>
              <a:t>Housing</a:t>
            </a:r>
          </a:p>
        </p:txBody>
      </p:sp>
      <p:cxnSp>
        <p:nvCxnSpPr>
          <p:cNvPr id="28" name="Straight Arrow Connector 27">
            <a:extLst>
              <a:ext uri="{FF2B5EF4-FFF2-40B4-BE49-F238E27FC236}">
                <a16:creationId xmlns:a16="http://schemas.microsoft.com/office/drawing/2014/main" id="{31ED9F8A-24AC-44B7-AC24-81BEAEB29946}"/>
              </a:ext>
            </a:extLst>
          </p:cNvPr>
          <p:cNvCxnSpPr>
            <a:cxnSpLocks/>
            <a:stCxn id="27" idx="2"/>
          </p:cNvCxnSpPr>
          <p:nvPr/>
        </p:nvCxnSpPr>
        <p:spPr>
          <a:xfrm>
            <a:off x="2874558" y="3216788"/>
            <a:ext cx="418867" cy="547687"/>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623103C-1F00-47A8-8C00-70F6C8E627DA}"/>
              </a:ext>
            </a:extLst>
          </p:cNvPr>
          <p:cNvSpPr txBox="1"/>
          <p:nvPr/>
        </p:nvSpPr>
        <p:spPr>
          <a:xfrm>
            <a:off x="4963129" y="1053643"/>
            <a:ext cx="970342" cy="307777"/>
          </a:xfrm>
          <a:prstGeom prst="rect">
            <a:avLst/>
          </a:prstGeom>
          <a:noFill/>
        </p:spPr>
        <p:txBody>
          <a:bodyPr wrap="square" rtlCol="0">
            <a:spAutoFit/>
          </a:bodyPr>
          <a:lstStyle/>
          <a:p>
            <a:r>
              <a:rPr lang="en-US" sz="1400" b="1" dirty="0">
                <a:solidFill>
                  <a:srgbClr val="FF0000"/>
                </a:solidFill>
              </a:rPr>
              <a:t>UT Shell</a:t>
            </a:r>
          </a:p>
        </p:txBody>
      </p:sp>
      <p:cxnSp>
        <p:nvCxnSpPr>
          <p:cNvPr id="32" name="Straight Arrow Connector 31">
            <a:extLst>
              <a:ext uri="{FF2B5EF4-FFF2-40B4-BE49-F238E27FC236}">
                <a16:creationId xmlns:a16="http://schemas.microsoft.com/office/drawing/2014/main" id="{31ED9F8A-24AC-44B7-AC24-81BEAEB29946}"/>
              </a:ext>
            </a:extLst>
          </p:cNvPr>
          <p:cNvCxnSpPr>
            <a:cxnSpLocks/>
          </p:cNvCxnSpPr>
          <p:nvPr/>
        </p:nvCxnSpPr>
        <p:spPr>
          <a:xfrm>
            <a:off x="5524500" y="1371600"/>
            <a:ext cx="228600" cy="3048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31ED9F8A-24AC-44B7-AC24-81BEAEB29946}"/>
              </a:ext>
            </a:extLst>
          </p:cNvPr>
          <p:cNvCxnSpPr>
            <a:cxnSpLocks/>
          </p:cNvCxnSpPr>
          <p:nvPr/>
        </p:nvCxnSpPr>
        <p:spPr>
          <a:xfrm flipH="1">
            <a:off x="228600" y="4267200"/>
            <a:ext cx="533402" cy="969818"/>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623103C-1F00-47A8-8C00-70F6C8E627DA}"/>
              </a:ext>
            </a:extLst>
          </p:cNvPr>
          <p:cNvSpPr txBox="1"/>
          <p:nvPr/>
        </p:nvSpPr>
        <p:spPr>
          <a:xfrm>
            <a:off x="7052358" y="838200"/>
            <a:ext cx="1080784" cy="738664"/>
          </a:xfrm>
          <a:prstGeom prst="rect">
            <a:avLst/>
          </a:prstGeom>
          <a:noFill/>
        </p:spPr>
        <p:txBody>
          <a:bodyPr wrap="square" rtlCol="0">
            <a:spAutoFit/>
          </a:bodyPr>
          <a:lstStyle/>
          <a:p>
            <a:r>
              <a:rPr lang="en-US" sz="1400" b="1" dirty="0">
                <a:solidFill>
                  <a:prstClr val="black"/>
                </a:solidFill>
              </a:rPr>
              <a:t>Bulkhead and Cable Wrap</a:t>
            </a:r>
          </a:p>
        </p:txBody>
      </p:sp>
      <p:cxnSp>
        <p:nvCxnSpPr>
          <p:cNvPr id="35" name="Straight Arrow Connector 34">
            <a:extLst>
              <a:ext uri="{FF2B5EF4-FFF2-40B4-BE49-F238E27FC236}">
                <a16:creationId xmlns:a16="http://schemas.microsoft.com/office/drawing/2014/main" id="{31ED9F8A-24AC-44B7-AC24-81BEAEB29946}"/>
              </a:ext>
            </a:extLst>
          </p:cNvPr>
          <p:cNvCxnSpPr>
            <a:cxnSpLocks/>
          </p:cNvCxnSpPr>
          <p:nvPr/>
        </p:nvCxnSpPr>
        <p:spPr>
          <a:xfrm>
            <a:off x="7772400" y="1447800"/>
            <a:ext cx="685800" cy="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1ED9F8A-24AC-44B7-AC24-81BEAEB29946}"/>
              </a:ext>
            </a:extLst>
          </p:cNvPr>
          <p:cNvCxnSpPr>
            <a:cxnSpLocks/>
          </p:cNvCxnSpPr>
          <p:nvPr/>
        </p:nvCxnSpPr>
        <p:spPr>
          <a:xfrm>
            <a:off x="7772400" y="1447800"/>
            <a:ext cx="304800" cy="381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E623103C-1F00-47A8-8C00-70F6C8E627DA}"/>
              </a:ext>
            </a:extLst>
          </p:cNvPr>
          <p:cNvSpPr txBox="1"/>
          <p:nvPr/>
        </p:nvSpPr>
        <p:spPr>
          <a:xfrm>
            <a:off x="5143500" y="5012367"/>
            <a:ext cx="609600" cy="307777"/>
          </a:xfrm>
          <a:prstGeom prst="rect">
            <a:avLst/>
          </a:prstGeom>
          <a:noFill/>
        </p:spPr>
        <p:txBody>
          <a:bodyPr wrap="square" rtlCol="0">
            <a:spAutoFit/>
          </a:bodyPr>
          <a:lstStyle/>
          <a:p>
            <a:r>
              <a:rPr lang="en-US" sz="1400" b="1" dirty="0">
                <a:solidFill>
                  <a:prstClr val="black"/>
                </a:solidFill>
              </a:rPr>
              <a:t>L3</a:t>
            </a:r>
          </a:p>
        </p:txBody>
      </p:sp>
      <p:cxnSp>
        <p:nvCxnSpPr>
          <p:cNvPr id="38" name="Straight Arrow Connector 37">
            <a:extLst>
              <a:ext uri="{FF2B5EF4-FFF2-40B4-BE49-F238E27FC236}">
                <a16:creationId xmlns:a16="http://schemas.microsoft.com/office/drawing/2014/main" id="{31ED9F8A-24AC-44B7-AC24-81BEAEB29946}"/>
              </a:ext>
            </a:extLst>
          </p:cNvPr>
          <p:cNvCxnSpPr>
            <a:cxnSpLocks/>
          </p:cNvCxnSpPr>
          <p:nvPr/>
        </p:nvCxnSpPr>
        <p:spPr>
          <a:xfrm flipH="1" flipV="1">
            <a:off x="5277328" y="3955704"/>
            <a:ext cx="105424" cy="972556"/>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1ED9F8A-24AC-44B7-AC24-81BEAEB29946}"/>
              </a:ext>
            </a:extLst>
          </p:cNvPr>
          <p:cNvCxnSpPr>
            <a:cxnSpLocks/>
            <a:stCxn id="25" idx="1"/>
          </p:cNvCxnSpPr>
          <p:nvPr/>
        </p:nvCxnSpPr>
        <p:spPr>
          <a:xfrm flipH="1" flipV="1">
            <a:off x="2019938" y="5593278"/>
            <a:ext cx="1460378" cy="25672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50" name="Rectangle 49"/>
          <p:cNvSpPr/>
          <p:nvPr/>
        </p:nvSpPr>
        <p:spPr>
          <a:xfrm>
            <a:off x="3321852" y="1422975"/>
            <a:ext cx="1756558" cy="307777"/>
          </a:xfrm>
          <a:prstGeom prst="rect">
            <a:avLst/>
          </a:prstGeom>
          <a:noFill/>
        </p:spPr>
        <p:txBody>
          <a:bodyPr wrap="square" rtlCol="0">
            <a:spAutoFit/>
          </a:bodyPr>
          <a:lstStyle/>
          <a:p>
            <a:r>
              <a:rPr lang="en-US" sz="1400" b="1" dirty="0">
                <a:solidFill>
                  <a:prstClr val="black"/>
                </a:solidFill>
              </a:rPr>
              <a:t>Corner Raft Tower</a:t>
            </a:r>
          </a:p>
        </p:txBody>
      </p:sp>
      <p:sp>
        <p:nvSpPr>
          <p:cNvPr id="51" name="Rectangle 50"/>
          <p:cNvSpPr/>
          <p:nvPr/>
        </p:nvSpPr>
        <p:spPr>
          <a:xfrm>
            <a:off x="2448518" y="1828800"/>
            <a:ext cx="1822422" cy="307777"/>
          </a:xfrm>
          <a:prstGeom prst="rect">
            <a:avLst/>
          </a:prstGeom>
          <a:noFill/>
        </p:spPr>
        <p:txBody>
          <a:bodyPr wrap="square" rtlCol="0">
            <a:spAutoFit/>
          </a:bodyPr>
          <a:lstStyle/>
          <a:p>
            <a:r>
              <a:rPr lang="en-US" sz="1400" b="1" dirty="0">
                <a:solidFill>
                  <a:prstClr val="black"/>
                </a:solidFill>
              </a:rPr>
              <a:t>Science Raft Tower</a:t>
            </a:r>
          </a:p>
        </p:txBody>
      </p:sp>
      <p:sp>
        <p:nvSpPr>
          <p:cNvPr id="52" name="Rectangle 51"/>
          <p:cNvSpPr/>
          <p:nvPr/>
        </p:nvSpPr>
        <p:spPr>
          <a:xfrm>
            <a:off x="3111348" y="2215908"/>
            <a:ext cx="891591" cy="307777"/>
          </a:xfrm>
          <a:prstGeom prst="rect">
            <a:avLst/>
          </a:prstGeom>
          <a:noFill/>
        </p:spPr>
        <p:txBody>
          <a:bodyPr wrap="square" rtlCol="0">
            <a:spAutoFit/>
          </a:bodyPr>
          <a:lstStyle/>
          <a:p>
            <a:r>
              <a:rPr lang="en-US" sz="1400" b="1" dirty="0">
                <a:solidFill>
                  <a:prstClr val="black"/>
                </a:solidFill>
              </a:rPr>
              <a:t>Sensors</a:t>
            </a:r>
          </a:p>
        </p:txBody>
      </p:sp>
      <p:cxnSp>
        <p:nvCxnSpPr>
          <p:cNvPr id="55" name="Straight Arrow Connector 54">
            <a:extLst>
              <a:ext uri="{FF2B5EF4-FFF2-40B4-BE49-F238E27FC236}">
                <a16:creationId xmlns:a16="http://schemas.microsoft.com/office/drawing/2014/main" id="{31ED9F8A-24AC-44B7-AC24-81BEAEB29946}"/>
              </a:ext>
            </a:extLst>
          </p:cNvPr>
          <p:cNvCxnSpPr>
            <a:cxnSpLocks/>
          </p:cNvCxnSpPr>
          <p:nvPr/>
        </p:nvCxnSpPr>
        <p:spPr>
          <a:xfrm>
            <a:off x="3919591" y="2449722"/>
            <a:ext cx="561081" cy="284074"/>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31ED9F8A-24AC-44B7-AC24-81BEAEB29946}"/>
              </a:ext>
            </a:extLst>
          </p:cNvPr>
          <p:cNvCxnSpPr>
            <a:cxnSpLocks/>
          </p:cNvCxnSpPr>
          <p:nvPr/>
        </p:nvCxnSpPr>
        <p:spPr>
          <a:xfrm>
            <a:off x="4058679" y="2136577"/>
            <a:ext cx="556198" cy="46644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31ED9F8A-24AC-44B7-AC24-81BEAEB29946}"/>
              </a:ext>
            </a:extLst>
          </p:cNvPr>
          <p:cNvCxnSpPr>
            <a:cxnSpLocks/>
          </p:cNvCxnSpPr>
          <p:nvPr/>
        </p:nvCxnSpPr>
        <p:spPr>
          <a:xfrm>
            <a:off x="4389345" y="1792188"/>
            <a:ext cx="182655" cy="657534"/>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053" name="Rectangle 2052"/>
          <p:cNvSpPr/>
          <p:nvPr/>
        </p:nvSpPr>
        <p:spPr>
          <a:xfrm>
            <a:off x="7305490" y="3121410"/>
            <a:ext cx="1196710" cy="523220"/>
          </a:xfrm>
          <a:prstGeom prst="rect">
            <a:avLst/>
          </a:prstGeom>
          <a:noFill/>
        </p:spPr>
        <p:txBody>
          <a:bodyPr wrap="square" rtlCol="0">
            <a:spAutoFit/>
          </a:bodyPr>
          <a:lstStyle/>
          <a:p>
            <a:r>
              <a:rPr lang="en-US" sz="1400" b="1" dirty="0">
                <a:solidFill>
                  <a:prstClr val="black"/>
                </a:solidFill>
              </a:rPr>
              <a:t>Auxiliary Electronic</a:t>
            </a:r>
          </a:p>
        </p:txBody>
      </p:sp>
      <p:cxnSp>
        <p:nvCxnSpPr>
          <p:cNvPr id="70" name="Straight Arrow Connector 69">
            <a:extLst>
              <a:ext uri="{FF2B5EF4-FFF2-40B4-BE49-F238E27FC236}">
                <a16:creationId xmlns:a16="http://schemas.microsoft.com/office/drawing/2014/main" id="{31ED9F8A-24AC-44B7-AC24-81BEAEB29946}"/>
              </a:ext>
            </a:extLst>
          </p:cNvPr>
          <p:cNvCxnSpPr>
            <a:cxnSpLocks/>
          </p:cNvCxnSpPr>
          <p:nvPr/>
        </p:nvCxnSpPr>
        <p:spPr>
          <a:xfrm flipH="1" flipV="1">
            <a:off x="7214510" y="2914541"/>
            <a:ext cx="259304" cy="254126"/>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9670" y="5062831"/>
            <a:ext cx="180498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24273" y="4723082"/>
            <a:ext cx="180498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rot="21355049">
            <a:off x="7629839" y="1981284"/>
            <a:ext cx="1430639" cy="2833788"/>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7030A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rot="21209478">
            <a:off x="8259966" y="1833789"/>
            <a:ext cx="929870" cy="3444753"/>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rot="21209478">
            <a:off x="8368310" y="1827626"/>
            <a:ext cx="826669" cy="3541381"/>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rot="21209478">
            <a:off x="8477757" y="1821405"/>
            <a:ext cx="721263" cy="3618673"/>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21383495">
            <a:off x="6679197" y="1979779"/>
            <a:ext cx="2378989" cy="3185533"/>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7030A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rot="21209478">
            <a:off x="7346955" y="1922314"/>
            <a:ext cx="1859015" cy="3676625"/>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rot="21209478">
            <a:off x="7450601" y="1944080"/>
            <a:ext cx="1755792" cy="3689935"/>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rot="21209478">
            <a:off x="7552913" y="1937710"/>
            <a:ext cx="1648447" cy="3778882"/>
          </a:xfrm>
          <a:custGeom>
            <a:avLst/>
            <a:gdLst>
              <a:gd name="connsiteX0" fmla="*/ 1245141 w 1430639"/>
              <a:gd name="connsiteY0" fmla="*/ 0 h 2928025"/>
              <a:gd name="connsiteX1" fmla="*/ 1429966 w 1430639"/>
              <a:gd name="connsiteY1" fmla="*/ 282102 h 2928025"/>
              <a:gd name="connsiteX2" fmla="*/ 1186775 w 1430639"/>
              <a:gd name="connsiteY2" fmla="*/ 1138136 h 2928025"/>
              <a:gd name="connsiteX3" fmla="*/ 0 w 1430639"/>
              <a:gd name="connsiteY3" fmla="*/ 2928025 h 2928025"/>
            </a:gdLst>
            <a:ahLst/>
            <a:cxnLst>
              <a:cxn ang="0">
                <a:pos x="connsiteX0" y="connsiteY0"/>
              </a:cxn>
              <a:cxn ang="0">
                <a:pos x="connsiteX1" y="connsiteY1"/>
              </a:cxn>
              <a:cxn ang="0">
                <a:pos x="connsiteX2" y="connsiteY2"/>
              </a:cxn>
              <a:cxn ang="0">
                <a:pos x="connsiteX3" y="connsiteY3"/>
              </a:cxn>
            </a:cxnLst>
            <a:rect l="l" t="t" r="r" b="b"/>
            <a:pathLst>
              <a:path w="1430639" h="2928025">
                <a:moveTo>
                  <a:pt x="1245141" y="0"/>
                </a:moveTo>
                <a:cubicBezTo>
                  <a:pt x="1342417" y="46206"/>
                  <a:pt x="1439694" y="92413"/>
                  <a:pt x="1429966" y="282102"/>
                </a:cubicBezTo>
                <a:cubicBezTo>
                  <a:pt x="1420238" y="471791"/>
                  <a:pt x="1425103" y="697149"/>
                  <a:pt x="1186775" y="1138136"/>
                </a:cubicBezTo>
                <a:cubicBezTo>
                  <a:pt x="948447" y="1579123"/>
                  <a:pt x="178340" y="2654029"/>
                  <a:pt x="0" y="2928025"/>
                </a:cubicBezTo>
              </a:path>
            </a:pathLst>
          </a:custGeom>
          <a:noFill/>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CE4A7971-43B6-0D4D-94F5-F0C20B114318}"/>
              </a:ext>
            </a:extLst>
          </p:cNvPr>
          <p:cNvSpPr txBox="1"/>
          <p:nvPr/>
        </p:nvSpPr>
        <p:spPr>
          <a:xfrm>
            <a:off x="7726537" y="2582184"/>
            <a:ext cx="801342" cy="523220"/>
          </a:xfrm>
          <a:prstGeom prst="rect">
            <a:avLst/>
          </a:prstGeom>
          <a:noFill/>
        </p:spPr>
        <p:txBody>
          <a:bodyPr wrap="square" rtlCol="0">
            <a:spAutoFit/>
          </a:bodyPr>
          <a:lstStyle/>
          <a:p>
            <a:r>
              <a:rPr lang="en-US" sz="1400" b="1" dirty="0" err="1">
                <a:solidFill>
                  <a:srgbClr val="FF0000"/>
                </a:solidFill>
              </a:rPr>
              <a:t>HeX</a:t>
            </a:r>
            <a:r>
              <a:rPr lang="en-US" sz="1400" b="1" dirty="0">
                <a:solidFill>
                  <a:srgbClr val="FF0000"/>
                </a:solidFill>
              </a:rPr>
              <a:t> &amp; Vacuum</a:t>
            </a:r>
          </a:p>
        </p:txBody>
      </p:sp>
      <p:cxnSp>
        <p:nvCxnSpPr>
          <p:cNvPr id="59" name="Straight Arrow Connector 58">
            <a:extLst>
              <a:ext uri="{FF2B5EF4-FFF2-40B4-BE49-F238E27FC236}">
                <a16:creationId xmlns:a16="http://schemas.microsoft.com/office/drawing/2014/main" id="{800F199F-CB28-CD45-B936-CFAC9A49D734}"/>
              </a:ext>
            </a:extLst>
          </p:cNvPr>
          <p:cNvCxnSpPr>
            <a:cxnSpLocks/>
          </p:cNvCxnSpPr>
          <p:nvPr/>
        </p:nvCxnSpPr>
        <p:spPr>
          <a:xfrm flipH="1" flipV="1">
            <a:off x="7545242" y="2753871"/>
            <a:ext cx="213859" cy="160112"/>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2806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Cryostat System Scope [WBS 3.06.04/.05] </a:t>
            </a:r>
          </a:p>
        </p:txBody>
      </p:sp>
      <p:sp>
        <p:nvSpPr>
          <p:cNvPr id="4" name="Footer Placeholder 3"/>
          <p:cNvSpPr>
            <a:spLocks noGrp="1"/>
          </p:cNvSpPr>
          <p:nvPr>
            <p:ph type="ftr" sz="quarter" idx="4294967295"/>
          </p:nvPr>
        </p:nvSpPr>
        <p:spPr>
          <a:xfrm>
            <a:off x="0" y="6486525"/>
            <a:ext cx="2598738" cy="293688"/>
          </a:xfrm>
          <a:prstGeom prst="rect">
            <a:avLst/>
          </a:prstGeom>
        </p:spPr>
        <p:txBody>
          <a:bodyPr/>
          <a:lstStyle/>
          <a:p>
            <a:r>
              <a:rPr lang="en-US" sz="1400" dirty="0"/>
              <a:t>Systems Integration</a:t>
            </a:r>
          </a:p>
        </p:txBody>
      </p:sp>
      <p:grpSp>
        <p:nvGrpSpPr>
          <p:cNvPr id="2" name="Group 1">
            <a:extLst>
              <a:ext uri="{FF2B5EF4-FFF2-40B4-BE49-F238E27FC236}">
                <a16:creationId xmlns:a16="http://schemas.microsoft.com/office/drawing/2014/main" id="{F8FC4FED-CBA0-4EE0-8744-9B3608410CDA}"/>
              </a:ext>
            </a:extLst>
          </p:cNvPr>
          <p:cNvGrpSpPr/>
          <p:nvPr/>
        </p:nvGrpSpPr>
        <p:grpSpPr>
          <a:xfrm>
            <a:off x="133551" y="699783"/>
            <a:ext cx="8984770" cy="5798433"/>
            <a:chOff x="96612" y="578751"/>
            <a:chExt cx="9223450" cy="5579126"/>
          </a:xfrm>
        </p:grpSpPr>
        <p:pic>
          <p:nvPicPr>
            <p:cNvPr id="8" name="Picture 7"/>
            <p:cNvPicPr>
              <a:picLocks noChangeAspect="1"/>
            </p:cNvPicPr>
            <p:nvPr/>
          </p:nvPicPr>
          <p:blipFill rotWithShape="1">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96612" y="609600"/>
              <a:ext cx="7066188" cy="5047276"/>
            </a:xfrm>
            <a:prstGeom prst="rect">
              <a:avLst/>
            </a:prstGeom>
          </p:spPr>
        </p:pic>
        <p:sp>
          <p:nvSpPr>
            <p:cNvPr id="10" name="Right Brace 9"/>
            <p:cNvSpPr/>
            <p:nvPr/>
          </p:nvSpPr>
          <p:spPr>
            <a:xfrm rot="19651174">
              <a:off x="6826275" y="578751"/>
              <a:ext cx="340542" cy="906487"/>
            </a:xfrm>
            <a:prstGeom prst="rightBrace">
              <a:avLst>
                <a:gd name="adj1" fmla="val 48333"/>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rot="160371">
              <a:off x="7095606" y="773090"/>
              <a:ext cx="495091" cy="2406639"/>
            </a:xfrm>
            <a:custGeom>
              <a:avLst/>
              <a:gdLst>
                <a:gd name="connsiteX0" fmla="*/ 1320800 w 1320800"/>
                <a:gd name="connsiteY0" fmla="*/ 0 h 381000"/>
                <a:gd name="connsiteX1" fmla="*/ 901700 w 1320800"/>
                <a:gd name="connsiteY1" fmla="*/ 215900 h 381000"/>
                <a:gd name="connsiteX2" fmla="*/ 374650 w 1320800"/>
                <a:gd name="connsiteY2" fmla="*/ 203200 h 381000"/>
                <a:gd name="connsiteX3" fmla="*/ 0 w 1320800"/>
                <a:gd name="connsiteY3" fmla="*/ 381000 h 381000"/>
                <a:gd name="connsiteX0" fmla="*/ 9005 w 1368951"/>
                <a:gd name="connsiteY0" fmla="*/ 0 h 696765"/>
                <a:gd name="connsiteX1" fmla="*/ 1346484 w 1368951"/>
                <a:gd name="connsiteY1" fmla="*/ 531665 h 696765"/>
                <a:gd name="connsiteX2" fmla="*/ 819434 w 1368951"/>
                <a:gd name="connsiteY2" fmla="*/ 518965 h 696765"/>
                <a:gd name="connsiteX3" fmla="*/ 444784 w 1368951"/>
                <a:gd name="connsiteY3" fmla="*/ 696765 h 696765"/>
                <a:gd name="connsiteX0" fmla="*/ 0 w 1359946"/>
                <a:gd name="connsiteY0" fmla="*/ 22527 h 719292"/>
                <a:gd name="connsiteX1" fmla="*/ 1337479 w 1359946"/>
                <a:gd name="connsiteY1" fmla="*/ 554192 h 719292"/>
                <a:gd name="connsiteX2" fmla="*/ 810429 w 1359946"/>
                <a:gd name="connsiteY2" fmla="*/ 541492 h 719292"/>
                <a:gd name="connsiteX3" fmla="*/ 435779 w 1359946"/>
                <a:gd name="connsiteY3" fmla="*/ 719292 h 719292"/>
                <a:gd name="connsiteX0" fmla="*/ 0 w 815942"/>
                <a:gd name="connsiteY0" fmla="*/ 49962 h 746727"/>
                <a:gd name="connsiteX1" fmla="*/ 612737 w 815942"/>
                <a:gd name="connsiteY1" fmla="*/ 196548 h 746727"/>
                <a:gd name="connsiteX2" fmla="*/ 810429 w 815942"/>
                <a:gd name="connsiteY2" fmla="*/ 568927 h 746727"/>
                <a:gd name="connsiteX3" fmla="*/ 435779 w 815942"/>
                <a:gd name="connsiteY3" fmla="*/ 746727 h 746727"/>
                <a:gd name="connsiteX0" fmla="*/ 0 w 701294"/>
                <a:gd name="connsiteY0" fmla="*/ 49785 h 746550"/>
                <a:gd name="connsiteX1" fmla="*/ 612737 w 701294"/>
                <a:gd name="connsiteY1" fmla="*/ 196371 h 746550"/>
                <a:gd name="connsiteX2" fmla="*/ 679402 w 701294"/>
                <a:gd name="connsiteY2" fmla="*/ 561048 h 746550"/>
                <a:gd name="connsiteX3" fmla="*/ 435779 w 701294"/>
                <a:gd name="connsiteY3" fmla="*/ 746550 h 746550"/>
              </a:gdLst>
              <a:ahLst/>
              <a:cxnLst>
                <a:cxn ang="0">
                  <a:pos x="connsiteX0" y="connsiteY0"/>
                </a:cxn>
                <a:cxn ang="0">
                  <a:pos x="connsiteX1" y="connsiteY1"/>
                </a:cxn>
                <a:cxn ang="0">
                  <a:pos x="connsiteX2" y="connsiteY2"/>
                </a:cxn>
                <a:cxn ang="0">
                  <a:pos x="connsiteX3" y="connsiteY3"/>
                </a:cxn>
              </a:cxnLst>
              <a:rect l="l" t="t" r="r" b="b"/>
              <a:pathLst>
                <a:path w="701294" h="746550">
                  <a:moveTo>
                    <a:pt x="0" y="49785"/>
                  </a:moveTo>
                  <a:cubicBezTo>
                    <a:pt x="209147" y="-94097"/>
                    <a:pt x="499503" y="111161"/>
                    <a:pt x="612737" y="196371"/>
                  </a:cubicBezTo>
                  <a:cubicBezTo>
                    <a:pt x="725971" y="281581"/>
                    <a:pt x="708895" y="469352"/>
                    <a:pt x="679402" y="561048"/>
                  </a:cubicBezTo>
                  <a:cubicBezTo>
                    <a:pt x="649909" y="652744"/>
                    <a:pt x="498221" y="704217"/>
                    <a:pt x="435779" y="746550"/>
                  </a:cubicBezTo>
                </a:path>
              </a:pathLst>
            </a:cu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7130399" y="703406"/>
              <a:ext cx="1507016" cy="3226570"/>
            </a:xfrm>
            <a:custGeom>
              <a:avLst/>
              <a:gdLst>
                <a:gd name="connsiteX0" fmla="*/ 1320800 w 1320800"/>
                <a:gd name="connsiteY0" fmla="*/ 0 h 381000"/>
                <a:gd name="connsiteX1" fmla="*/ 901700 w 1320800"/>
                <a:gd name="connsiteY1" fmla="*/ 215900 h 381000"/>
                <a:gd name="connsiteX2" fmla="*/ 374650 w 1320800"/>
                <a:gd name="connsiteY2" fmla="*/ 203200 h 381000"/>
                <a:gd name="connsiteX3" fmla="*/ 0 w 1320800"/>
                <a:gd name="connsiteY3" fmla="*/ 381000 h 381000"/>
                <a:gd name="connsiteX0" fmla="*/ 1320800 w 1320800"/>
                <a:gd name="connsiteY0" fmla="*/ 0 h 506030"/>
                <a:gd name="connsiteX1" fmla="*/ 901700 w 1320800"/>
                <a:gd name="connsiteY1" fmla="*/ 215900 h 506030"/>
                <a:gd name="connsiteX2" fmla="*/ 719449 w 1320800"/>
                <a:gd name="connsiteY2" fmla="*/ 503321 h 506030"/>
                <a:gd name="connsiteX3" fmla="*/ 0 w 1320800"/>
                <a:gd name="connsiteY3" fmla="*/ 381000 h 506030"/>
                <a:gd name="connsiteX0" fmla="*/ 809104 w 809104"/>
                <a:gd name="connsiteY0" fmla="*/ 0 h 612127"/>
                <a:gd name="connsiteX1" fmla="*/ 390004 w 809104"/>
                <a:gd name="connsiteY1" fmla="*/ 215900 h 612127"/>
                <a:gd name="connsiteX2" fmla="*/ 207753 w 809104"/>
                <a:gd name="connsiteY2" fmla="*/ 503321 h 612127"/>
                <a:gd name="connsiteX3" fmla="*/ 0 w 809104"/>
                <a:gd name="connsiteY3" fmla="*/ 612127 h 612127"/>
                <a:gd name="connsiteX0" fmla="*/ 809104 w 809104"/>
                <a:gd name="connsiteY0" fmla="*/ 0 h 612127"/>
                <a:gd name="connsiteX1" fmla="*/ 518386 w 809104"/>
                <a:gd name="connsiteY1" fmla="*/ 412530 h 612127"/>
                <a:gd name="connsiteX2" fmla="*/ 207753 w 809104"/>
                <a:gd name="connsiteY2" fmla="*/ 503321 h 612127"/>
                <a:gd name="connsiteX3" fmla="*/ 0 w 809104"/>
                <a:gd name="connsiteY3" fmla="*/ 612127 h 612127"/>
                <a:gd name="connsiteX0" fmla="*/ 617266 w 617266"/>
                <a:gd name="connsiteY0" fmla="*/ 0 h 738040"/>
                <a:gd name="connsiteX1" fmla="*/ 326548 w 617266"/>
                <a:gd name="connsiteY1" fmla="*/ 412530 h 738040"/>
                <a:gd name="connsiteX2" fmla="*/ 15915 w 617266"/>
                <a:gd name="connsiteY2" fmla="*/ 503321 h 738040"/>
                <a:gd name="connsiteX3" fmla="*/ 4404 w 617266"/>
                <a:gd name="connsiteY3" fmla="*/ 738040 h 738040"/>
                <a:gd name="connsiteX0" fmla="*/ 612862 w 612862"/>
                <a:gd name="connsiteY0" fmla="*/ 0 h 738040"/>
                <a:gd name="connsiteX1" fmla="*/ 322144 w 612862"/>
                <a:gd name="connsiteY1" fmla="*/ 412530 h 738040"/>
                <a:gd name="connsiteX2" fmla="*/ 209587 w 612862"/>
                <a:gd name="connsiteY2" fmla="*/ 574039 h 738040"/>
                <a:gd name="connsiteX3" fmla="*/ 0 w 612862"/>
                <a:gd name="connsiteY3" fmla="*/ 738040 h 738040"/>
                <a:gd name="connsiteX0" fmla="*/ 8784 w 1556042"/>
                <a:gd name="connsiteY0" fmla="*/ 0 h 1061506"/>
                <a:gd name="connsiteX1" fmla="*/ 1470552 w 1556042"/>
                <a:gd name="connsiteY1" fmla="*/ 735996 h 1061506"/>
                <a:gd name="connsiteX2" fmla="*/ 1357995 w 1556042"/>
                <a:gd name="connsiteY2" fmla="*/ 897505 h 1061506"/>
                <a:gd name="connsiteX3" fmla="*/ 1148408 w 1556042"/>
                <a:gd name="connsiteY3" fmla="*/ 1061506 h 1061506"/>
                <a:gd name="connsiteX0" fmla="*/ 0 w 1547258"/>
                <a:gd name="connsiteY0" fmla="*/ 17823 h 1079329"/>
                <a:gd name="connsiteX1" fmla="*/ 1461768 w 1547258"/>
                <a:gd name="connsiteY1" fmla="*/ 753819 h 1079329"/>
                <a:gd name="connsiteX2" fmla="*/ 1349211 w 1547258"/>
                <a:gd name="connsiteY2" fmla="*/ 915328 h 1079329"/>
                <a:gd name="connsiteX3" fmla="*/ 1139624 w 1547258"/>
                <a:gd name="connsiteY3" fmla="*/ 1079329 h 1079329"/>
                <a:gd name="connsiteX0" fmla="*/ 0 w 1367424"/>
                <a:gd name="connsiteY0" fmla="*/ 86006 h 1147512"/>
                <a:gd name="connsiteX1" fmla="*/ 634660 w 1367424"/>
                <a:gd name="connsiteY1" fmla="*/ 136562 h 1147512"/>
                <a:gd name="connsiteX2" fmla="*/ 1349211 w 1367424"/>
                <a:gd name="connsiteY2" fmla="*/ 983511 h 1147512"/>
                <a:gd name="connsiteX3" fmla="*/ 1139624 w 1367424"/>
                <a:gd name="connsiteY3" fmla="*/ 1147512 h 1147512"/>
                <a:gd name="connsiteX0" fmla="*/ 0 w 1221839"/>
                <a:gd name="connsiteY0" fmla="*/ 75019 h 1136525"/>
                <a:gd name="connsiteX1" fmla="*/ 634660 w 1221839"/>
                <a:gd name="connsiteY1" fmla="*/ 125575 h 1136525"/>
                <a:gd name="connsiteX2" fmla="*/ 1181332 w 1221839"/>
                <a:gd name="connsiteY2" fmla="*/ 745328 h 1136525"/>
                <a:gd name="connsiteX3" fmla="*/ 1139624 w 1221839"/>
                <a:gd name="connsiteY3" fmla="*/ 1136525 h 1136525"/>
              </a:gdLst>
              <a:ahLst/>
              <a:cxnLst>
                <a:cxn ang="0">
                  <a:pos x="connsiteX0" y="connsiteY0"/>
                </a:cxn>
                <a:cxn ang="0">
                  <a:pos x="connsiteX1" y="connsiteY1"/>
                </a:cxn>
                <a:cxn ang="0">
                  <a:pos x="connsiteX2" y="connsiteY2"/>
                </a:cxn>
                <a:cxn ang="0">
                  <a:pos x="connsiteX3" y="connsiteY3"/>
                </a:cxn>
              </a:cxnLst>
              <a:rect l="l" t="t" r="r" b="b"/>
              <a:pathLst>
                <a:path w="1221839" h="1136525">
                  <a:moveTo>
                    <a:pt x="0" y="75019"/>
                  </a:moveTo>
                  <a:cubicBezTo>
                    <a:pt x="213241" y="-65012"/>
                    <a:pt x="437771" y="13857"/>
                    <a:pt x="634660" y="125575"/>
                  </a:cubicBezTo>
                  <a:cubicBezTo>
                    <a:pt x="831549" y="237293"/>
                    <a:pt x="1097171" y="576836"/>
                    <a:pt x="1181332" y="745328"/>
                  </a:cubicBezTo>
                  <a:cubicBezTo>
                    <a:pt x="1265493" y="913820"/>
                    <a:pt x="1202066" y="1094192"/>
                    <a:pt x="1139624" y="1136525"/>
                  </a:cubicBezTo>
                </a:path>
              </a:pathLst>
            </a:cu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p:cNvSpPr txBox="1">
              <a:spLocks noChangeArrowheads="1"/>
            </p:cNvSpPr>
            <p:nvPr/>
          </p:nvSpPr>
          <p:spPr bwMode="auto">
            <a:xfrm>
              <a:off x="2275693" y="5535991"/>
              <a:ext cx="1578686" cy="621886"/>
            </a:xfrm>
            <a:prstGeom prst="rect">
              <a:avLst/>
            </a:prstGeom>
            <a:noFill/>
            <a:ln w="9525">
              <a:noFill/>
              <a:miter lim="800000"/>
              <a:headEnd/>
              <a:tailEnd/>
            </a:ln>
          </p:spPr>
          <p:txBody>
            <a:bodyPr wrap="square" lIns="45720" rIns="45720">
              <a:spAutoFit/>
            </a:bodyPr>
            <a:lstStyle/>
            <a:p>
              <a:r>
                <a:rPr lang="en-US" sz="1200" b="1" dirty="0">
                  <a:solidFill>
                    <a:srgbClr val="FF0000"/>
                  </a:solidFill>
                </a:rPr>
                <a:t>Fully loaded and tested cryostat assembly</a:t>
              </a:r>
            </a:p>
          </p:txBody>
        </p:sp>
        <p:cxnSp>
          <p:nvCxnSpPr>
            <p:cNvPr id="16" name="Straight Arrow Connector 15"/>
            <p:cNvCxnSpPr>
              <a:cxnSpLocks/>
            </p:cNvCxnSpPr>
            <p:nvPr/>
          </p:nvCxnSpPr>
          <p:spPr>
            <a:xfrm flipH="1" flipV="1">
              <a:off x="2530550" y="5055782"/>
              <a:ext cx="215771" cy="36523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1114495" y="1077962"/>
              <a:ext cx="2451388" cy="621886"/>
            </a:xfrm>
            <a:prstGeom prst="rect">
              <a:avLst/>
            </a:prstGeom>
            <a:noFill/>
            <a:ln w="9525">
              <a:noFill/>
              <a:miter lim="800000"/>
              <a:headEnd/>
              <a:tailEnd/>
            </a:ln>
          </p:spPr>
          <p:txBody>
            <a:bodyPr wrap="square" lIns="45720" rIns="45720">
              <a:spAutoFit/>
            </a:bodyPr>
            <a:lstStyle/>
            <a:p>
              <a:r>
                <a:rPr lang="en-US" sz="1200" b="1" dirty="0" err="1">
                  <a:solidFill>
                    <a:srgbClr val="FF0000"/>
                  </a:solidFill>
                </a:rPr>
                <a:t>Cryo</a:t>
              </a:r>
              <a:r>
                <a:rPr lang="en-US" sz="1200" b="1" dirty="0">
                  <a:solidFill>
                    <a:srgbClr val="FF0000"/>
                  </a:solidFill>
                </a:rPr>
                <a:t> and Cold On-Telescope Heat Exchangers in integrated Utility Trunk vacuum chambers</a:t>
              </a:r>
            </a:p>
          </p:txBody>
        </p:sp>
        <p:cxnSp>
          <p:nvCxnSpPr>
            <p:cNvPr id="18" name="Straight Arrow Connector 17"/>
            <p:cNvCxnSpPr>
              <a:cxnSpLocks/>
              <a:stCxn id="17" idx="3"/>
            </p:cNvCxnSpPr>
            <p:nvPr/>
          </p:nvCxnSpPr>
          <p:spPr>
            <a:xfrm>
              <a:off x="3565883" y="1388906"/>
              <a:ext cx="1145137" cy="20680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17" idx="3"/>
            </p:cNvCxnSpPr>
            <p:nvPr/>
          </p:nvCxnSpPr>
          <p:spPr>
            <a:xfrm>
              <a:off x="3565883" y="1388906"/>
              <a:ext cx="1566678" cy="153074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3886200" y="4292767"/>
              <a:ext cx="1981200" cy="646331"/>
            </a:xfrm>
            <a:prstGeom prst="rect">
              <a:avLst/>
            </a:prstGeom>
            <a:noFill/>
            <a:ln w="9525">
              <a:noFill/>
              <a:miter lim="800000"/>
              <a:headEnd/>
              <a:tailEnd/>
            </a:ln>
          </p:spPr>
          <p:txBody>
            <a:bodyPr wrap="square" lIns="45720" rIns="45720">
              <a:spAutoFit/>
            </a:bodyPr>
            <a:lstStyle/>
            <a:p>
              <a:r>
                <a:rPr lang="en-US" sz="1200" b="1" dirty="0">
                  <a:solidFill>
                    <a:srgbClr val="000099"/>
                  </a:solidFill>
                </a:rPr>
                <a:t>Loaded quad box integrated into Utility Trunk (extension cables removed)</a:t>
              </a:r>
            </a:p>
          </p:txBody>
        </p:sp>
        <p:sp>
          <p:nvSpPr>
            <p:cNvPr id="24" name="Right Brace 23"/>
            <p:cNvSpPr/>
            <p:nvPr/>
          </p:nvSpPr>
          <p:spPr>
            <a:xfrm rot="3545962">
              <a:off x="3971182" y="3538378"/>
              <a:ext cx="203202" cy="1294544"/>
            </a:xfrm>
            <a:prstGeom prst="rightBrace">
              <a:avLst>
                <a:gd name="adj1" fmla="val 48333"/>
                <a:gd name="adj2" fmla="val 50000"/>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a:spLocks noChangeArrowheads="1"/>
            </p:cNvSpPr>
            <p:nvPr/>
          </p:nvSpPr>
          <p:spPr bwMode="auto">
            <a:xfrm>
              <a:off x="212842" y="5802080"/>
              <a:ext cx="1209283" cy="344118"/>
            </a:xfrm>
            <a:prstGeom prst="rect">
              <a:avLst/>
            </a:prstGeom>
            <a:noFill/>
            <a:ln w="9525">
              <a:noFill/>
              <a:miter lim="800000"/>
              <a:headEnd/>
              <a:tailEnd/>
            </a:ln>
          </p:spPr>
          <p:txBody>
            <a:bodyPr wrap="square" lIns="45720" rIns="45720">
              <a:spAutoFit/>
            </a:bodyPr>
            <a:lstStyle/>
            <a:p>
              <a:r>
                <a:rPr lang="en-US" sz="1200" b="1" dirty="0">
                  <a:solidFill>
                    <a:srgbClr val="000099"/>
                  </a:solidFill>
                </a:rPr>
                <a:t>L3 assembly</a:t>
              </a:r>
            </a:p>
          </p:txBody>
        </p:sp>
        <p:cxnSp>
          <p:nvCxnSpPr>
            <p:cNvPr id="28" name="Straight Arrow Connector 27"/>
            <p:cNvCxnSpPr>
              <a:cxnSpLocks/>
              <a:stCxn id="27" idx="0"/>
            </p:cNvCxnSpPr>
            <p:nvPr/>
          </p:nvCxnSpPr>
          <p:spPr>
            <a:xfrm flipV="1">
              <a:off x="817485" y="5421020"/>
              <a:ext cx="57662" cy="38106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673276" y="2691406"/>
              <a:ext cx="3646786" cy="3101339"/>
              <a:chOff x="-4041484" y="3646663"/>
              <a:chExt cx="11951613" cy="10164016"/>
            </a:xfrm>
          </p:grpSpPr>
          <p:pic>
            <p:nvPicPr>
              <p:cNvPr id="34" name="Picture 3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41484" y="3646663"/>
                <a:ext cx="6898442" cy="7063406"/>
              </a:xfrm>
              <a:prstGeom prst="rect">
                <a:avLst/>
              </a:prstGeom>
            </p:spPr>
          </p:pic>
          <p:pic>
            <p:nvPicPr>
              <p:cNvPr id="35" name="Picture 34"/>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15710" y="6260531"/>
                <a:ext cx="7694419" cy="7550148"/>
              </a:xfrm>
              <a:prstGeom prst="rect">
                <a:avLst/>
              </a:prstGeom>
            </p:spPr>
          </p:pic>
        </p:grpSp>
        <p:sp>
          <p:nvSpPr>
            <p:cNvPr id="36" name="TextBox 35"/>
            <p:cNvSpPr txBox="1">
              <a:spLocks noChangeArrowheads="1"/>
            </p:cNvSpPr>
            <p:nvPr/>
          </p:nvSpPr>
          <p:spPr bwMode="auto">
            <a:xfrm>
              <a:off x="5902629" y="5023562"/>
              <a:ext cx="1616618" cy="621886"/>
            </a:xfrm>
            <a:prstGeom prst="rect">
              <a:avLst/>
            </a:prstGeom>
            <a:noFill/>
            <a:ln w="9525">
              <a:noFill/>
              <a:miter lim="800000"/>
              <a:headEnd/>
              <a:tailEnd/>
            </a:ln>
          </p:spPr>
          <p:txBody>
            <a:bodyPr wrap="square" lIns="45720" rIns="45720">
              <a:spAutoFit/>
            </a:bodyPr>
            <a:lstStyle/>
            <a:p>
              <a:r>
                <a:rPr lang="en-US" sz="1200" b="1" dirty="0">
                  <a:solidFill>
                    <a:srgbClr val="FF0000"/>
                  </a:solidFill>
                </a:rPr>
                <a:t>Loaded and Tested  Compressor Cabinets, 2 x </a:t>
              </a:r>
              <a:r>
                <a:rPr lang="en-US" sz="1200" b="1" dirty="0" err="1">
                  <a:solidFill>
                    <a:srgbClr val="FF0000"/>
                  </a:solidFill>
                </a:rPr>
                <a:t>Cryo</a:t>
              </a:r>
              <a:r>
                <a:rPr lang="en-US" sz="1200" b="1" dirty="0">
                  <a:solidFill>
                    <a:srgbClr val="FF0000"/>
                  </a:solidFill>
                </a:rPr>
                <a:t> and 2 x Cold  </a:t>
              </a:r>
            </a:p>
          </p:txBody>
        </p:sp>
        <p:sp>
          <p:nvSpPr>
            <p:cNvPr id="22" name="TextBox 21">
              <a:extLst>
                <a:ext uri="{FF2B5EF4-FFF2-40B4-BE49-F238E27FC236}">
                  <a16:creationId xmlns:a16="http://schemas.microsoft.com/office/drawing/2014/main" id="{D39DE5B1-0957-4540-B955-D1630E0F62F9}"/>
                </a:ext>
              </a:extLst>
            </p:cNvPr>
            <p:cNvSpPr txBox="1">
              <a:spLocks noChangeArrowheads="1"/>
            </p:cNvSpPr>
            <p:nvPr/>
          </p:nvSpPr>
          <p:spPr bwMode="auto">
            <a:xfrm>
              <a:off x="610027" y="1812837"/>
              <a:ext cx="1827943" cy="444204"/>
            </a:xfrm>
            <a:prstGeom prst="rect">
              <a:avLst/>
            </a:prstGeom>
            <a:noFill/>
            <a:ln w="9525">
              <a:noFill/>
              <a:miter lim="800000"/>
              <a:headEnd/>
              <a:tailEnd/>
            </a:ln>
          </p:spPr>
          <p:txBody>
            <a:bodyPr wrap="square" lIns="45720" rIns="45720">
              <a:spAutoFit/>
            </a:bodyPr>
            <a:lstStyle/>
            <a:p>
              <a:r>
                <a:rPr lang="en-US" sz="1200" b="1" dirty="0">
                  <a:solidFill>
                    <a:srgbClr val="FF0000"/>
                  </a:solidFill>
                </a:rPr>
                <a:t>Utility Trunk Mechanical Structure</a:t>
              </a:r>
            </a:p>
          </p:txBody>
        </p:sp>
        <p:cxnSp>
          <p:nvCxnSpPr>
            <p:cNvPr id="25" name="Straight Arrow Connector 24">
              <a:extLst>
                <a:ext uri="{FF2B5EF4-FFF2-40B4-BE49-F238E27FC236}">
                  <a16:creationId xmlns:a16="http://schemas.microsoft.com/office/drawing/2014/main" id="{EEE62360-E67C-1042-B848-81A62A0F2EDC}"/>
                </a:ext>
              </a:extLst>
            </p:cNvPr>
            <p:cNvCxnSpPr>
              <a:cxnSpLocks/>
            </p:cNvCxnSpPr>
            <p:nvPr/>
          </p:nvCxnSpPr>
          <p:spPr>
            <a:xfrm>
              <a:off x="2389184" y="1976410"/>
              <a:ext cx="830512" cy="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617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AD3378-30A7-C449-9307-895D9B6DA22F}"/>
              </a:ext>
            </a:extLst>
          </p:cNvPr>
          <p:cNvGrpSpPr/>
          <p:nvPr/>
        </p:nvGrpSpPr>
        <p:grpSpPr>
          <a:xfrm>
            <a:off x="4311436" y="1309636"/>
            <a:ext cx="4581633" cy="4342387"/>
            <a:chOff x="5748581" y="603181"/>
            <a:chExt cx="6108844" cy="5789849"/>
          </a:xfrm>
        </p:grpSpPr>
        <p:sp>
          <p:nvSpPr>
            <p:cNvPr id="384" name="Bevel 383"/>
            <p:cNvSpPr/>
            <p:nvPr/>
          </p:nvSpPr>
          <p:spPr>
            <a:xfrm>
              <a:off x="8392554" y="3037883"/>
              <a:ext cx="115904" cy="411605"/>
            </a:xfrm>
            <a:prstGeom prst="bevel">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3" name="Bevel 382"/>
            <p:cNvSpPr/>
            <p:nvPr/>
          </p:nvSpPr>
          <p:spPr>
            <a:xfrm>
              <a:off x="8217028" y="3046302"/>
              <a:ext cx="130055" cy="402094"/>
            </a:xfrm>
            <a:prstGeom prst="bevel">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2" name="Rectangle 371"/>
            <p:cNvSpPr/>
            <p:nvPr/>
          </p:nvSpPr>
          <p:spPr>
            <a:xfrm rot="15720000">
              <a:off x="8625361" y="3330412"/>
              <a:ext cx="1566494" cy="1852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2" name="Group 331"/>
            <p:cNvGrpSpPr/>
            <p:nvPr/>
          </p:nvGrpSpPr>
          <p:grpSpPr>
            <a:xfrm rot="16655460">
              <a:off x="6150186" y="3096897"/>
              <a:ext cx="2743200" cy="492442"/>
              <a:chOff x="7481769" y="2989087"/>
              <a:chExt cx="346457" cy="681177"/>
            </a:xfrm>
          </p:grpSpPr>
          <p:sp>
            <p:nvSpPr>
              <p:cNvPr id="333" name="Rectangle 332"/>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4" name="TextBox 333"/>
              <p:cNvSpPr txBox="1"/>
              <p:nvPr/>
            </p:nvSpPr>
            <p:spPr>
              <a:xfrm>
                <a:off x="7481769" y="2989087"/>
                <a:ext cx="346457" cy="681177"/>
              </a:xfrm>
              <a:prstGeom prst="rect">
                <a:avLst/>
              </a:prstGeom>
              <a:noFill/>
            </p:spPr>
            <p:txBody>
              <a:bodyPr wrap="square" rtlCol="0">
                <a:spAutoFit/>
              </a:bodyPr>
              <a:lstStyle/>
              <a:p>
                <a:endParaRPr lang="en-US" dirty="0"/>
              </a:p>
            </p:txBody>
          </p:sp>
        </p:grpSp>
        <p:sp>
          <p:nvSpPr>
            <p:cNvPr id="369" name="TextBox 368"/>
            <p:cNvSpPr txBox="1"/>
            <p:nvPr/>
          </p:nvSpPr>
          <p:spPr>
            <a:xfrm>
              <a:off x="6423461" y="1979900"/>
              <a:ext cx="1308969" cy="954108"/>
            </a:xfrm>
            <a:prstGeom prst="rect">
              <a:avLst/>
            </a:prstGeom>
            <a:noFill/>
          </p:spPr>
          <p:txBody>
            <a:bodyPr wrap="square" rtlCol="0">
              <a:spAutoFit/>
            </a:bodyPr>
            <a:lstStyle/>
            <a:p>
              <a:r>
                <a:rPr lang="en-US" sz="1350" dirty="0"/>
                <a:t>Cryostat </a:t>
              </a:r>
            </a:p>
            <a:p>
              <a:r>
                <a:rPr lang="en-US" sz="1350" dirty="0"/>
                <a:t>Support</a:t>
              </a:r>
            </a:p>
            <a:p>
              <a:r>
                <a:rPr lang="en-US" sz="1350" dirty="0"/>
                <a:t>Ring</a:t>
              </a:r>
            </a:p>
          </p:txBody>
        </p:sp>
        <p:sp>
          <p:nvSpPr>
            <p:cNvPr id="94" name="TextBox 93"/>
            <p:cNvSpPr txBox="1"/>
            <p:nvPr/>
          </p:nvSpPr>
          <p:spPr>
            <a:xfrm>
              <a:off x="5748581" y="603181"/>
              <a:ext cx="5595903" cy="400109"/>
            </a:xfrm>
            <a:prstGeom prst="rect">
              <a:avLst/>
            </a:prstGeom>
            <a:noFill/>
          </p:spPr>
          <p:txBody>
            <a:bodyPr wrap="square" rtlCol="0">
              <a:spAutoFit/>
            </a:bodyPr>
            <a:lstStyle/>
            <a:p>
              <a:r>
                <a:rPr lang="en-US" sz="1350" b="1" dirty="0"/>
                <a:t>I&amp;T REFRIGERATION VERIFICATION AND BOT TESTING</a:t>
              </a:r>
            </a:p>
          </p:txBody>
        </p:sp>
        <p:sp>
          <p:nvSpPr>
            <p:cNvPr id="288" name="Rectangle 287"/>
            <p:cNvSpPr/>
            <p:nvPr/>
          </p:nvSpPr>
          <p:spPr>
            <a:xfrm>
              <a:off x="8060331" y="2371992"/>
              <a:ext cx="105301" cy="364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9" name="Straight Connector 288"/>
            <p:cNvCxnSpPr/>
            <p:nvPr/>
          </p:nvCxnSpPr>
          <p:spPr>
            <a:xfrm>
              <a:off x="8771600" y="2354668"/>
              <a:ext cx="6564" cy="432288"/>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
          <p:nvSpPr>
            <p:cNvPr id="290" name="Rectangle 289"/>
            <p:cNvSpPr/>
            <p:nvPr/>
          </p:nvSpPr>
          <p:spPr>
            <a:xfrm>
              <a:off x="8598769" y="1734533"/>
              <a:ext cx="345662" cy="620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1" name="Rectangle 290"/>
            <p:cNvSpPr/>
            <p:nvPr/>
          </p:nvSpPr>
          <p:spPr>
            <a:xfrm>
              <a:off x="8075591" y="5525804"/>
              <a:ext cx="1315843" cy="75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2" name="Straight Connector 291"/>
            <p:cNvCxnSpPr/>
            <p:nvPr/>
          </p:nvCxnSpPr>
          <p:spPr>
            <a:xfrm flipH="1" flipV="1">
              <a:off x="6204273" y="1986339"/>
              <a:ext cx="2017403" cy="750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3" name="Straight Connector 292"/>
            <p:cNvCxnSpPr>
              <a:cxnSpLocks/>
            </p:cNvCxnSpPr>
            <p:nvPr/>
          </p:nvCxnSpPr>
          <p:spPr>
            <a:xfrm flipH="1" flipV="1">
              <a:off x="6199703" y="1973550"/>
              <a:ext cx="684" cy="1660413"/>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4" name="Rectangle 293"/>
            <p:cNvSpPr/>
            <p:nvPr/>
          </p:nvSpPr>
          <p:spPr>
            <a:xfrm>
              <a:off x="8196767" y="5598105"/>
              <a:ext cx="23706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5" name="Rectangle 294"/>
            <p:cNvSpPr/>
            <p:nvPr/>
          </p:nvSpPr>
          <p:spPr>
            <a:xfrm>
              <a:off x="8602249" y="5598105"/>
              <a:ext cx="23706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6" name="Rectangle 295"/>
            <p:cNvSpPr/>
            <p:nvPr/>
          </p:nvSpPr>
          <p:spPr>
            <a:xfrm>
              <a:off x="8995915" y="5598105"/>
              <a:ext cx="23706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7" name="Curved Connector 296"/>
            <p:cNvCxnSpPr/>
            <p:nvPr/>
          </p:nvCxnSpPr>
          <p:spPr>
            <a:xfrm rot="16200000" flipH="1">
              <a:off x="6545850" y="3860186"/>
              <a:ext cx="959823" cy="1636138"/>
            </a:xfrm>
            <a:prstGeom prst="curvedConnector2">
              <a:avLst/>
            </a:prstGeom>
            <a:ln w="31750"/>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5934553" y="5022879"/>
              <a:ext cx="185793" cy="13025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7969818" y="5891724"/>
              <a:ext cx="2580" cy="306427"/>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H="1" flipV="1">
              <a:off x="7798345" y="1809795"/>
              <a:ext cx="1674" cy="402824"/>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01" name="TextBox 300"/>
            <p:cNvSpPr txBox="1"/>
            <p:nvPr/>
          </p:nvSpPr>
          <p:spPr>
            <a:xfrm>
              <a:off x="6254844" y="3911061"/>
              <a:ext cx="1003780" cy="677108"/>
            </a:xfrm>
            <a:prstGeom prst="rect">
              <a:avLst/>
            </a:prstGeom>
            <a:noFill/>
          </p:spPr>
          <p:txBody>
            <a:bodyPr wrap="none" rtlCol="0">
              <a:spAutoFit/>
            </a:bodyPr>
            <a:lstStyle/>
            <a:p>
              <a:r>
                <a:rPr lang="en-US" sz="1350" dirty="0"/>
                <a:t>Transfer</a:t>
              </a:r>
            </a:p>
            <a:p>
              <a:r>
                <a:rPr lang="en-US" sz="1350" dirty="0"/>
                <a:t>Lines</a:t>
              </a:r>
            </a:p>
          </p:txBody>
        </p:sp>
        <p:sp>
          <p:nvSpPr>
            <p:cNvPr id="302" name="TextBox 301"/>
            <p:cNvSpPr txBox="1"/>
            <p:nvPr/>
          </p:nvSpPr>
          <p:spPr>
            <a:xfrm>
              <a:off x="6401741" y="5208139"/>
              <a:ext cx="1120651" cy="677108"/>
            </a:xfrm>
            <a:prstGeom prst="rect">
              <a:avLst/>
            </a:prstGeom>
            <a:noFill/>
          </p:spPr>
          <p:txBody>
            <a:bodyPr wrap="none" rtlCol="0">
              <a:spAutoFit/>
            </a:bodyPr>
            <a:lstStyle/>
            <a:p>
              <a:pPr algn="r"/>
              <a:r>
                <a:rPr lang="en-US" sz="1350" dirty="0"/>
                <a:t>Umbilical</a:t>
              </a:r>
            </a:p>
            <a:p>
              <a:pPr algn="r"/>
              <a:r>
                <a:rPr lang="en-US" sz="1350" dirty="0"/>
                <a:t>Lines</a:t>
              </a:r>
            </a:p>
          </p:txBody>
        </p:sp>
        <p:cxnSp>
          <p:nvCxnSpPr>
            <p:cNvPr id="303" name="Straight Connector 302"/>
            <p:cNvCxnSpPr/>
            <p:nvPr/>
          </p:nvCxnSpPr>
          <p:spPr>
            <a:xfrm flipH="1" flipV="1">
              <a:off x="6196556" y="3622141"/>
              <a:ext cx="3489" cy="62997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H="1">
              <a:off x="7820726" y="5153131"/>
              <a:ext cx="24951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05" name="TextBox 304"/>
            <p:cNvSpPr txBox="1"/>
            <p:nvPr/>
          </p:nvSpPr>
          <p:spPr>
            <a:xfrm>
              <a:off x="9695993" y="4884925"/>
              <a:ext cx="1536831" cy="1508105"/>
            </a:xfrm>
            <a:prstGeom prst="rect">
              <a:avLst/>
            </a:prstGeom>
            <a:noFill/>
          </p:spPr>
          <p:txBody>
            <a:bodyPr wrap="none" rtlCol="0">
              <a:spAutoFit/>
            </a:bodyPr>
            <a:lstStyle/>
            <a:p>
              <a:r>
                <a:rPr lang="en-US" sz="1350" dirty="0"/>
                <a:t>Cold &amp; </a:t>
              </a:r>
            </a:p>
            <a:p>
              <a:r>
                <a:rPr lang="en-US" sz="1350" dirty="0" err="1"/>
                <a:t>Cryo</a:t>
              </a:r>
              <a:endParaRPr lang="en-US" sz="1350" dirty="0"/>
            </a:p>
            <a:p>
              <a:r>
                <a:rPr lang="en-US" sz="1350" dirty="0"/>
                <a:t>Maintenance </a:t>
              </a:r>
            </a:p>
            <a:p>
              <a:r>
                <a:rPr lang="en-US" sz="1350" dirty="0"/>
                <a:t>Compressor</a:t>
              </a:r>
            </a:p>
            <a:p>
              <a:r>
                <a:rPr lang="en-US" sz="1350" dirty="0"/>
                <a:t>Cabinets</a:t>
              </a:r>
            </a:p>
          </p:txBody>
        </p:sp>
        <p:cxnSp>
          <p:nvCxnSpPr>
            <p:cNvPr id="306" name="Straight Connector 305"/>
            <p:cNvCxnSpPr/>
            <p:nvPr/>
          </p:nvCxnSpPr>
          <p:spPr>
            <a:xfrm flipV="1">
              <a:off x="9315982" y="1617228"/>
              <a:ext cx="878" cy="41142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a:off x="7963534" y="1731354"/>
              <a:ext cx="345662" cy="623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 name="TextBox 307"/>
            <p:cNvSpPr txBox="1"/>
            <p:nvPr/>
          </p:nvSpPr>
          <p:spPr>
            <a:xfrm>
              <a:off x="6260354" y="3257761"/>
              <a:ext cx="1529267" cy="677108"/>
            </a:xfrm>
            <a:prstGeom prst="rect">
              <a:avLst/>
            </a:prstGeom>
            <a:noFill/>
          </p:spPr>
          <p:txBody>
            <a:bodyPr wrap="square" rtlCol="0">
              <a:spAutoFit/>
            </a:bodyPr>
            <a:lstStyle/>
            <a:p>
              <a:r>
                <a:rPr lang="en-US" sz="1350" dirty="0"/>
                <a:t>Cryostat</a:t>
              </a:r>
            </a:p>
            <a:p>
              <a:r>
                <a:rPr lang="en-US" sz="1350" dirty="0"/>
                <a:t>Body</a:t>
              </a:r>
            </a:p>
          </p:txBody>
        </p:sp>
        <p:sp>
          <p:nvSpPr>
            <p:cNvPr id="309" name="Rectangle 308"/>
            <p:cNvSpPr/>
            <p:nvPr/>
          </p:nvSpPr>
          <p:spPr>
            <a:xfrm>
              <a:off x="8074753" y="3093601"/>
              <a:ext cx="716072" cy="1061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 name="Rectangle 309"/>
            <p:cNvSpPr/>
            <p:nvPr/>
          </p:nvSpPr>
          <p:spPr>
            <a:xfrm>
              <a:off x="8182190" y="2947475"/>
              <a:ext cx="569317" cy="904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 name="Rectangle 310"/>
            <p:cNvSpPr/>
            <p:nvPr/>
          </p:nvSpPr>
          <p:spPr>
            <a:xfrm>
              <a:off x="8057866" y="1801085"/>
              <a:ext cx="133333" cy="2344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2" name="Rectangle 311"/>
            <p:cNvSpPr/>
            <p:nvPr/>
          </p:nvSpPr>
          <p:spPr>
            <a:xfrm>
              <a:off x="8690313" y="1785026"/>
              <a:ext cx="150277" cy="2436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13" name="Straight Connector 312"/>
            <p:cNvCxnSpPr/>
            <p:nvPr/>
          </p:nvCxnSpPr>
          <p:spPr>
            <a:xfrm flipH="1">
              <a:off x="8115024" y="2364546"/>
              <a:ext cx="16" cy="39550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8136349" y="2761179"/>
              <a:ext cx="61597" cy="3485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8701901" y="2752761"/>
              <a:ext cx="65013" cy="18206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6267544" y="2881758"/>
              <a:ext cx="1308969" cy="400109"/>
            </a:xfrm>
            <a:prstGeom prst="rect">
              <a:avLst/>
            </a:prstGeom>
            <a:noFill/>
          </p:spPr>
          <p:txBody>
            <a:bodyPr wrap="square" rtlCol="0">
              <a:spAutoFit/>
            </a:bodyPr>
            <a:lstStyle/>
            <a:p>
              <a:r>
                <a:rPr lang="en-US" sz="1350" dirty="0" err="1"/>
                <a:t>Cryo</a:t>
              </a:r>
              <a:r>
                <a:rPr lang="en-US" sz="1350" dirty="0"/>
                <a:t>  Plate</a:t>
              </a:r>
            </a:p>
          </p:txBody>
        </p:sp>
        <p:sp>
          <p:nvSpPr>
            <p:cNvPr id="317" name="TextBox 316"/>
            <p:cNvSpPr txBox="1"/>
            <p:nvPr/>
          </p:nvSpPr>
          <p:spPr>
            <a:xfrm>
              <a:off x="6738809" y="1004913"/>
              <a:ext cx="1317867" cy="954108"/>
            </a:xfrm>
            <a:prstGeom prst="rect">
              <a:avLst/>
            </a:prstGeom>
            <a:noFill/>
          </p:spPr>
          <p:txBody>
            <a:bodyPr wrap="square" rtlCol="0">
              <a:spAutoFit/>
            </a:bodyPr>
            <a:lstStyle/>
            <a:p>
              <a:r>
                <a:rPr lang="en-US" sz="1350" dirty="0" err="1"/>
                <a:t>Cryo</a:t>
              </a:r>
              <a:r>
                <a:rPr lang="en-US" sz="1350" dirty="0"/>
                <a:t> &amp; Cold </a:t>
              </a:r>
            </a:p>
            <a:p>
              <a:r>
                <a:rPr lang="en-US" sz="1350" dirty="0" err="1"/>
                <a:t>HeX</a:t>
              </a:r>
              <a:endParaRPr lang="en-US" sz="1350" dirty="0"/>
            </a:p>
          </p:txBody>
        </p:sp>
        <p:grpSp>
          <p:nvGrpSpPr>
            <p:cNvPr id="318" name="Group 317"/>
            <p:cNvGrpSpPr/>
            <p:nvPr/>
          </p:nvGrpSpPr>
          <p:grpSpPr>
            <a:xfrm>
              <a:off x="7372993" y="2395599"/>
              <a:ext cx="610070" cy="492443"/>
              <a:chOff x="7489172" y="3063043"/>
              <a:chExt cx="331423" cy="626508"/>
            </a:xfrm>
          </p:grpSpPr>
          <p:sp>
            <p:nvSpPr>
              <p:cNvPr id="319" name="Rectangle 318"/>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0" name="TextBox 319"/>
              <p:cNvSpPr txBox="1"/>
              <p:nvPr/>
            </p:nvSpPr>
            <p:spPr>
              <a:xfrm>
                <a:off x="7489172" y="3063043"/>
                <a:ext cx="331423" cy="626508"/>
              </a:xfrm>
              <a:prstGeom prst="rect">
                <a:avLst/>
              </a:prstGeom>
              <a:noFill/>
            </p:spPr>
            <p:txBody>
              <a:bodyPr wrap="square" rtlCol="0">
                <a:spAutoFit/>
              </a:bodyPr>
              <a:lstStyle/>
              <a:p>
                <a:endParaRPr lang="en-US" dirty="0"/>
              </a:p>
            </p:txBody>
          </p:sp>
        </p:grpSp>
        <p:cxnSp>
          <p:nvCxnSpPr>
            <p:cNvPr id="321" name="Straight Arrow Connector 320"/>
            <p:cNvCxnSpPr/>
            <p:nvPr/>
          </p:nvCxnSpPr>
          <p:spPr>
            <a:xfrm flipV="1">
              <a:off x="7185963" y="3375862"/>
              <a:ext cx="719621" cy="14423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a:off x="7338531" y="1368078"/>
              <a:ext cx="535195" cy="4075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23" name="Group 322"/>
            <p:cNvGrpSpPr/>
            <p:nvPr/>
          </p:nvGrpSpPr>
          <p:grpSpPr>
            <a:xfrm>
              <a:off x="8927996" y="2365678"/>
              <a:ext cx="618251" cy="492443"/>
              <a:chOff x="7489172" y="3063043"/>
              <a:chExt cx="331423" cy="626008"/>
            </a:xfrm>
          </p:grpSpPr>
          <p:sp>
            <p:nvSpPr>
              <p:cNvPr id="324" name="Rectangle 323"/>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5" name="TextBox 324"/>
              <p:cNvSpPr txBox="1"/>
              <p:nvPr/>
            </p:nvSpPr>
            <p:spPr>
              <a:xfrm>
                <a:off x="7489172" y="3063043"/>
                <a:ext cx="331423" cy="626008"/>
              </a:xfrm>
              <a:prstGeom prst="rect">
                <a:avLst/>
              </a:prstGeom>
              <a:noFill/>
            </p:spPr>
            <p:txBody>
              <a:bodyPr wrap="square" rtlCol="0">
                <a:spAutoFit/>
              </a:bodyPr>
              <a:lstStyle/>
              <a:p>
                <a:endParaRPr lang="en-US" dirty="0"/>
              </a:p>
            </p:txBody>
          </p:sp>
        </p:grpSp>
        <p:sp>
          <p:nvSpPr>
            <p:cNvPr id="326" name="Rectangle 325"/>
            <p:cNvSpPr/>
            <p:nvPr/>
          </p:nvSpPr>
          <p:spPr>
            <a:xfrm>
              <a:off x="8060331" y="2056343"/>
              <a:ext cx="133333" cy="2344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7" name="Rectangle 326"/>
            <p:cNvSpPr/>
            <p:nvPr/>
          </p:nvSpPr>
          <p:spPr>
            <a:xfrm>
              <a:off x="8692581" y="2041302"/>
              <a:ext cx="150277" cy="2436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8" name="Trapezoid 327"/>
            <p:cNvSpPr/>
            <p:nvPr/>
          </p:nvSpPr>
          <p:spPr>
            <a:xfrm rot="10800000">
              <a:off x="7934631" y="2761179"/>
              <a:ext cx="1036214" cy="728841"/>
            </a:xfrm>
            <a:prstGeom prst="trapezoid">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5" name="Rectangle 334"/>
            <p:cNvSpPr/>
            <p:nvPr/>
          </p:nvSpPr>
          <p:spPr>
            <a:xfrm>
              <a:off x="7911481" y="2396377"/>
              <a:ext cx="46298" cy="36442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6" name="Rectangle 335"/>
            <p:cNvSpPr/>
            <p:nvPr/>
          </p:nvSpPr>
          <p:spPr>
            <a:xfrm>
              <a:off x="8921282" y="2377544"/>
              <a:ext cx="46298" cy="36442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7" name="Straight Arrow Connector 336"/>
            <p:cNvCxnSpPr/>
            <p:nvPr/>
          </p:nvCxnSpPr>
          <p:spPr>
            <a:xfrm>
              <a:off x="7888498" y="1328078"/>
              <a:ext cx="620430" cy="49351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8" name="Rectangle 337"/>
            <p:cNvSpPr/>
            <p:nvPr/>
          </p:nvSpPr>
          <p:spPr>
            <a:xfrm>
              <a:off x="8108808" y="3485030"/>
              <a:ext cx="674699" cy="10572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9" name="Straight Arrow Connector 338"/>
            <p:cNvCxnSpPr/>
            <p:nvPr/>
          </p:nvCxnSpPr>
          <p:spPr>
            <a:xfrm>
              <a:off x="7363986" y="3094929"/>
              <a:ext cx="541598" cy="9609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0" name="TextBox 339"/>
            <p:cNvSpPr txBox="1"/>
            <p:nvPr/>
          </p:nvSpPr>
          <p:spPr>
            <a:xfrm>
              <a:off x="7242333" y="4275751"/>
              <a:ext cx="1529267" cy="400109"/>
            </a:xfrm>
            <a:prstGeom prst="rect">
              <a:avLst/>
            </a:prstGeom>
            <a:noFill/>
          </p:spPr>
          <p:txBody>
            <a:bodyPr wrap="square" rtlCol="0">
              <a:spAutoFit/>
            </a:bodyPr>
            <a:lstStyle/>
            <a:p>
              <a:r>
                <a:rPr lang="en-US" sz="1350"/>
                <a:t>Window</a:t>
              </a:r>
              <a:endParaRPr lang="en-US" sz="1350" dirty="0"/>
            </a:p>
          </p:txBody>
        </p:sp>
        <p:cxnSp>
          <p:nvCxnSpPr>
            <p:cNvPr id="341" name="Straight Arrow Connector 340"/>
            <p:cNvCxnSpPr/>
            <p:nvPr/>
          </p:nvCxnSpPr>
          <p:spPr>
            <a:xfrm flipV="1">
              <a:off x="7658128" y="3637069"/>
              <a:ext cx="386171" cy="64780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42" name="Group 341"/>
            <p:cNvGrpSpPr/>
            <p:nvPr/>
          </p:nvGrpSpPr>
          <p:grpSpPr>
            <a:xfrm>
              <a:off x="5951140" y="1617228"/>
              <a:ext cx="3378016" cy="4401913"/>
              <a:chOff x="4397894" y="1701379"/>
              <a:chExt cx="3009660" cy="3861528"/>
            </a:xfrm>
          </p:grpSpPr>
          <p:cxnSp>
            <p:nvCxnSpPr>
              <p:cNvPr id="343" name="Straight Connector 342"/>
              <p:cNvCxnSpPr/>
              <p:nvPr/>
            </p:nvCxnSpPr>
            <p:spPr>
              <a:xfrm flipH="1">
                <a:off x="4405611" y="1714168"/>
                <a:ext cx="3001943"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H="1" flipV="1">
                <a:off x="4401041" y="1701379"/>
                <a:ext cx="684" cy="166041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5" name="Curved Connector 344"/>
              <p:cNvCxnSpPr/>
              <p:nvPr/>
            </p:nvCxnSpPr>
            <p:spPr>
              <a:xfrm rot="16200000" flipH="1">
                <a:off x="4760944" y="4257420"/>
                <a:ext cx="959823" cy="1636138"/>
              </a:xfrm>
              <a:prstGeom prst="curvedConnector2">
                <a:avLst/>
              </a:prstGeom>
              <a:ln w="31750"/>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H="1" flipV="1">
                <a:off x="4397894" y="3349968"/>
                <a:ext cx="26854" cy="132740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flipV="1">
                <a:off x="6057922" y="5562173"/>
                <a:ext cx="219008" cy="734"/>
              </a:xfrm>
              <a:prstGeom prst="line">
                <a:avLst/>
              </a:prstGeom>
              <a:ln w="31750"/>
            </p:spPr>
            <p:style>
              <a:lnRef idx="1">
                <a:schemeClr val="accent1"/>
              </a:lnRef>
              <a:fillRef idx="0">
                <a:schemeClr val="accent1"/>
              </a:fillRef>
              <a:effectRef idx="0">
                <a:schemeClr val="accent1"/>
              </a:effectRef>
              <a:fontRef idx="minor">
                <a:schemeClr val="tx1"/>
              </a:fontRef>
            </p:style>
          </p:cxnSp>
        </p:grpSp>
        <p:cxnSp>
          <p:nvCxnSpPr>
            <p:cNvPr id="348" name="Straight Connector 347"/>
            <p:cNvCxnSpPr/>
            <p:nvPr/>
          </p:nvCxnSpPr>
          <p:spPr>
            <a:xfrm flipH="1" flipV="1">
              <a:off x="9099236" y="1763447"/>
              <a:ext cx="1674" cy="402824"/>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6524175" y="4764603"/>
              <a:ext cx="214634" cy="21219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H="1" flipV="1">
              <a:off x="7967055" y="4991275"/>
              <a:ext cx="4053" cy="32371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a:off x="8947532" y="1998674"/>
              <a:ext cx="388936" cy="81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2" name="Rectangle 351"/>
            <p:cNvSpPr/>
            <p:nvPr/>
          </p:nvSpPr>
          <p:spPr>
            <a:xfrm>
              <a:off x="8087905" y="4662305"/>
              <a:ext cx="1315843" cy="75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3" name="Rectangle 352"/>
            <p:cNvSpPr/>
            <p:nvPr/>
          </p:nvSpPr>
          <p:spPr>
            <a:xfrm>
              <a:off x="8226935" y="4737979"/>
              <a:ext cx="41779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4" name="Rectangle 353"/>
            <p:cNvSpPr/>
            <p:nvPr/>
          </p:nvSpPr>
          <p:spPr>
            <a:xfrm>
              <a:off x="8816899" y="4737979"/>
              <a:ext cx="405702"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55" name="Straight Arrow Connector 354"/>
            <p:cNvCxnSpPr/>
            <p:nvPr/>
          </p:nvCxnSpPr>
          <p:spPr>
            <a:xfrm flipH="1">
              <a:off x="9482744" y="5053894"/>
              <a:ext cx="244284" cy="2709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flipH="1">
              <a:off x="9461414" y="5347009"/>
              <a:ext cx="277725" cy="27658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p:nvPr/>
          </p:nvCxnSpPr>
          <p:spPr>
            <a:xfrm flipH="1" flipV="1">
              <a:off x="9684493" y="3862069"/>
              <a:ext cx="509739" cy="6216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8" name="TextBox 357"/>
            <p:cNvSpPr txBox="1"/>
            <p:nvPr/>
          </p:nvSpPr>
          <p:spPr>
            <a:xfrm>
              <a:off x="10328158" y="3941431"/>
              <a:ext cx="1529267" cy="954108"/>
            </a:xfrm>
            <a:prstGeom prst="rect">
              <a:avLst/>
            </a:prstGeom>
            <a:noFill/>
          </p:spPr>
          <p:txBody>
            <a:bodyPr wrap="square" rtlCol="0">
              <a:spAutoFit/>
            </a:bodyPr>
            <a:lstStyle/>
            <a:p>
              <a:r>
                <a:rPr lang="en-US" sz="1350"/>
                <a:t>BOT (Bench </a:t>
              </a:r>
              <a:r>
                <a:rPr lang="en-US" sz="1350" dirty="0"/>
                <a:t>for Optical Testing</a:t>
              </a:r>
            </a:p>
          </p:txBody>
        </p:sp>
        <p:sp>
          <p:nvSpPr>
            <p:cNvPr id="359" name="Rectangle 358"/>
            <p:cNvSpPr/>
            <p:nvPr/>
          </p:nvSpPr>
          <p:spPr>
            <a:xfrm>
              <a:off x="8716929" y="2354668"/>
              <a:ext cx="99970" cy="381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0" name="Straight Arrow Connector 359"/>
            <p:cNvCxnSpPr/>
            <p:nvPr/>
          </p:nvCxnSpPr>
          <p:spPr>
            <a:xfrm flipH="1">
              <a:off x="8754178" y="1335372"/>
              <a:ext cx="95424" cy="38409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1" name="TextBox 360"/>
            <p:cNvSpPr txBox="1"/>
            <p:nvPr/>
          </p:nvSpPr>
          <p:spPr>
            <a:xfrm>
              <a:off x="8355366" y="832405"/>
              <a:ext cx="1646800" cy="677108"/>
            </a:xfrm>
            <a:prstGeom prst="rect">
              <a:avLst/>
            </a:prstGeom>
            <a:noFill/>
          </p:spPr>
          <p:txBody>
            <a:bodyPr wrap="square" rtlCol="0">
              <a:spAutoFit/>
            </a:bodyPr>
            <a:lstStyle/>
            <a:p>
              <a:pPr algn="r"/>
              <a:r>
                <a:rPr lang="en-US" sz="1350" dirty="0"/>
                <a:t>I&amp;T </a:t>
              </a:r>
              <a:r>
                <a:rPr lang="en-US" sz="1350" dirty="0" err="1"/>
                <a:t>HeX</a:t>
              </a:r>
              <a:r>
                <a:rPr lang="en-US" sz="1350" dirty="0"/>
                <a:t> </a:t>
              </a:r>
              <a:r>
                <a:rPr lang="en-US" sz="1350" dirty="0" err="1"/>
                <a:t>Vac</a:t>
              </a:r>
              <a:endParaRPr lang="en-US" sz="1350" dirty="0"/>
            </a:p>
            <a:p>
              <a:pPr algn="r"/>
              <a:r>
                <a:rPr lang="en-US" sz="1350" dirty="0"/>
                <a:t>Canisters</a:t>
              </a:r>
            </a:p>
          </p:txBody>
        </p:sp>
        <p:cxnSp>
          <p:nvCxnSpPr>
            <p:cNvPr id="362" name="Straight Arrow Connector 361"/>
            <p:cNvCxnSpPr/>
            <p:nvPr/>
          </p:nvCxnSpPr>
          <p:spPr>
            <a:xfrm flipH="1">
              <a:off x="8363959" y="1356988"/>
              <a:ext cx="471724" cy="20039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3" name="TextBox 362"/>
            <p:cNvSpPr txBox="1"/>
            <p:nvPr/>
          </p:nvSpPr>
          <p:spPr>
            <a:xfrm>
              <a:off x="9664112" y="2176166"/>
              <a:ext cx="1726897" cy="954108"/>
            </a:xfrm>
            <a:prstGeom prst="rect">
              <a:avLst/>
            </a:prstGeom>
            <a:noFill/>
          </p:spPr>
          <p:txBody>
            <a:bodyPr wrap="square" rtlCol="0">
              <a:spAutoFit/>
            </a:bodyPr>
            <a:lstStyle/>
            <a:p>
              <a:r>
                <a:rPr lang="en-US" sz="1350" dirty="0"/>
                <a:t>Cold Plate + Dummy </a:t>
              </a:r>
            </a:p>
            <a:p>
              <a:r>
                <a:rPr lang="en-US" sz="1350" dirty="0"/>
                <a:t>Loads</a:t>
              </a:r>
            </a:p>
          </p:txBody>
        </p:sp>
        <p:cxnSp>
          <p:nvCxnSpPr>
            <p:cNvPr id="365" name="Straight Connector 364"/>
            <p:cNvCxnSpPr/>
            <p:nvPr/>
          </p:nvCxnSpPr>
          <p:spPr>
            <a:xfrm flipH="1">
              <a:off x="8944431" y="2223421"/>
              <a:ext cx="414291"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9341041" y="1961494"/>
              <a:ext cx="265815" cy="27383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67" name="Oval 366"/>
            <p:cNvSpPr/>
            <p:nvPr/>
          </p:nvSpPr>
          <p:spPr>
            <a:xfrm>
              <a:off x="9470748" y="1785562"/>
              <a:ext cx="256395" cy="25639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8" name="TextBox 367"/>
            <p:cNvSpPr txBox="1"/>
            <p:nvPr/>
          </p:nvSpPr>
          <p:spPr>
            <a:xfrm>
              <a:off x="9245568" y="1446576"/>
              <a:ext cx="1317867" cy="677108"/>
            </a:xfrm>
            <a:prstGeom prst="rect">
              <a:avLst/>
            </a:prstGeom>
            <a:noFill/>
          </p:spPr>
          <p:txBody>
            <a:bodyPr wrap="square" rtlCol="0">
              <a:spAutoFit/>
            </a:bodyPr>
            <a:lstStyle/>
            <a:p>
              <a:pPr algn="r"/>
              <a:r>
                <a:rPr lang="en-US" sz="1350" dirty="0" err="1"/>
                <a:t>Refrig</a:t>
              </a:r>
              <a:r>
                <a:rPr lang="en-US" sz="1350" dirty="0"/>
                <a:t>. </a:t>
              </a:r>
              <a:r>
                <a:rPr lang="en-US" sz="1350" dirty="0" err="1"/>
                <a:t>Vac</a:t>
              </a:r>
              <a:endParaRPr lang="en-US" sz="1350" dirty="0"/>
            </a:p>
            <a:p>
              <a:pPr algn="r"/>
              <a:r>
                <a:rPr lang="en-US" sz="1350" dirty="0"/>
                <a:t>Pumps</a:t>
              </a:r>
            </a:p>
          </p:txBody>
        </p:sp>
        <p:cxnSp>
          <p:nvCxnSpPr>
            <p:cNvPr id="370" name="Straight Arrow Connector 369"/>
            <p:cNvCxnSpPr>
              <a:endCxn id="325" idx="0"/>
            </p:cNvCxnSpPr>
            <p:nvPr/>
          </p:nvCxnSpPr>
          <p:spPr>
            <a:xfrm>
              <a:off x="7357228" y="2323540"/>
              <a:ext cx="1879893" cy="4213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a:stCxn id="363" idx="1"/>
            </p:cNvCxnSpPr>
            <p:nvPr/>
          </p:nvCxnSpPr>
          <p:spPr>
            <a:xfrm flipH="1">
              <a:off x="8802973" y="2653221"/>
              <a:ext cx="861139" cy="3527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76" name="Group 375"/>
            <p:cNvGrpSpPr/>
            <p:nvPr/>
          </p:nvGrpSpPr>
          <p:grpSpPr>
            <a:xfrm>
              <a:off x="7580643" y="4006417"/>
              <a:ext cx="1931780" cy="492443"/>
              <a:chOff x="7489172" y="3063043"/>
              <a:chExt cx="331423" cy="804036"/>
            </a:xfrm>
          </p:grpSpPr>
          <p:sp>
            <p:nvSpPr>
              <p:cNvPr id="377" name="Rectangle 376"/>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8" name="TextBox 377"/>
              <p:cNvSpPr txBox="1"/>
              <p:nvPr/>
            </p:nvSpPr>
            <p:spPr>
              <a:xfrm>
                <a:off x="7489172" y="3063043"/>
                <a:ext cx="331423" cy="804036"/>
              </a:xfrm>
              <a:prstGeom prst="rect">
                <a:avLst/>
              </a:prstGeom>
              <a:noFill/>
            </p:spPr>
            <p:txBody>
              <a:bodyPr wrap="square" rtlCol="0">
                <a:spAutoFit/>
              </a:bodyPr>
              <a:lstStyle/>
              <a:p>
                <a:endParaRPr lang="en-US" dirty="0"/>
              </a:p>
            </p:txBody>
          </p:sp>
        </p:grpSp>
        <p:cxnSp>
          <p:nvCxnSpPr>
            <p:cNvPr id="379" name="Straight Arrow Connector 378"/>
            <p:cNvCxnSpPr/>
            <p:nvPr/>
          </p:nvCxnSpPr>
          <p:spPr>
            <a:xfrm flipH="1" flipV="1">
              <a:off x="9245568" y="4276673"/>
              <a:ext cx="985695" cy="23806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6" name="Bevel 385"/>
            <p:cNvSpPr/>
            <p:nvPr/>
          </p:nvSpPr>
          <p:spPr>
            <a:xfrm>
              <a:off x="8553117" y="3686003"/>
              <a:ext cx="119923" cy="359827"/>
            </a:xfrm>
            <a:prstGeom prst="bevel">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2" name="TextBox 391"/>
            <p:cNvSpPr txBox="1"/>
            <p:nvPr/>
          </p:nvSpPr>
          <p:spPr>
            <a:xfrm>
              <a:off x="9701169" y="3109160"/>
              <a:ext cx="1071749" cy="677108"/>
            </a:xfrm>
            <a:prstGeom prst="rect">
              <a:avLst/>
            </a:prstGeom>
            <a:noFill/>
          </p:spPr>
          <p:txBody>
            <a:bodyPr wrap="square" rtlCol="0">
              <a:spAutoFit/>
            </a:bodyPr>
            <a:lstStyle/>
            <a:p>
              <a:r>
                <a:rPr lang="en-US" sz="1350" dirty="0"/>
                <a:t>Raft</a:t>
              </a:r>
            </a:p>
            <a:p>
              <a:r>
                <a:rPr lang="en-US" sz="1350" dirty="0"/>
                <a:t>Towers</a:t>
              </a:r>
            </a:p>
          </p:txBody>
        </p:sp>
        <p:cxnSp>
          <p:nvCxnSpPr>
            <p:cNvPr id="393" name="Straight Arrow Connector 392"/>
            <p:cNvCxnSpPr/>
            <p:nvPr/>
          </p:nvCxnSpPr>
          <p:spPr>
            <a:xfrm flipH="1">
              <a:off x="8586117" y="3303352"/>
              <a:ext cx="1120096" cy="5730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Trapezoid 394"/>
            <p:cNvSpPr/>
            <p:nvPr/>
          </p:nvSpPr>
          <p:spPr>
            <a:xfrm>
              <a:off x="8195779" y="2673984"/>
              <a:ext cx="485907" cy="45719"/>
            </a:xfrm>
            <a:prstGeom prst="trapezoid">
              <a:avLst/>
            </a:prstGeom>
            <a:pattFill prst="pct40">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98" name="Straight Arrow Connector 397"/>
            <p:cNvCxnSpPr>
              <a:endCxn id="386" idx="0"/>
            </p:cNvCxnSpPr>
            <p:nvPr/>
          </p:nvCxnSpPr>
          <p:spPr>
            <a:xfrm flipH="1">
              <a:off x="8673040" y="3317142"/>
              <a:ext cx="1011454" cy="54877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12110B39-2154-D64F-8BD2-20A712090AE8}"/>
              </a:ext>
            </a:extLst>
          </p:cNvPr>
          <p:cNvGrpSpPr/>
          <p:nvPr/>
        </p:nvGrpSpPr>
        <p:grpSpPr>
          <a:xfrm>
            <a:off x="95901" y="1309636"/>
            <a:ext cx="4251058" cy="4311664"/>
            <a:chOff x="172219" y="339840"/>
            <a:chExt cx="5668077" cy="5748885"/>
          </a:xfrm>
        </p:grpSpPr>
        <p:sp>
          <p:nvSpPr>
            <p:cNvPr id="264" name="TextBox 263"/>
            <p:cNvSpPr txBox="1"/>
            <p:nvPr/>
          </p:nvSpPr>
          <p:spPr>
            <a:xfrm>
              <a:off x="4113399" y="1903995"/>
              <a:ext cx="1726897" cy="1231107"/>
            </a:xfrm>
            <a:prstGeom prst="rect">
              <a:avLst/>
            </a:prstGeom>
            <a:noFill/>
          </p:spPr>
          <p:txBody>
            <a:bodyPr wrap="square" rtlCol="0">
              <a:spAutoFit/>
            </a:bodyPr>
            <a:lstStyle/>
            <a:p>
              <a:r>
                <a:rPr lang="en-US" sz="1350" dirty="0"/>
                <a:t>Cold</a:t>
              </a:r>
            </a:p>
            <a:p>
              <a:r>
                <a:rPr lang="en-US" sz="1350" dirty="0"/>
                <a:t>Plate +</a:t>
              </a:r>
            </a:p>
            <a:p>
              <a:r>
                <a:rPr lang="en-US" sz="1350" dirty="0"/>
                <a:t>Dummy </a:t>
              </a:r>
            </a:p>
            <a:p>
              <a:r>
                <a:rPr lang="en-US" sz="1350" dirty="0"/>
                <a:t>Loads</a:t>
              </a:r>
            </a:p>
          </p:txBody>
        </p:sp>
        <p:grpSp>
          <p:nvGrpSpPr>
            <p:cNvPr id="8" name="Group 7">
              <a:extLst>
                <a:ext uri="{FF2B5EF4-FFF2-40B4-BE49-F238E27FC236}">
                  <a16:creationId xmlns:a16="http://schemas.microsoft.com/office/drawing/2014/main" id="{C0AA62AC-3B65-C64D-9D18-B6D33FCB3CA0}"/>
                </a:ext>
              </a:extLst>
            </p:cNvPr>
            <p:cNvGrpSpPr/>
            <p:nvPr/>
          </p:nvGrpSpPr>
          <p:grpSpPr>
            <a:xfrm>
              <a:off x="172219" y="339840"/>
              <a:ext cx="5565793" cy="5748885"/>
              <a:chOff x="94651" y="367535"/>
              <a:chExt cx="5565793" cy="5748885"/>
            </a:xfrm>
          </p:grpSpPr>
          <p:sp>
            <p:nvSpPr>
              <p:cNvPr id="3" name="Rectangle 2">
                <a:extLst>
                  <a:ext uri="{FF2B5EF4-FFF2-40B4-BE49-F238E27FC236}">
                    <a16:creationId xmlns:a16="http://schemas.microsoft.com/office/drawing/2014/main" id="{D92B4ECF-246A-B04C-9E2D-27B63A6C3652}"/>
                  </a:ext>
                </a:extLst>
              </p:cNvPr>
              <p:cNvSpPr/>
              <p:nvPr/>
            </p:nvSpPr>
            <p:spPr>
              <a:xfrm>
                <a:off x="211873" y="1072337"/>
                <a:ext cx="660876" cy="283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nvGrpSpPr>
              <p:cNvPr id="7" name="Group 6">
                <a:extLst>
                  <a:ext uri="{FF2B5EF4-FFF2-40B4-BE49-F238E27FC236}">
                    <a16:creationId xmlns:a16="http://schemas.microsoft.com/office/drawing/2014/main" id="{01666F0F-732E-134F-A30A-2910D3D9484E}"/>
                  </a:ext>
                </a:extLst>
              </p:cNvPr>
              <p:cNvGrpSpPr/>
              <p:nvPr/>
            </p:nvGrpSpPr>
            <p:grpSpPr>
              <a:xfrm>
                <a:off x="94651" y="367535"/>
                <a:ext cx="5565793" cy="5748885"/>
                <a:chOff x="116320" y="371974"/>
                <a:chExt cx="5565793" cy="5748885"/>
              </a:xfrm>
            </p:grpSpPr>
            <p:sp>
              <p:nvSpPr>
                <p:cNvPr id="167" name="TextBox 166">
                  <a:extLst>
                    <a:ext uri="{FF2B5EF4-FFF2-40B4-BE49-F238E27FC236}">
                      <a16:creationId xmlns:a16="http://schemas.microsoft.com/office/drawing/2014/main" id="{0F5B373A-BB41-F447-970F-2C07C4904C91}"/>
                    </a:ext>
                  </a:extLst>
                </p:cNvPr>
                <p:cNvSpPr txBox="1"/>
                <p:nvPr/>
              </p:nvSpPr>
              <p:spPr>
                <a:xfrm>
                  <a:off x="2373418" y="3644435"/>
                  <a:ext cx="1529267" cy="400109"/>
                </a:xfrm>
                <a:prstGeom prst="rect">
                  <a:avLst/>
                </a:prstGeom>
                <a:noFill/>
              </p:spPr>
              <p:txBody>
                <a:bodyPr wrap="square" rtlCol="0">
                  <a:spAutoFit/>
                </a:bodyPr>
                <a:lstStyle/>
                <a:p>
                  <a:r>
                    <a:rPr lang="en-US" sz="1350" dirty="0" err="1"/>
                    <a:t>Blankoff</a:t>
                  </a:r>
                  <a:endParaRPr lang="en-US" sz="1350" dirty="0"/>
                </a:p>
              </p:txBody>
            </p:sp>
            <p:sp>
              <p:nvSpPr>
                <p:cNvPr id="33" name="Rectangle 32"/>
                <p:cNvSpPr/>
                <p:nvPr/>
              </p:nvSpPr>
              <p:spPr>
                <a:xfrm>
                  <a:off x="2509619" y="2099821"/>
                  <a:ext cx="105301" cy="364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2" name="Straight Connector 171"/>
                <p:cNvCxnSpPr>
                  <a:cxnSpLocks/>
                </p:cNvCxnSpPr>
                <p:nvPr/>
              </p:nvCxnSpPr>
              <p:spPr>
                <a:xfrm>
                  <a:off x="3220888" y="2082497"/>
                  <a:ext cx="6564" cy="432288"/>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24879" y="5253633"/>
                  <a:ext cx="1315843" cy="75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a:cxnSpLocks/>
                </p:cNvCxnSpPr>
                <p:nvPr/>
              </p:nvCxnSpPr>
              <p:spPr>
                <a:xfrm flipV="1">
                  <a:off x="649675" y="1345057"/>
                  <a:ext cx="0" cy="201673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646055" y="5325934"/>
                  <a:ext cx="23706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74"/>
                <p:cNvSpPr/>
                <p:nvPr/>
              </p:nvSpPr>
              <p:spPr>
                <a:xfrm>
                  <a:off x="3051537" y="5325934"/>
                  <a:ext cx="23706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p:cNvSpPr/>
                <p:nvPr/>
              </p:nvSpPr>
              <p:spPr>
                <a:xfrm>
                  <a:off x="3445203" y="5325934"/>
                  <a:ext cx="23706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Curved Connector 53"/>
                <p:cNvCxnSpPr/>
                <p:nvPr/>
              </p:nvCxnSpPr>
              <p:spPr>
                <a:xfrm rot="16200000" flipH="1">
                  <a:off x="995138" y="3588015"/>
                  <a:ext cx="959823" cy="1636138"/>
                </a:xfrm>
                <a:prstGeom prst="curvedConnector2">
                  <a:avLst/>
                </a:prstGeom>
                <a:ln w="317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3841" y="4750708"/>
                  <a:ext cx="185793" cy="13025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419106" y="5619553"/>
                  <a:ext cx="2580" cy="306427"/>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91317" y="3452088"/>
                  <a:ext cx="1003780" cy="677108"/>
                </a:xfrm>
                <a:prstGeom prst="rect">
                  <a:avLst/>
                </a:prstGeom>
                <a:noFill/>
              </p:spPr>
              <p:txBody>
                <a:bodyPr wrap="none" rtlCol="0">
                  <a:spAutoFit/>
                </a:bodyPr>
                <a:lstStyle/>
                <a:p>
                  <a:r>
                    <a:rPr lang="en-US" sz="1350" dirty="0"/>
                    <a:t>Transfer</a:t>
                  </a:r>
                </a:p>
                <a:p>
                  <a:r>
                    <a:rPr lang="en-US" sz="1350" dirty="0"/>
                    <a:t>Lines</a:t>
                  </a:r>
                </a:p>
              </p:txBody>
            </p:sp>
            <p:sp>
              <p:nvSpPr>
                <p:cNvPr id="78" name="TextBox 77"/>
                <p:cNvSpPr txBox="1"/>
                <p:nvPr/>
              </p:nvSpPr>
              <p:spPr>
                <a:xfrm>
                  <a:off x="851028" y="4935968"/>
                  <a:ext cx="1120651" cy="677108"/>
                </a:xfrm>
                <a:prstGeom prst="rect">
                  <a:avLst/>
                </a:prstGeom>
                <a:noFill/>
              </p:spPr>
              <p:txBody>
                <a:bodyPr wrap="none" rtlCol="0">
                  <a:spAutoFit/>
                </a:bodyPr>
                <a:lstStyle/>
                <a:p>
                  <a:pPr algn="r"/>
                  <a:r>
                    <a:rPr lang="en-US" sz="1350" dirty="0"/>
                    <a:t>Umbilical</a:t>
                  </a:r>
                </a:p>
                <a:p>
                  <a:pPr algn="r"/>
                  <a:r>
                    <a:rPr lang="en-US" sz="1350" dirty="0"/>
                    <a:t>Lines</a:t>
                  </a:r>
                </a:p>
              </p:txBody>
            </p:sp>
            <p:cxnSp>
              <p:nvCxnSpPr>
                <p:cNvPr id="80" name="Straight Connector 79"/>
                <p:cNvCxnSpPr/>
                <p:nvPr/>
              </p:nvCxnSpPr>
              <p:spPr>
                <a:xfrm flipH="1" flipV="1">
                  <a:off x="645844" y="3349970"/>
                  <a:ext cx="3489" cy="62997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270014" y="4880960"/>
                  <a:ext cx="24951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145282" y="4612754"/>
                  <a:ext cx="1536831" cy="1508105"/>
                </a:xfrm>
                <a:prstGeom prst="rect">
                  <a:avLst/>
                </a:prstGeom>
                <a:noFill/>
              </p:spPr>
              <p:txBody>
                <a:bodyPr wrap="none" rtlCol="0">
                  <a:spAutoFit/>
                </a:bodyPr>
                <a:lstStyle/>
                <a:p>
                  <a:r>
                    <a:rPr lang="en-US" sz="1350" dirty="0"/>
                    <a:t>Cold &amp; </a:t>
                  </a:r>
                </a:p>
                <a:p>
                  <a:r>
                    <a:rPr lang="en-US" sz="1350" dirty="0" err="1"/>
                    <a:t>Cryo</a:t>
                  </a:r>
                  <a:endParaRPr lang="en-US" sz="1350" dirty="0"/>
                </a:p>
                <a:p>
                  <a:r>
                    <a:rPr lang="en-US" sz="1350" dirty="0"/>
                    <a:t>Maintenance </a:t>
                  </a:r>
                </a:p>
                <a:p>
                  <a:r>
                    <a:rPr lang="en-US" sz="1350" dirty="0"/>
                    <a:t>Compressor</a:t>
                  </a:r>
                </a:p>
                <a:p>
                  <a:r>
                    <a:rPr lang="en-US" sz="1350" dirty="0"/>
                    <a:t>Cabinets</a:t>
                  </a:r>
                </a:p>
              </p:txBody>
            </p:sp>
            <p:sp>
              <p:nvSpPr>
                <p:cNvPr id="89" name="TextBox 88"/>
                <p:cNvSpPr txBox="1"/>
                <p:nvPr/>
              </p:nvSpPr>
              <p:spPr>
                <a:xfrm>
                  <a:off x="795959" y="371974"/>
                  <a:ext cx="4379806" cy="400109"/>
                </a:xfrm>
                <a:prstGeom prst="rect">
                  <a:avLst/>
                </a:prstGeom>
                <a:noFill/>
              </p:spPr>
              <p:txBody>
                <a:bodyPr wrap="square" rtlCol="0">
                  <a:spAutoFit/>
                </a:bodyPr>
                <a:lstStyle/>
                <a:p>
                  <a:r>
                    <a:rPr lang="en-US" sz="1350" b="1" dirty="0"/>
                    <a:t>LOADED CRYOSTAT  VACUUM VERIFICATION</a:t>
                  </a:r>
                </a:p>
              </p:txBody>
            </p:sp>
            <p:sp>
              <p:nvSpPr>
                <p:cNvPr id="163" name="TextBox 162"/>
                <p:cNvSpPr txBox="1"/>
                <p:nvPr/>
              </p:nvSpPr>
              <p:spPr>
                <a:xfrm>
                  <a:off x="1626132" y="3427735"/>
                  <a:ext cx="1529267" cy="677108"/>
                </a:xfrm>
                <a:prstGeom prst="rect">
                  <a:avLst/>
                </a:prstGeom>
                <a:noFill/>
              </p:spPr>
              <p:txBody>
                <a:bodyPr wrap="square" rtlCol="0">
                  <a:spAutoFit/>
                </a:bodyPr>
                <a:lstStyle/>
                <a:p>
                  <a:r>
                    <a:rPr lang="en-US" sz="1350" dirty="0"/>
                    <a:t>Cryostat</a:t>
                  </a:r>
                </a:p>
                <a:p>
                  <a:r>
                    <a:rPr lang="en-US" sz="1350" dirty="0"/>
                    <a:t>Body</a:t>
                  </a:r>
                </a:p>
              </p:txBody>
            </p:sp>
            <p:sp>
              <p:nvSpPr>
                <p:cNvPr id="164" name="Rectangle 163"/>
                <p:cNvSpPr/>
                <p:nvPr/>
              </p:nvSpPr>
              <p:spPr>
                <a:xfrm>
                  <a:off x="2524041" y="2821430"/>
                  <a:ext cx="716072" cy="1061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Rectangle 164"/>
                <p:cNvSpPr/>
                <p:nvPr/>
              </p:nvSpPr>
              <p:spPr>
                <a:xfrm>
                  <a:off x="2631478" y="2675304"/>
                  <a:ext cx="569317" cy="904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0" name="Straight Connector 169"/>
                <p:cNvCxnSpPr/>
                <p:nvPr/>
              </p:nvCxnSpPr>
              <p:spPr>
                <a:xfrm>
                  <a:off x="2585637" y="2489008"/>
                  <a:ext cx="61597" cy="3485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3151189" y="2480590"/>
                  <a:ext cx="65013" cy="18206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1078231" y="2713489"/>
                  <a:ext cx="1308969" cy="677108"/>
                </a:xfrm>
                <a:prstGeom prst="rect">
                  <a:avLst/>
                </a:prstGeom>
                <a:noFill/>
              </p:spPr>
              <p:txBody>
                <a:bodyPr wrap="square" rtlCol="0">
                  <a:spAutoFit/>
                </a:bodyPr>
                <a:lstStyle/>
                <a:p>
                  <a:r>
                    <a:rPr lang="en-US" sz="1350" dirty="0" err="1"/>
                    <a:t>Cryo</a:t>
                  </a:r>
                  <a:r>
                    <a:rPr lang="en-US" sz="1350" dirty="0"/>
                    <a:t> </a:t>
                  </a:r>
                </a:p>
                <a:p>
                  <a:r>
                    <a:rPr lang="en-US" sz="1350" dirty="0"/>
                    <a:t>Plate</a:t>
                  </a:r>
                </a:p>
              </p:txBody>
            </p:sp>
            <p:grpSp>
              <p:nvGrpSpPr>
                <p:cNvPr id="177" name="Group 176"/>
                <p:cNvGrpSpPr/>
                <p:nvPr/>
              </p:nvGrpSpPr>
              <p:grpSpPr>
                <a:xfrm>
                  <a:off x="1832884" y="2100670"/>
                  <a:ext cx="610070" cy="492443"/>
                  <a:chOff x="7489172" y="3063043"/>
                  <a:chExt cx="331423" cy="626508"/>
                </a:xfrm>
              </p:grpSpPr>
              <p:sp>
                <p:nvSpPr>
                  <p:cNvPr id="186" name="Rectangle 185"/>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 name="TextBox 186"/>
                  <p:cNvSpPr txBox="1"/>
                  <p:nvPr/>
                </p:nvSpPr>
                <p:spPr>
                  <a:xfrm>
                    <a:off x="7489172" y="3063043"/>
                    <a:ext cx="331423" cy="626508"/>
                  </a:xfrm>
                  <a:prstGeom prst="rect">
                    <a:avLst/>
                  </a:prstGeom>
                  <a:noFill/>
                </p:spPr>
                <p:txBody>
                  <a:bodyPr wrap="square" rtlCol="0">
                    <a:spAutoFit/>
                  </a:bodyPr>
                  <a:lstStyle/>
                  <a:p>
                    <a:endParaRPr lang="en-US" dirty="0"/>
                  </a:p>
                </p:txBody>
              </p:sp>
            </p:grpSp>
            <p:cxnSp>
              <p:nvCxnSpPr>
                <p:cNvPr id="191" name="Straight Arrow Connector 190"/>
                <p:cNvCxnSpPr/>
                <p:nvPr/>
              </p:nvCxnSpPr>
              <p:spPr>
                <a:xfrm flipV="1">
                  <a:off x="2310538" y="3140002"/>
                  <a:ext cx="165473" cy="37337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94" name="Group 193"/>
                <p:cNvGrpSpPr/>
                <p:nvPr/>
              </p:nvGrpSpPr>
              <p:grpSpPr>
                <a:xfrm>
                  <a:off x="3377284" y="2093507"/>
                  <a:ext cx="618251" cy="492443"/>
                  <a:chOff x="7489172" y="3063043"/>
                  <a:chExt cx="331423" cy="626008"/>
                </a:xfrm>
              </p:grpSpPr>
              <p:sp>
                <p:nvSpPr>
                  <p:cNvPr id="195" name="Rectangle 194"/>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6" name="TextBox 195"/>
                  <p:cNvSpPr txBox="1"/>
                  <p:nvPr/>
                </p:nvSpPr>
                <p:spPr>
                  <a:xfrm>
                    <a:off x="7489172" y="3063043"/>
                    <a:ext cx="331423" cy="626008"/>
                  </a:xfrm>
                  <a:prstGeom prst="rect">
                    <a:avLst/>
                  </a:prstGeom>
                  <a:noFill/>
                </p:spPr>
                <p:txBody>
                  <a:bodyPr wrap="square" rtlCol="0">
                    <a:spAutoFit/>
                  </a:bodyPr>
                  <a:lstStyle/>
                  <a:p>
                    <a:endParaRPr lang="en-US" dirty="0"/>
                  </a:p>
                </p:txBody>
              </p:sp>
            </p:grpSp>
            <p:sp>
              <p:nvSpPr>
                <p:cNvPr id="171" name="Trapezoid 170"/>
                <p:cNvSpPr/>
                <p:nvPr/>
              </p:nvSpPr>
              <p:spPr>
                <a:xfrm rot="10800000">
                  <a:off x="2383919" y="2489008"/>
                  <a:ext cx="1036214" cy="728841"/>
                </a:xfrm>
                <a:prstGeom prst="trapezoid">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0" name="Group 199"/>
                <p:cNvGrpSpPr/>
                <p:nvPr/>
              </p:nvGrpSpPr>
              <p:grpSpPr>
                <a:xfrm rot="16200000">
                  <a:off x="2988228" y="2562635"/>
                  <a:ext cx="1580440" cy="492443"/>
                  <a:chOff x="7489172" y="2864138"/>
                  <a:chExt cx="331423" cy="859476"/>
                </a:xfrm>
              </p:grpSpPr>
              <p:sp>
                <p:nvSpPr>
                  <p:cNvPr id="201" name="Rectangle 200"/>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5" name="TextBox 204"/>
                  <p:cNvSpPr txBox="1"/>
                  <p:nvPr/>
                </p:nvSpPr>
                <p:spPr>
                  <a:xfrm>
                    <a:off x="7489172" y="2864138"/>
                    <a:ext cx="331423" cy="859476"/>
                  </a:xfrm>
                  <a:prstGeom prst="rect">
                    <a:avLst/>
                  </a:prstGeom>
                  <a:noFill/>
                </p:spPr>
                <p:txBody>
                  <a:bodyPr wrap="square" rtlCol="0">
                    <a:spAutoFit/>
                  </a:bodyPr>
                  <a:lstStyle/>
                  <a:p>
                    <a:endParaRPr lang="en-US" dirty="0"/>
                  </a:p>
                </p:txBody>
              </p:sp>
            </p:grpSp>
            <p:grpSp>
              <p:nvGrpSpPr>
                <p:cNvPr id="206" name="Group 205"/>
                <p:cNvGrpSpPr/>
                <p:nvPr/>
              </p:nvGrpSpPr>
              <p:grpSpPr>
                <a:xfrm rot="16200000">
                  <a:off x="1215220" y="2570730"/>
                  <a:ext cx="1580440" cy="492443"/>
                  <a:chOff x="7489172" y="2864138"/>
                  <a:chExt cx="331423" cy="859476"/>
                </a:xfrm>
              </p:grpSpPr>
              <p:sp>
                <p:nvSpPr>
                  <p:cNvPr id="207" name="Rectangle 206"/>
                  <p:cNvSpPr/>
                  <p:nvPr/>
                </p:nvSpPr>
                <p:spPr>
                  <a:xfrm>
                    <a:off x="7544920" y="3168820"/>
                    <a:ext cx="197843" cy="25619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8" name="TextBox 207"/>
                  <p:cNvSpPr txBox="1"/>
                  <p:nvPr/>
                </p:nvSpPr>
                <p:spPr>
                  <a:xfrm>
                    <a:off x="7489172" y="2864138"/>
                    <a:ext cx="331423" cy="859476"/>
                  </a:xfrm>
                  <a:prstGeom prst="rect">
                    <a:avLst/>
                  </a:prstGeom>
                  <a:noFill/>
                </p:spPr>
                <p:txBody>
                  <a:bodyPr wrap="square" rtlCol="0">
                    <a:spAutoFit/>
                  </a:bodyPr>
                  <a:lstStyle/>
                  <a:p>
                    <a:endParaRPr lang="en-US" dirty="0"/>
                  </a:p>
                </p:txBody>
              </p:sp>
            </p:grpSp>
            <p:sp>
              <p:nvSpPr>
                <p:cNvPr id="39" name="Rectangle 38"/>
                <p:cNvSpPr/>
                <p:nvPr/>
              </p:nvSpPr>
              <p:spPr>
                <a:xfrm>
                  <a:off x="2360769" y="2124206"/>
                  <a:ext cx="46298" cy="36442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9" name="Rectangle 208"/>
                <p:cNvSpPr/>
                <p:nvPr/>
              </p:nvSpPr>
              <p:spPr>
                <a:xfrm>
                  <a:off x="3370570" y="2105373"/>
                  <a:ext cx="46298" cy="36442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Rectangle 210"/>
                <p:cNvSpPr/>
                <p:nvPr/>
              </p:nvSpPr>
              <p:spPr>
                <a:xfrm>
                  <a:off x="2558096" y="3212859"/>
                  <a:ext cx="674699" cy="521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3" name="Straight Arrow Connector 192"/>
                <p:cNvCxnSpPr/>
                <p:nvPr/>
              </p:nvCxnSpPr>
              <p:spPr>
                <a:xfrm flipV="1">
                  <a:off x="1699130" y="2894274"/>
                  <a:ext cx="663196" cy="1496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3138052" y="3414514"/>
                  <a:ext cx="711200" cy="400109"/>
                </a:xfrm>
                <a:prstGeom prst="rect">
                  <a:avLst/>
                </a:prstGeom>
                <a:noFill/>
              </p:spPr>
              <p:txBody>
                <a:bodyPr wrap="square" rtlCol="0">
                  <a:spAutoFit/>
                </a:bodyPr>
                <a:lstStyle/>
                <a:p>
                  <a:r>
                    <a:rPr lang="en-US" sz="1350" dirty="0"/>
                    <a:t>GRID</a:t>
                  </a:r>
                </a:p>
              </p:txBody>
            </p:sp>
            <p:cxnSp>
              <p:nvCxnSpPr>
                <p:cNvPr id="213" name="Straight Arrow Connector 212"/>
                <p:cNvCxnSpPr/>
                <p:nvPr/>
              </p:nvCxnSpPr>
              <p:spPr>
                <a:xfrm flipH="1" flipV="1">
                  <a:off x="2732940" y="3302671"/>
                  <a:ext cx="151112" cy="32819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flipV="1">
                  <a:off x="403960" y="1345057"/>
                  <a:ext cx="768" cy="189277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6" name="Curved Connector 215"/>
                <p:cNvCxnSpPr/>
                <p:nvPr/>
              </p:nvCxnSpPr>
              <p:spPr>
                <a:xfrm rot="16200000" flipH="1">
                  <a:off x="799490" y="4273149"/>
                  <a:ext cx="1094141" cy="1836387"/>
                </a:xfrm>
                <a:prstGeom prst="curvedConnector2">
                  <a:avLst/>
                </a:prstGeom>
                <a:ln w="31750"/>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flipV="1">
                  <a:off x="400428" y="3224351"/>
                  <a:ext cx="30141" cy="151316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flipV="1">
                  <a:off x="2263629" y="5746133"/>
                  <a:ext cx="245813" cy="83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915171" y="4400558"/>
                  <a:ext cx="214634" cy="21219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flipV="1">
                  <a:off x="2416343" y="4719104"/>
                  <a:ext cx="4053" cy="32371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33" name="Rectangle 232"/>
                <p:cNvSpPr/>
                <p:nvPr/>
              </p:nvSpPr>
              <p:spPr>
                <a:xfrm>
                  <a:off x="2537193" y="4390134"/>
                  <a:ext cx="1315843" cy="75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4" name="Rectangle 233"/>
                <p:cNvSpPr/>
                <p:nvPr/>
              </p:nvSpPr>
              <p:spPr>
                <a:xfrm>
                  <a:off x="2676223" y="4465808"/>
                  <a:ext cx="417796"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Rectangle 235"/>
                <p:cNvSpPr/>
                <p:nvPr/>
              </p:nvSpPr>
              <p:spPr>
                <a:xfrm>
                  <a:off x="3266187" y="4465808"/>
                  <a:ext cx="405702" cy="608611"/>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1" name="Straight Arrow Connector 240"/>
                <p:cNvCxnSpPr/>
                <p:nvPr/>
              </p:nvCxnSpPr>
              <p:spPr>
                <a:xfrm flipH="1">
                  <a:off x="3932032" y="4781723"/>
                  <a:ext cx="244284" cy="2709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flipH="1">
                  <a:off x="3910702" y="5074838"/>
                  <a:ext cx="277725" cy="27658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flipH="1" flipV="1">
                  <a:off x="3817917" y="3399227"/>
                  <a:ext cx="234635" cy="23594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4066700" y="3174886"/>
                  <a:ext cx="1529267" cy="954108"/>
                </a:xfrm>
                <a:prstGeom prst="rect">
                  <a:avLst/>
                </a:prstGeom>
                <a:noFill/>
              </p:spPr>
              <p:txBody>
                <a:bodyPr wrap="square" rtlCol="0">
                  <a:spAutoFit/>
                </a:bodyPr>
                <a:lstStyle/>
                <a:p>
                  <a:r>
                    <a:rPr lang="en-US" sz="1350" dirty="0"/>
                    <a:t>Cryostat</a:t>
                  </a:r>
                </a:p>
                <a:p>
                  <a:r>
                    <a:rPr lang="en-US" sz="1350" dirty="0"/>
                    <a:t>Assembly</a:t>
                  </a:r>
                </a:p>
                <a:p>
                  <a:r>
                    <a:rPr lang="en-US" sz="1350" dirty="0"/>
                    <a:t>Stand</a:t>
                  </a:r>
                </a:p>
              </p:txBody>
            </p:sp>
            <p:cxnSp>
              <p:nvCxnSpPr>
                <p:cNvPr id="265" name="Straight Arrow Connector 264"/>
                <p:cNvCxnSpPr/>
                <p:nvPr/>
              </p:nvCxnSpPr>
              <p:spPr>
                <a:xfrm flipH="1">
                  <a:off x="3252259" y="2575512"/>
                  <a:ext cx="779308" cy="15831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2" name="TextBox 281"/>
                <p:cNvSpPr txBox="1"/>
                <p:nvPr/>
              </p:nvSpPr>
              <p:spPr>
                <a:xfrm>
                  <a:off x="872749" y="1707729"/>
                  <a:ext cx="1308969" cy="954108"/>
                </a:xfrm>
                <a:prstGeom prst="rect">
                  <a:avLst/>
                </a:prstGeom>
                <a:noFill/>
              </p:spPr>
              <p:txBody>
                <a:bodyPr wrap="square" rtlCol="0">
                  <a:spAutoFit/>
                </a:bodyPr>
                <a:lstStyle/>
                <a:p>
                  <a:r>
                    <a:rPr lang="en-US" sz="1350" dirty="0"/>
                    <a:t>Cryostat </a:t>
                  </a:r>
                </a:p>
                <a:p>
                  <a:r>
                    <a:rPr lang="en-US" sz="1350" dirty="0"/>
                    <a:t>Support</a:t>
                  </a:r>
                </a:p>
                <a:p>
                  <a:r>
                    <a:rPr lang="en-US" sz="1350" dirty="0"/>
                    <a:t>Ring</a:t>
                  </a:r>
                </a:p>
              </p:txBody>
            </p:sp>
            <p:cxnSp>
              <p:nvCxnSpPr>
                <p:cNvPr id="284" name="Straight Arrow Connector 283"/>
                <p:cNvCxnSpPr>
                  <a:endCxn id="39" idx="0"/>
                </p:cNvCxnSpPr>
                <p:nvPr/>
              </p:nvCxnSpPr>
              <p:spPr>
                <a:xfrm>
                  <a:off x="1806515" y="2051369"/>
                  <a:ext cx="577403" cy="7283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6" name="Trapezoid 395"/>
                <p:cNvSpPr/>
                <p:nvPr/>
              </p:nvSpPr>
              <p:spPr>
                <a:xfrm>
                  <a:off x="2652555" y="2405452"/>
                  <a:ext cx="485907" cy="45719"/>
                </a:xfrm>
                <a:prstGeom prst="trapezoid">
                  <a:avLst/>
                </a:prstGeom>
                <a:pattFill prst="pct40">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Rectangle 179">
                  <a:extLst>
                    <a:ext uri="{FF2B5EF4-FFF2-40B4-BE49-F238E27FC236}">
                      <a16:creationId xmlns:a16="http://schemas.microsoft.com/office/drawing/2014/main" id="{40A40891-7A6A-BE46-AB64-DBC7B00E6B1D}"/>
                    </a:ext>
                  </a:extLst>
                </p:cNvPr>
                <p:cNvSpPr/>
                <p:nvPr/>
              </p:nvSpPr>
              <p:spPr>
                <a:xfrm>
                  <a:off x="3161728" y="2106938"/>
                  <a:ext cx="105301" cy="364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12F1F30F-0944-5A47-8F79-829E2CBAD3C0}"/>
                    </a:ext>
                  </a:extLst>
                </p:cNvPr>
                <p:cNvSpPr txBox="1"/>
                <p:nvPr/>
              </p:nvSpPr>
              <p:spPr>
                <a:xfrm>
                  <a:off x="116320" y="749397"/>
                  <a:ext cx="1212127" cy="400109"/>
                </a:xfrm>
                <a:prstGeom prst="rect">
                  <a:avLst/>
                </a:prstGeom>
                <a:noFill/>
              </p:spPr>
              <p:txBody>
                <a:bodyPr wrap="none" rtlCol="0">
                  <a:spAutoFit/>
                </a:bodyPr>
                <a:lstStyle/>
                <a:p>
                  <a:r>
                    <a:rPr lang="en-US" sz="1350" dirty="0" err="1"/>
                    <a:t>Valved</a:t>
                  </a:r>
                  <a:r>
                    <a:rPr lang="en-US" sz="1350" dirty="0"/>
                    <a:t> Off</a:t>
                  </a:r>
                </a:p>
              </p:txBody>
            </p:sp>
            <p:cxnSp>
              <p:nvCxnSpPr>
                <p:cNvPr id="184" name="Straight Arrow Connector 183">
                  <a:extLst>
                    <a:ext uri="{FF2B5EF4-FFF2-40B4-BE49-F238E27FC236}">
                      <a16:creationId xmlns:a16="http://schemas.microsoft.com/office/drawing/2014/main" id="{43BBB21B-C6B0-1940-8632-9F457A04218F}"/>
                    </a:ext>
                  </a:extLst>
                </p:cNvPr>
                <p:cNvCxnSpPr>
                  <a:cxnSpLocks/>
                </p:cNvCxnSpPr>
                <p:nvPr/>
              </p:nvCxnSpPr>
              <p:spPr>
                <a:xfrm>
                  <a:off x="2564312" y="1597210"/>
                  <a:ext cx="349323" cy="74155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84CD71DD-F885-5E43-9D79-1C240E389FCD}"/>
                    </a:ext>
                  </a:extLst>
                </p:cNvPr>
                <p:cNvSpPr txBox="1"/>
                <p:nvPr/>
              </p:nvSpPr>
              <p:spPr>
                <a:xfrm>
                  <a:off x="1596231" y="1094977"/>
                  <a:ext cx="2175239" cy="677108"/>
                </a:xfrm>
                <a:prstGeom prst="rect">
                  <a:avLst/>
                </a:prstGeom>
                <a:noFill/>
              </p:spPr>
              <p:txBody>
                <a:bodyPr wrap="square" rtlCol="0">
                  <a:spAutoFit/>
                </a:bodyPr>
                <a:lstStyle/>
                <a:p>
                  <a:r>
                    <a:rPr lang="en-US" sz="1350" dirty="0"/>
                    <a:t>Pretested Pump Plate</a:t>
                  </a:r>
                </a:p>
              </p:txBody>
            </p:sp>
            <p:cxnSp>
              <p:nvCxnSpPr>
                <p:cNvPr id="168" name="Straight Arrow Connector 167">
                  <a:extLst>
                    <a:ext uri="{FF2B5EF4-FFF2-40B4-BE49-F238E27FC236}">
                      <a16:creationId xmlns:a16="http://schemas.microsoft.com/office/drawing/2014/main" id="{5B71D9F1-6870-2B48-B7F5-2ACE6888F04A}"/>
                    </a:ext>
                  </a:extLst>
                </p:cNvPr>
                <p:cNvCxnSpPr/>
                <p:nvPr/>
              </p:nvCxnSpPr>
              <p:spPr>
                <a:xfrm flipH="1" flipV="1">
                  <a:off x="3180568" y="3074994"/>
                  <a:ext cx="151112" cy="32819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539277AF-872B-294E-888C-C6CEE3AC9DAE}"/>
                    </a:ext>
                  </a:extLst>
                </p:cNvPr>
                <p:cNvSpPr txBox="1"/>
                <p:nvPr/>
              </p:nvSpPr>
              <p:spPr>
                <a:xfrm>
                  <a:off x="3296577" y="1076765"/>
                  <a:ext cx="1381135" cy="954108"/>
                </a:xfrm>
                <a:prstGeom prst="rect">
                  <a:avLst/>
                </a:prstGeom>
                <a:noFill/>
              </p:spPr>
              <p:txBody>
                <a:bodyPr wrap="square" rtlCol="0">
                  <a:spAutoFit/>
                </a:bodyPr>
                <a:lstStyle/>
                <a:p>
                  <a:r>
                    <a:rPr lang="en-US" sz="1350" dirty="0"/>
                    <a:t>Cryostat Shrouds Not Shown</a:t>
                  </a:r>
                </a:p>
              </p:txBody>
            </p:sp>
          </p:grpSp>
        </p:grpSp>
      </p:grpSp>
      <p:sp>
        <p:nvSpPr>
          <p:cNvPr id="166" name="Title 1">
            <a:extLst>
              <a:ext uri="{FF2B5EF4-FFF2-40B4-BE49-F238E27FC236}">
                <a16:creationId xmlns:a16="http://schemas.microsoft.com/office/drawing/2014/main" id="{5A512BBE-777A-4B4C-83C3-FDF5CF770BD5}"/>
              </a:ext>
            </a:extLst>
          </p:cNvPr>
          <p:cNvSpPr>
            <a:spLocks noGrp="1"/>
          </p:cNvSpPr>
          <p:nvPr>
            <p:ph type="title"/>
          </p:nvPr>
        </p:nvSpPr>
        <p:spPr>
          <a:xfrm>
            <a:off x="457200" y="397367"/>
            <a:ext cx="7465376" cy="557213"/>
          </a:xfrm>
        </p:spPr>
        <p:txBody>
          <a:bodyPr/>
          <a:lstStyle/>
          <a:p>
            <a:r>
              <a:rPr lang="en-US" dirty="0"/>
              <a:t>Cryostat Vacuum Verification Testing and </a:t>
            </a:r>
            <a:br>
              <a:rPr lang="en-US" dirty="0"/>
            </a:br>
            <a:r>
              <a:rPr lang="en-US" dirty="0"/>
              <a:t>Refrigeration Verification / I&amp;T Testing on BOT</a:t>
            </a:r>
          </a:p>
        </p:txBody>
      </p:sp>
      <p:sp>
        <p:nvSpPr>
          <p:cNvPr id="2" name="Rectangle 1">
            <a:extLst>
              <a:ext uri="{FF2B5EF4-FFF2-40B4-BE49-F238E27FC236}">
                <a16:creationId xmlns:a16="http://schemas.microsoft.com/office/drawing/2014/main" id="{E955F1E0-EF3C-8F46-AC6D-EC45C5A47642}"/>
              </a:ext>
            </a:extLst>
          </p:cNvPr>
          <p:cNvSpPr/>
          <p:nvPr/>
        </p:nvSpPr>
        <p:spPr>
          <a:xfrm>
            <a:off x="183818" y="5778824"/>
            <a:ext cx="8807782" cy="646331"/>
          </a:xfrm>
          <a:prstGeom prst="rect">
            <a:avLst/>
          </a:prstGeom>
        </p:spPr>
        <p:txBody>
          <a:bodyPr wrap="square">
            <a:spAutoFit/>
          </a:bodyPr>
          <a:lstStyle/>
          <a:p>
            <a:r>
              <a:rPr lang="en-US" b="1" dirty="0">
                <a:solidFill>
                  <a:srgbClr val="FF0000"/>
                </a:solidFill>
              </a:rPr>
              <a:t>Near Term Goal:  Verify Vacuum System With Fully Integrated Cryostat on Assembly Stand, Move to BOT and Install / Verify I&amp;T Refrigeration System and Handoff to I&amp;T</a:t>
            </a:r>
          </a:p>
        </p:txBody>
      </p:sp>
      <p:sp>
        <p:nvSpPr>
          <p:cNvPr id="5" name="Rectangle 4">
            <a:extLst>
              <a:ext uri="{FF2B5EF4-FFF2-40B4-BE49-F238E27FC236}">
                <a16:creationId xmlns:a16="http://schemas.microsoft.com/office/drawing/2014/main" id="{B937DC8A-1ACF-2645-A3CE-7543C2C02897}"/>
              </a:ext>
            </a:extLst>
          </p:cNvPr>
          <p:cNvSpPr/>
          <p:nvPr/>
        </p:nvSpPr>
        <p:spPr>
          <a:xfrm>
            <a:off x="1981200" y="3257028"/>
            <a:ext cx="381000" cy="13211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195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936866" cy="760186"/>
          </a:xfrm>
        </p:spPr>
        <p:txBody>
          <a:bodyPr/>
          <a:lstStyle/>
          <a:p>
            <a:r>
              <a:rPr lang="en-US" dirty="0"/>
              <a:t>I&amp;T Final Integrated Testing of Camera with Telescope Mount Assembly (TMA) Style “Dogleg” </a:t>
            </a:r>
            <a:r>
              <a:rPr lang="en-US" dirty="0" err="1"/>
              <a:t>HeX</a:t>
            </a:r>
            <a:r>
              <a:rPr lang="en-US" dirty="0"/>
              <a:t> in Utility Trunk</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7125" y="901803"/>
            <a:ext cx="688975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066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10" y="76200"/>
            <a:ext cx="8317230" cy="760186"/>
          </a:xfrm>
        </p:spPr>
        <p:txBody>
          <a:bodyPr/>
          <a:lstStyle/>
          <a:p>
            <a:r>
              <a:rPr lang="en-US" sz="2000" dirty="0"/>
              <a:t>Pathfinder Commissioning of TMA Refrigeration Transfer Line System &amp; TMA Compressor System.  Final Complete Integrated TMA System</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890" y="1225152"/>
            <a:ext cx="8835390" cy="4969907"/>
          </a:xfrm>
          <a:prstGeom prst="rect">
            <a:avLst/>
          </a:prstGeom>
        </p:spPr>
      </p:pic>
      <p:sp>
        <p:nvSpPr>
          <p:cNvPr id="5" name="Rectangle 4">
            <a:extLst>
              <a:ext uri="{FF2B5EF4-FFF2-40B4-BE49-F238E27FC236}">
                <a16:creationId xmlns:a16="http://schemas.microsoft.com/office/drawing/2014/main" id="{5D2F5FDB-F80F-264D-B330-4C44D68953CA}"/>
              </a:ext>
            </a:extLst>
          </p:cNvPr>
          <p:cNvSpPr/>
          <p:nvPr/>
        </p:nvSpPr>
        <p:spPr>
          <a:xfrm>
            <a:off x="2925678" y="2724912"/>
            <a:ext cx="93333" cy="1641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4988D50-03CB-654B-8BD2-E02778A12998}"/>
              </a:ext>
            </a:extLst>
          </p:cNvPr>
          <p:cNvSpPr/>
          <p:nvPr/>
        </p:nvSpPr>
        <p:spPr>
          <a:xfrm>
            <a:off x="2924588" y="2926080"/>
            <a:ext cx="94423" cy="944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932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pPr algn="l"/>
            <a:r>
              <a:rPr lang="en-US" dirty="0"/>
              <a:t>Highlights and Changes Since 2017 Review</a:t>
            </a:r>
          </a:p>
        </p:txBody>
      </p:sp>
      <p:sp>
        <p:nvSpPr>
          <p:cNvPr id="3" name="Text Placeholder 2"/>
          <p:cNvSpPr>
            <a:spLocks noGrp="1"/>
          </p:cNvSpPr>
          <p:nvPr>
            <p:ph type="body" idx="1"/>
          </p:nvPr>
        </p:nvSpPr>
        <p:spPr>
          <a:xfrm>
            <a:off x="76200" y="914400"/>
            <a:ext cx="9067800" cy="5943600"/>
          </a:xfrm>
        </p:spPr>
        <p:txBody>
          <a:bodyPr>
            <a:normAutofit/>
          </a:bodyPr>
          <a:lstStyle/>
          <a:p>
            <a:r>
              <a:rPr lang="en-US" b="1" dirty="0"/>
              <a:t>Personnel and Staffing Changes</a:t>
            </a:r>
          </a:p>
          <a:p>
            <a:pPr lvl="1"/>
            <a:r>
              <a:rPr lang="en-US" dirty="0"/>
              <a:t>Lost Cryostat Chief Engineer in Dec. 2017 and replaced by John Ku</a:t>
            </a:r>
            <a:r>
              <a:rPr lang="en-US" dirty="0">
                <a:solidFill>
                  <a:schemeClr val="tx1"/>
                </a:solidFill>
              </a:rPr>
              <a:t> </a:t>
            </a:r>
          </a:p>
          <a:p>
            <a:pPr lvl="2"/>
            <a:r>
              <a:rPr lang="en-US" dirty="0">
                <a:solidFill>
                  <a:schemeClr val="tx1"/>
                </a:solidFill>
              </a:rPr>
              <a:t>Has worked on Camera since 2009 with recent emphasis on mechanical assembly &amp; testing of cryostat</a:t>
            </a:r>
          </a:p>
          <a:p>
            <a:pPr marL="914400" lvl="2" indent="0">
              <a:buNone/>
            </a:pPr>
            <a:r>
              <a:rPr lang="en-US" dirty="0">
                <a:solidFill>
                  <a:schemeClr val="tx1"/>
                </a:solidFill>
              </a:rPr>
              <a:t> </a:t>
            </a:r>
          </a:p>
          <a:p>
            <a:pPr lvl="1"/>
            <a:r>
              <a:rPr lang="en-US" dirty="0"/>
              <a:t>Lost Sr. Staff Scientist  in Mar. 2018 coordinating design &amp; implementation of cryostat vacuum &amp; refrigeration instrumentation, misc. auxiliary electronics, protection system, etc.</a:t>
            </a:r>
          </a:p>
          <a:p>
            <a:pPr lvl="2"/>
            <a:r>
              <a:rPr lang="en-US" dirty="0">
                <a:solidFill>
                  <a:schemeClr val="tx1"/>
                </a:solidFill>
              </a:rPr>
              <a:t>Work has been divided up amongst a number of staff in the Cryostat and Electronics group.</a:t>
            </a:r>
          </a:p>
          <a:p>
            <a:endParaRPr lang="en-US" dirty="0"/>
          </a:p>
        </p:txBody>
      </p:sp>
    </p:spTree>
    <p:extLst>
      <p:ext uri="{BB962C8B-B14F-4D97-AF65-F5344CB8AC3E}">
        <p14:creationId xmlns:p14="http://schemas.microsoft.com/office/powerpoint/2010/main" val="3911887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pPr algn="l"/>
            <a:r>
              <a:rPr lang="en-US" dirty="0"/>
              <a:t>Highlights and Changes Since 2017 Review</a:t>
            </a:r>
          </a:p>
        </p:txBody>
      </p:sp>
      <p:sp>
        <p:nvSpPr>
          <p:cNvPr id="3" name="Text Placeholder 2"/>
          <p:cNvSpPr>
            <a:spLocks noGrp="1"/>
          </p:cNvSpPr>
          <p:nvPr>
            <p:ph type="body" idx="1"/>
          </p:nvPr>
        </p:nvSpPr>
        <p:spPr>
          <a:xfrm>
            <a:off x="0" y="914400"/>
            <a:ext cx="9144000" cy="5943600"/>
          </a:xfrm>
        </p:spPr>
        <p:txBody>
          <a:bodyPr>
            <a:noAutofit/>
          </a:bodyPr>
          <a:lstStyle/>
          <a:p>
            <a:r>
              <a:rPr lang="en-US" sz="1400" b="1" dirty="0"/>
              <a:t>Technical Highlights – Cryostat</a:t>
            </a:r>
          </a:p>
          <a:p>
            <a:pPr lvl="1"/>
            <a:r>
              <a:rPr lang="en-US" sz="1250" dirty="0">
                <a:solidFill>
                  <a:schemeClr val="tx1"/>
                </a:solidFill>
              </a:rPr>
              <a:t>All Cryostat hardware received, and dry </a:t>
            </a:r>
            <a:r>
              <a:rPr lang="en-US" sz="1250" dirty="0" err="1">
                <a:solidFill>
                  <a:schemeClr val="tx1"/>
                </a:solidFill>
              </a:rPr>
              <a:t>fitups</a:t>
            </a:r>
            <a:r>
              <a:rPr lang="en-US" sz="1250" dirty="0">
                <a:solidFill>
                  <a:schemeClr val="tx1"/>
                </a:solidFill>
              </a:rPr>
              <a:t>/metrology complete.  </a:t>
            </a:r>
          </a:p>
          <a:p>
            <a:pPr lvl="1"/>
            <a:r>
              <a:rPr lang="en-US" sz="1250" dirty="0">
                <a:solidFill>
                  <a:schemeClr val="tx1"/>
                </a:solidFill>
              </a:rPr>
              <a:t>The Pump Plate now fully populated and standalone tested. Two gauges and a gate valve will need replaced.</a:t>
            </a:r>
          </a:p>
          <a:p>
            <a:pPr lvl="1"/>
            <a:r>
              <a:rPr lang="en-US" sz="1250" dirty="0">
                <a:solidFill>
                  <a:schemeClr val="tx1"/>
                </a:solidFill>
              </a:rPr>
              <a:t>Cryostat leak checking (Incl. feedthrough flange welds &amp; pump-outs &amp; </a:t>
            </a:r>
            <a:r>
              <a:rPr lang="en-US" sz="1250" dirty="0" err="1">
                <a:solidFill>
                  <a:schemeClr val="tx1"/>
                </a:solidFill>
              </a:rPr>
              <a:t>Feedthrus</a:t>
            </a:r>
            <a:r>
              <a:rPr lang="en-US" sz="1250" dirty="0">
                <a:solidFill>
                  <a:schemeClr val="tx1"/>
                </a:solidFill>
              </a:rPr>
              <a:t>) completed.</a:t>
            </a:r>
          </a:p>
          <a:p>
            <a:pPr lvl="1"/>
            <a:r>
              <a:rPr lang="en-US" sz="1250" dirty="0">
                <a:solidFill>
                  <a:schemeClr val="tx1"/>
                </a:solidFill>
              </a:rPr>
              <a:t>Pump Plate cables complete and electronics complete for vacuum system software development/test.</a:t>
            </a:r>
          </a:p>
          <a:p>
            <a:pPr lvl="1"/>
            <a:r>
              <a:rPr lang="en-US" sz="1250" dirty="0">
                <a:solidFill>
                  <a:schemeClr val="tx1"/>
                </a:solidFill>
              </a:rPr>
              <a:t>Grid cleaned and Invar Raft </a:t>
            </a:r>
            <a:r>
              <a:rPr lang="en-US" sz="1250" dirty="0" err="1">
                <a:solidFill>
                  <a:schemeClr val="tx1"/>
                </a:solidFill>
              </a:rPr>
              <a:t>holdowns</a:t>
            </a:r>
            <a:r>
              <a:rPr lang="en-US" sz="1250" dirty="0">
                <a:solidFill>
                  <a:schemeClr val="tx1"/>
                </a:solidFill>
              </a:rPr>
              <a:t> integrated to final alignment locations. </a:t>
            </a:r>
          </a:p>
          <a:p>
            <a:pPr lvl="1"/>
            <a:r>
              <a:rPr lang="en-US" sz="1250" dirty="0">
                <a:solidFill>
                  <a:schemeClr val="tx1"/>
                </a:solidFill>
              </a:rPr>
              <a:t>The </a:t>
            </a:r>
            <a:r>
              <a:rPr lang="en-US" sz="1250" dirty="0" err="1">
                <a:solidFill>
                  <a:schemeClr val="tx1"/>
                </a:solidFill>
              </a:rPr>
              <a:t>Cryo</a:t>
            </a:r>
            <a:r>
              <a:rPr lang="en-US" sz="1250" dirty="0">
                <a:solidFill>
                  <a:schemeClr val="tx1"/>
                </a:solidFill>
              </a:rPr>
              <a:t> and Cold plates have been, fabricated,  tested, instrumented (</a:t>
            </a:r>
            <a:r>
              <a:rPr lang="en-US" sz="1250" dirty="0" err="1">
                <a:solidFill>
                  <a:schemeClr val="tx1"/>
                </a:solidFill>
              </a:rPr>
              <a:t>Htr+RTD</a:t>
            </a:r>
            <a:r>
              <a:rPr lang="en-US" sz="1250" dirty="0">
                <a:solidFill>
                  <a:schemeClr val="tx1"/>
                </a:solidFill>
              </a:rPr>
              <a:t>), mated, and  shielded.</a:t>
            </a:r>
          </a:p>
          <a:p>
            <a:pPr lvl="1"/>
            <a:r>
              <a:rPr lang="en-US" sz="1250" dirty="0">
                <a:solidFill>
                  <a:schemeClr val="tx1"/>
                </a:solidFill>
              </a:rPr>
              <a:t>Final integration of Cryostat began in May ’18</a:t>
            </a:r>
          </a:p>
          <a:p>
            <a:pPr lvl="1"/>
            <a:r>
              <a:rPr lang="en-US" sz="1250" dirty="0">
                <a:solidFill>
                  <a:schemeClr val="tx1"/>
                </a:solidFill>
              </a:rPr>
              <a:t>Final cryo-</a:t>
            </a:r>
            <a:r>
              <a:rPr lang="en-US" sz="1250" dirty="0" err="1">
                <a:solidFill>
                  <a:schemeClr val="tx1"/>
                </a:solidFill>
              </a:rPr>
              <a:t>feedthru</a:t>
            </a:r>
            <a:r>
              <a:rPr lang="en-US" sz="1250" dirty="0">
                <a:solidFill>
                  <a:schemeClr val="tx1"/>
                </a:solidFill>
              </a:rPr>
              <a:t> welds to feedthrough flange completed and leak tested , </a:t>
            </a:r>
          </a:p>
          <a:p>
            <a:pPr lvl="1"/>
            <a:r>
              <a:rPr lang="en-US" sz="1250" dirty="0">
                <a:solidFill>
                  <a:schemeClr val="tx1"/>
                </a:solidFill>
              </a:rPr>
              <a:t>The Cryostat Housing is being integrated with all internal components [Grid, </a:t>
            </a:r>
            <a:r>
              <a:rPr lang="en-US" sz="1250" dirty="0" err="1">
                <a:solidFill>
                  <a:schemeClr val="tx1"/>
                </a:solidFill>
              </a:rPr>
              <a:t>Cryostraps</a:t>
            </a:r>
            <a:r>
              <a:rPr lang="en-US" sz="1250" dirty="0">
                <a:solidFill>
                  <a:schemeClr val="tx1"/>
                </a:solidFill>
              </a:rPr>
              <a:t>, </a:t>
            </a:r>
            <a:r>
              <a:rPr lang="en-US" sz="1250" dirty="0" err="1">
                <a:solidFill>
                  <a:schemeClr val="tx1"/>
                </a:solidFill>
              </a:rPr>
              <a:t>Cryo</a:t>
            </a:r>
            <a:r>
              <a:rPr lang="en-US" sz="1250" dirty="0">
                <a:solidFill>
                  <a:schemeClr val="tx1"/>
                </a:solidFill>
              </a:rPr>
              <a:t>/Cold Plate, Support ring, Flexures, Shrouds, </a:t>
            </a:r>
            <a:r>
              <a:rPr lang="en-US" sz="1250" dirty="0" err="1">
                <a:solidFill>
                  <a:schemeClr val="tx1"/>
                </a:solidFill>
              </a:rPr>
              <a:t>misc</a:t>
            </a:r>
            <a:r>
              <a:rPr lang="en-US" sz="1250" dirty="0">
                <a:solidFill>
                  <a:schemeClr val="tx1"/>
                </a:solidFill>
              </a:rPr>
              <a:t> RTD] </a:t>
            </a:r>
          </a:p>
          <a:p>
            <a:pPr lvl="2"/>
            <a:r>
              <a:rPr lang="en-US" sz="1250" dirty="0">
                <a:solidFill>
                  <a:srgbClr val="7030A0"/>
                </a:solidFill>
              </a:rPr>
              <a:t>Mating to pre-tested - integrated Pump-Plate, final leak check</a:t>
            </a:r>
          </a:p>
          <a:p>
            <a:r>
              <a:rPr lang="en-US" sz="1400" b="1" dirty="0"/>
              <a:t>Technical Highlights - Refrigeration</a:t>
            </a:r>
          </a:p>
          <a:p>
            <a:pPr lvl="1"/>
            <a:r>
              <a:rPr lang="en-US" sz="1250" dirty="0">
                <a:solidFill>
                  <a:schemeClr val="tx1"/>
                </a:solidFill>
              </a:rPr>
              <a:t>All Refrigeration system reviews (incl. MRR’s) completed for I&amp;T and TMA Systems.</a:t>
            </a:r>
          </a:p>
          <a:p>
            <a:pPr lvl="1"/>
            <a:r>
              <a:rPr lang="en-US" sz="1250" dirty="0" err="1">
                <a:solidFill>
                  <a:schemeClr val="tx1"/>
                </a:solidFill>
              </a:rPr>
              <a:t>Cryo</a:t>
            </a:r>
            <a:r>
              <a:rPr lang="en-US" sz="1250" dirty="0">
                <a:solidFill>
                  <a:schemeClr val="tx1"/>
                </a:solidFill>
              </a:rPr>
              <a:t> R&amp;D completed Oct. 2017, Cold R&amp;D  completed Nov 2017 - systems have met all requirements. </a:t>
            </a:r>
          </a:p>
          <a:p>
            <a:pPr lvl="1"/>
            <a:r>
              <a:rPr lang="en-US" sz="1250" dirty="0">
                <a:solidFill>
                  <a:schemeClr val="tx1"/>
                </a:solidFill>
              </a:rPr>
              <a:t>Compressor chassis 1</a:t>
            </a:r>
            <a:r>
              <a:rPr lang="en-US" sz="1250" baseline="30000" dirty="0">
                <a:solidFill>
                  <a:schemeClr val="tx1"/>
                </a:solidFill>
              </a:rPr>
              <a:t>st</a:t>
            </a:r>
            <a:r>
              <a:rPr lang="en-US" sz="1250" dirty="0">
                <a:solidFill>
                  <a:schemeClr val="tx1"/>
                </a:solidFill>
              </a:rPr>
              <a:t> article approved - 14 chassis under fabrication at MMR. </a:t>
            </a:r>
          </a:p>
          <a:p>
            <a:pPr lvl="1"/>
            <a:r>
              <a:rPr lang="en-US" sz="1250" dirty="0" err="1">
                <a:solidFill>
                  <a:schemeClr val="tx1"/>
                </a:solidFill>
              </a:rPr>
              <a:t>HeX</a:t>
            </a:r>
            <a:r>
              <a:rPr lang="en-US" sz="1250" dirty="0">
                <a:solidFill>
                  <a:schemeClr val="tx1"/>
                </a:solidFill>
              </a:rPr>
              <a:t> contracts released - 20 </a:t>
            </a:r>
            <a:r>
              <a:rPr lang="en-US" sz="1250" dirty="0" err="1">
                <a:solidFill>
                  <a:schemeClr val="tx1"/>
                </a:solidFill>
              </a:rPr>
              <a:t>HeX</a:t>
            </a:r>
            <a:r>
              <a:rPr lang="en-US" sz="1250" dirty="0">
                <a:solidFill>
                  <a:schemeClr val="tx1"/>
                </a:solidFill>
              </a:rPr>
              <a:t> under fabrication at EDEN, [8 I&amp;T, 8 TMA and 4 Pathfinder]</a:t>
            </a:r>
          </a:p>
          <a:p>
            <a:pPr lvl="1"/>
            <a:r>
              <a:rPr lang="en-US" sz="1250" dirty="0" err="1">
                <a:solidFill>
                  <a:schemeClr val="tx1"/>
                </a:solidFill>
              </a:rPr>
              <a:t>HeX</a:t>
            </a:r>
            <a:r>
              <a:rPr lang="en-US" sz="1250" dirty="0">
                <a:solidFill>
                  <a:schemeClr val="tx1"/>
                </a:solidFill>
              </a:rPr>
              <a:t> vacuum vessels contracted and the two I&amp;T delivered (total 2xI&amp;T + 2xTMA + 1xPF versions)</a:t>
            </a:r>
          </a:p>
          <a:p>
            <a:pPr lvl="1"/>
            <a:r>
              <a:rPr lang="en-US" sz="1250" dirty="0">
                <a:solidFill>
                  <a:schemeClr val="tx1"/>
                </a:solidFill>
              </a:rPr>
              <a:t>Compressor cabinets design complete, and initial four for I&amp;T under fabrication </a:t>
            </a:r>
          </a:p>
          <a:p>
            <a:pPr lvl="1"/>
            <a:r>
              <a:rPr lang="en-US" sz="1250" dirty="0" err="1">
                <a:solidFill>
                  <a:schemeClr val="tx1"/>
                </a:solidFill>
              </a:rPr>
              <a:t>Misc</a:t>
            </a:r>
            <a:r>
              <a:rPr lang="en-US" sz="1250" dirty="0">
                <a:solidFill>
                  <a:schemeClr val="tx1"/>
                </a:solidFill>
              </a:rPr>
              <a:t> support hardware for I&amp;T fabricated [refrigerant, transfer lines, pumps, power supplies, </a:t>
            </a:r>
            <a:r>
              <a:rPr lang="en-US" sz="1250" dirty="0" err="1">
                <a:solidFill>
                  <a:schemeClr val="tx1"/>
                </a:solidFill>
              </a:rPr>
              <a:t>etc</a:t>
            </a:r>
            <a:r>
              <a:rPr lang="en-US" sz="1250" dirty="0">
                <a:solidFill>
                  <a:schemeClr val="tx1"/>
                </a:solidFill>
              </a:rPr>
              <a:t>]</a:t>
            </a:r>
          </a:p>
          <a:p>
            <a:r>
              <a:rPr lang="en-US" sz="1400" b="1" dirty="0"/>
              <a:t>Technical Highlights Utility Trunk </a:t>
            </a:r>
          </a:p>
          <a:p>
            <a:pPr lvl="1"/>
            <a:r>
              <a:rPr lang="en-US" sz="1250" dirty="0">
                <a:solidFill>
                  <a:schemeClr val="tx1"/>
                </a:solidFill>
              </a:rPr>
              <a:t>Completed FDR review</a:t>
            </a:r>
          </a:p>
          <a:p>
            <a:pPr lvl="1"/>
            <a:r>
              <a:rPr lang="en-US" sz="1250" dirty="0">
                <a:solidFill>
                  <a:schemeClr val="tx1"/>
                </a:solidFill>
              </a:rPr>
              <a:t>First Quad box for I&amp;T completed </a:t>
            </a:r>
          </a:p>
          <a:p>
            <a:pPr lvl="1"/>
            <a:r>
              <a:rPr lang="en-US" sz="1250" dirty="0">
                <a:solidFill>
                  <a:schemeClr val="tx1"/>
                </a:solidFill>
              </a:rPr>
              <a:t>80% of auxiliary electronics are loaded. </a:t>
            </a:r>
            <a:endParaRPr lang="en-US" sz="1400" dirty="0">
              <a:solidFill>
                <a:schemeClr val="tx1"/>
              </a:solidFill>
            </a:endParaRPr>
          </a:p>
          <a:p>
            <a:endParaRPr lang="en-US" sz="1400" dirty="0"/>
          </a:p>
        </p:txBody>
      </p:sp>
    </p:spTree>
    <p:extLst>
      <p:ext uri="{BB962C8B-B14F-4D97-AF65-F5344CB8AC3E}">
        <p14:creationId xmlns:p14="http://schemas.microsoft.com/office/powerpoint/2010/main" val="1657207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Status - Cryostat</a:t>
            </a:r>
          </a:p>
        </p:txBody>
      </p:sp>
    </p:spTree>
    <p:extLst>
      <p:ext uri="{BB962C8B-B14F-4D97-AF65-F5344CB8AC3E}">
        <p14:creationId xmlns:p14="http://schemas.microsoft.com/office/powerpoint/2010/main" val="148383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Cryostat and Refrigeration Subsystems</a:t>
            </a:r>
          </a:p>
        </p:txBody>
      </p:sp>
      <p:sp>
        <p:nvSpPr>
          <p:cNvPr id="3" name="TextBox 2">
            <a:extLst>
              <a:ext uri="{FF2B5EF4-FFF2-40B4-BE49-F238E27FC236}">
                <a16:creationId xmlns:a16="http://schemas.microsoft.com/office/drawing/2014/main" id="{6EF63D82-2836-A84C-B6F9-3E4B01DABE47}"/>
              </a:ext>
            </a:extLst>
          </p:cNvPr>
          <p:cNvSpPr txBox="1"/>
          <p:nvPr/>
        </p:nvSpPr>
        <p:spPr>
          <a:xfrm>
            <a:off x="38540" y="1104429"/>
            <a:ext cx="3304752" cy="523220"/>
          </a:xfrm>
          <a:prstGeom prst="rect">
            <a:avLst/>
          </a:prstGeom>
          <a:noFill/>
        </p:spPr>
        <p:txBody>
          <a:bodyPr wrap="none" rtlCol="0">
            <a:spAutoFit/>
          </a:bodyPr>
          <a:lstStyle/>
          <a:p>
            <a:pPr algn="ctr"/>
            <a:r>
              <a:rPr lang="en-US" sz="1400" b="1" dirty="0"/>
              <a:t>Cryostat with Grid, Cryo Plate, Cold Plate, </a:t>
            </a:r>
          </a:p>
          <a:p>
            <a:pPr algn="ctr"/>
            <a:r>
              <a:rPr lang="en-US" sz="1400" b="1" dirty="0"/>
              <a:t>Feedthrough Plate, Pump Plate  </a:t>
            </a:r>
          </a:p>
        </p:txBody>
      </p:sp>
      <p:pic>
        <p:nvPicPr>
          <p:cNvPr id="4" name="Picture 3" descr="U:\l\langton\LSST\presentations-reviews\cryostat FDR\FDR pics\cryostat section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4887" y="1547155"/>
            <a:ext cx="1958225" cy="2543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9096" y="4197100"/>
            <a:ext cx="2169806" cy="218308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EF63D82-2836-A84C-B6F9-3E4B01DABE47}"/>
              </a:ext>
            </a:extLst>
          </p:cNvPr>
          <p:cNvSpPr txBox="1"/>
          <p:nvPr/>
        </p:nvSpPr>
        <p:spPr>
          <a:xfrm>
            <a:off x="4171948" y="1018666"/>
            <a:ext cx="1798634" cy="307777"/>
          </a:xfrm>
          <a:prstGeom prst="rect">
            <a:avLst/>
          </a:prstGeom>
          <a:noFill/>
        </p:spPr>
        <p:txBody>
          <a:bodyPr wrap="none" rtlCol="0">
            <a:spAutoFit/>
          </a:bodyPr>
          <a:lstStyle/>
          <a:p>
            <a:pPr algn="ctr"/>
            <a:r>
              <a:rPr lang="en-US" sz="1400" b="1" dirty="0"/>
              <a:t>I&amp;T Heat Exchangers </a:t>
            </a: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19115" y="1470345"/>
            <a:ext cx="1207862" cy="193762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71265" y="1475827"/>
            <a:ext cx="1207862" cy="1937626"/>
          </a:xfrm>
          <a:prstGeom prst="rect">
            <a:avLst/>
          </a:prstGeom>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684275" y="1457550"/>
            <a:ext cx="1122113" cy="188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6EF63D82-2836-A84C-B6F9-3E4B01DABE47}"/>
              </a:ext>
            </a:extLst>
          </p:cNvPr>
          <p:cNvSpPr txBox="1"/>
          <p:nvPr/>
        </p:nvSpPr>
        <p:spPr>
          <a:xfrm>
            <a:off x="6932271" y="1018666"/>
            <a:ext cx="1840312" cy="307777"/>
          </a:xfrm>
          <a:prstGeom prst="rect">
            <a:avLst/>
          </a:prstGeom>
          <a:noFill/>
        </p:spPr>
        <p:txBody>
          <a:bodyPr wrap="none" rtlCol="0">
            <a:spAutoFit/>
          </a:bodyPr>
          <a:lstStyle/>
          <a:p>
            <a:pPr algn="ctr"/>
            <a:r>
              <a:rPr lang="en-US" sz="1400" b="1" dirty="0"/>
              <a:t>TMA Heat Exchangers </a:t>
            </a: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866462" y="1431940"/>
            <a:ext cx="1122113" cy="188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3128047" y="3895192"/>
            <a:ext cx="1307013" cy="1098957"/>
          </a:xfrm>
          <a:prstGeom prst="rect">
            <a:avLst/>
          </a:prstGeom>
        </p:spPr>
      </p:pic>
      <p:pic>
        <p:nvPicPr>
          <p:cNvPr id="13"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70530" y="3889861"/>
            <a:ext cx="1858232" cy="1100138"/>
          </a:xfrm>
          <a:prstGeom prst="rect">
            <a:avLst/>
          </a:prstGeom>
        </p:spPr>
      </p:pic>
      <p:pic>
        <p:nvPicPr>
          <p:cNvPr id="14"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4418380" y="3895192"/>
            <a:ext cx="1307013" cy="1098957"/>
          </a:xfrm>
          <a:prstGeom prst="rect">
            <a:avLst/>
          </a:prstGeom>
        </p:spPr>
      </p:pic>
      <p:pic>
        <p:nvPicPr>
          <p:cNvPr id="15"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8325" y="3889861"/>
            <a:ext cx="1858232" cy="1100138"/>
          </a:xfrm>
          <a:prstGeom prst="rect">
            <a:avLst/>
          </a:prstGeom>
        </p:spPr>
      </p:pic>
      <p:sp>
        <p:nvSpPr>
          <p:cNvPr id="16" name="TextBox 15">
            <a:extLst>
              <a:ext uri="{FF2B5EF4-FFF2-40B4-BE49-F238E27FC236}">
                <a16:creationId xmlns:a16="http://schemas.microsoft.com/office/drawing/2014/main" id="{6EF63D82-2836-A84C-B6F9-3E4B01DABE47}"/>
              </a:ext>
            </a:extLst>
          </p:cNvPr>
          <p:cNvSpPr txBox="1"/>
          <p:nvPr/>
        </p:nvSpPr>
        <p:spPr>
          <a:xfrm>
            <a:off x="4374781" y="3478415"/>
            <a:ext cx="3131435" cy="307777"/>
          </a:xfrm>
          <a:prstGeom prst="rect">
            <a:avLst/>
          </a:prstGeom>
          <a:noFill/>
        </p:spPr>
        <p:txBody>
          <a:bodyPr wrap="none" rtlCol="0">
            <a:spAutoFit/>
          </a:bodyPr>
          <a:lstStyle/>
          <a:p>
            <a:pPr algn="ctr"/>
            <a:r>
              <a:rPr lang="en-US" sz="1400" b="1" dirty="0"/>
              <a:t>I&amp;T Cold and Cryo Compressor Cabinets</a:t>
            </a:r>
          </a:p>
        </p:txBody>
      </p:sp>
      <p:pic>
        <p:nvPicPr>
          <p:cNvPr id="17"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3112610" y="5305167"/>
            <a:ext cx="1307013" cy="1098957"/>
          </a:xfrm>
          <a:prstGeom prst="rect">
            <a:avLst/>
          </a:prstGeom>
        </p:spPr>
      </p:pic>
      <p:pic>
        <p:nvPicPr>
          <p:cNvPr id="18"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55093" y="5299836"/>
            <a:ext cx="1858232" cy="1100138"/>
          </a:xfrm>
          <a:prstGeom prst="rect">
            <a:avLst/>
          </a:prstGeom>
        </p:spPr>
      </p:pic>
      <p:pic>
        <p:nvPicPr>
          <p:cNvPr id="19" name="Content Placeholder 3">
            <a:extLst>
              <a:ext uri="{FF2B5EF4-FFF2-40B4-BE49-F238E27FC236}">
                <a16:creationId xmlns:a16="http://schemas.microsoft.com/office/drawing/2014/main" id="{84A6365F-04E3-AD4A-8477-0B37623D4B19}"/>
              </a:ext>
            </a:extLst>
          </p:cNvPr>
          <p:cNvPicPr>
            <a:picLocks noGrp="1"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4402943" y="5305167"/>
            <a:ext cx="1307013" cy="1098957"/>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52888" y="5299836"/>
            <a:ext cx="1858232" cy="1100138"/>
          </a:xfrm>
          <a:prstGeom prst="rect">
            <a:avLst/>
          </a:prstGeom>
        </p:spPr>
      </p:pic>
      <p:sp>
        <p:nvSpPr>
          <p:cNvPr id="21" name="TextBox 20">
            <a:extLst>
              <a:ext uri="{FF2B5EF4-FFF2-40B4-BE49-F238E27FC236}">
                <a16:creationId xmlns:a16="http://schemas.microsoft.com/office/drawing/2014/main" id="{6EF63D82-2836-A84C-B6F9-3E4B01DABE47}"/>
              </a:ext>
            </a:extLst>
          </p:cNvPr>
          <p:cNvSpPr txBox="1"/>
          <p:nvPr/>
        </p:nvSpPr>
        <p:spPr>
          <a:xfrm>
            <a:off x="4313660" y="4964663"/>
            <a:ext cx="3222805" cy="307777"/>
          </a:xfrm>
          <a:prstGeom prst="rect">
            <a:avLst/>
          </a:prstGeom>
          <a:noFill/>
        </p:spPr>
        <p:txBody>
          <a:bodyPr wrap="none" rtlCol="0">
            <a:spAutoFit/>
          </a:bodyPr>
          <a:lstStyle/>
          <a:p>
            <a:pPr algn="ctr"/>
            <a:r>
              <a:rPr lang="en-US" sz="1400" b="1" dirty="0"/>
              <a:t>TMA Cold and Cryo Compressor Cabinets</a:t>
            </a:r>
          </a:p>
        </p:txBody>
      </p:sp>
      <p:sp>
        <p:nvSpPr>
          <p:cNvPr id="22" name="TextBox 21">
            <a:extLst>
              <a:ext uri="{FF2B5EF4-FFF2-40B4-BE49-F238E27FC236}">
                <a16:creationId xmlns:a16="http://schemas.microsoft.com/office/drawing/2014/main" id="{6EF63D82-2836-A84C-B6F9-3E4B01DABE47}"/>
              </a:ext>
            </a:extLst>
          </p:cNvPr>
          <p:cNvSpPr txBox="1"/>
          <p:nvPr/>
        </p:nvSpPr>
        <p:spPr>
          <a:xfrm>
            <a:off x="359162" y="844562"/>
            <a:ext cx="2329677" cy="307777"/>
          </a:xfrm>
          <a:prstGeom prst="rect">
            <a:avLst/>
          </a:prstGeom>
          <a:noFill/>
        </p:spPr>
        <p:txBody>
          <a:bodyPr wrap="none" rtlCol="0">
            <a:spAutoFit/>
          </a:bodyPr>
          <a:lstStyle/>
          <a:p>
            <a:pPr algn="ctr"/>
            <a:r>
              <a:rPr lang="en-US" sz="1400" b="1" dirty="0">
                <a:solidFill>
                  <a:srgbClr val="FF0000"/>
                </a:solidFill>
              </a:rPr>
              <a:t>Fabrication ~Complete JSR18</a:t>
            </a:r>
          </a:p>
        </p:txBody>
      </p:sp>
      <p:sp>
        <p:nvSpPr>
          <p:cNvPr id="23" name="TextBox 22">
            <a:extLst>
              <a:ext uri="{FF2B5EF4-FFF2-40B4-BE49-F238E27FC236}">
                <a16:creationId xmlns:a16="http://schemas.microsoft.com/office/drawing/2014/main" id="{6EF63D82-2836-A84C-B6F9-3E4B01DABE47}"/>
              </a:ext>
            </a:extLst>
          </p:cNvPr>
          <p:cNvSpPr txBox="1"/>
          <p:nvPr/>
        </p:nvSpPr>
        <p:spPr>
          <a:xfrm>
            <a:off x="3921118" y="817460"/>
            <a:ext cx="2197718" cy="307777"/>
          </a:xfrm>
          <a:prstGeom prst="rect">
            <a:avLst/>
          </a:prstGeom>
          <a:noFill/>
        </p:spPr>
        <p:txBody>
          <a:bodyPr wrap="none" rtlCol="0">
            <a:spAutoFit/>
          </a:bodyPr>
          <a:lstStyle/>
          <a:p>
            <a:pPr algn="ctr"/>
            <a:r>
              <a:rPr lang="en-US" sz="1400" b="1" dirty="0">
                <a:solidFill>
                  <a:srgbClr val="FF0000"/>
                </a:solidFill>
              </a:rPr>
              <a:t>Design &amp; Some Parts JSR18</a:t>
            </a:r>
          </a:p>
        </p:txBody>
      </p:sp>
      <p:sp>
        <p:nvSpPr>
          <p:cNvPr id="24" name="TextBox 23">
            <a:extLst>
              <a:ext uri="{FF2B5EF4-FFF2-40B4-BE49-F238E27FC236}">
                <a16:creationId xmlns:a16="http://schemas.microsoft.com/office/drawing/2014/main" id="{6EF63D82-2836-A84C-B6F9-3E4B01DABE47}"/>
              </a:ext>
            </a:extLst>
          </p:cNvPr>
          <p:cNvSpPr txBox="1"/>
          <p:nvPr/>
        </p:nvSpPr>
        <p:spPr>
          <a:xfrm>
            <a:off x="7413325" y="3465566"/>
            <a:ext cx="1740862" cy="307777"/>
          </a:xfrm>
          <a:prstGeom prst="rect">
            <a:avLst/>
          </a:prstGeom>
          <a:noFill/>
        </p:spPr>
        <p:txBody>
          <a:bodyPr wrap="none" rtlCol="0">
            <a:spAutoFit/>
          </a:bodyPr>
          <a:lstStyle/>
          <a:p>
            <a:pPr algn="ctr"/>
            <a:r>
              <a:rPr lang="en-US" sz="1400" b="1" dirty="0">
                <a:solidFill>
                  <a:srgbClr val="FF0000"/>
                </a:solidFill>
              </a:rPr>
              <a:t>Design &amp; Parts JSR18</a:t>
            </a:r>
          </a:p>
        </p:txBody>
      </p:sp>
      <p:sp>
        <p:nvSpPr>
          <p:cNvPr id="25" name="TextBox 24">
            <a:extLst>
              <a:ext uri="{FF2B5EF4-FFF2-40B4-BE49-F238E27FC236}">
                <a16:creationId xmlns:a16="http://schemas.microsoft.com/office/drawing/2014/main" id="{6EF63D82-2836-A84C-B6F9-3E4B01DABE47}"/>
              </a:ext>
            </a:extLst>
          </p:cNvPr>
          <p:cNvSpPr txBox="1"/>
          <p:nvPr/>
        </p:nvSpPr>
        <p:spPr>
          <a:xfrm>
            <a:off x="7413325" y="4954940"/>
            <a:ext cx="1740862" cy="307777"/>
          </a:xfrm>
          <a:prstGeom prst="rect">
            <a:avLst/>
          </a:prstGeom>
          <a:noFill/>
        </p:spPr>
        <p:txBody>
          <a:bodyPr wrap="none" rtlCol="0">
            <a:spAutoFit/>
          </a:bodyPr>
          <a:lstStyle/>
          <a:p>
            <a:pPr algn="ctr"/>
            <a:r>
              <a:rPr lang="en-US" sz="1400" b="1" dirty="0">
                <a:solidFill>
                  <a:srgbClr val="FF0000"/>
                </a:solidFill>
              </a:rPr>
              <a:t>Design &amp; Parts JSR18</a:t>
            </a:r>
          </a:p>
        </p:txBody>
      </p:sp>
      <p:sp>
        <p:nvSpPr>
          <p:cNvPr id="26" name="TextBox 25">
            <a:extLst>
              <a:ext uri="{FF2B5EF4-FFF2-40B4-BE49-F238E27FC236}">
                <a16:creationId xmlns:a16="http://schemas.microsoft.com/office/drawing/2014/main" id="{6EF63D82-2836-A84C-B6F9-3E4B01DABE47}"/>
              </a:ext>
            </a:extLst>
          </p:cNvPr>
          <p:cNvSpPr txBox="1"/>
          <p:nvPr/>
        </p:nvSpPr>
        <p:spPr>
          <a:xfrm>
            <a:off x="6874271" y="812029"/>
            <a:ext cx="2033827" cy="307777"/>
          </a:xfrm>
          <a:prstGeom prst="rect">
            <a:avLst/>
          </a:prstGeom>
          <a:noFill/>
        </p:spPr>
        <p:txBody>
          <a:bodyPr wrap="none" rtlCol="0">
            <a:spAutoFit/>
          </a:bodyPr>
          <a:lstStyle/>
          <a:p>
            <a:pPr algn="ctr"/>
            <a:r>
              <a:rPr lang="en-US" sz="1400" b="1" dirty="0">
                <a:solidFill>
                  <a:srgbClr val="FF0000"/>
                </a:solidFill>
              </a:rPr>
              <a:t>Conceptual Design JSR18</a:t>
            </a:r>
          </a:p>
        </p:txBody>
      </p:sp>
    </p:spTree>
    <p:extLst>
      <p:ext uri="{BB962C8B-B14F-4D97-AF65-F5344CB8AC3E}">
        <p14:creationId xmlns:p14="http://schemas.microsoft.com/office/powerpoint/2010/main" val="2853487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14438371">
            <a:off x="3031074" y="3070713"/>
            <a:ext cx="1072444" cy="1907822"/>
            <a:chOff x="1166511" y="851608"/>
            <a:chExt cx="3263590" cy="3969834"/>
          </a:xfrm>
        </p:grpSpPr>
        <p:pic>
          <p:nvPicPr>
            <p:cNvPr id="6" name="Picture 10" descr="Z:\LSST\presentations-reviews\cryostat FDR\FDR pics\moLCA10477-a 3.jpg"/>
            <p:cNvPicPr>
              <a:picLocks noChangeAspect="1" noChangeArrowheads="1"/>
            </p:cNvPicPr>
            <p:nvPr/>
          </p:nvPicPr>
          <p:blipFill rotWithShape="1">
            <a:blip r:embed="rId2"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rot="181004">
              <a:off x="1166511" y="851608"/>
              <a:ext cx="3263590" cy="396983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1348647" y="3226817"/>
              <a:ext cx="0" cy="735981"/>
            </a:xfrm>
            <a:prstGeom prst="straightConnector1">
              <a:avLst/>
            </a:prstGeom>
            <a:ln w="317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150" y="3323460"/>
              <a:ext cx="0" cy="735981"/>
            </a:xfrm>
            <a:prstGeom prst="straightConnector1">
              <a:avLst/>
            </a:prstGeom>
            <a:ln w="317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pic>
        <p:nvPicPr>
          <p:cNvPr id="9" name="Picture 10" descr="Z:\LSST\presentations-reviews\cryostat FDR\FDR pics\coldplt4.jpg"/>
          <p:cNvPicPr>
            <a:picLocks noChangeAspect="1" noChangeArrowheads="1"/>
          </p:cNvPicPr>
          <p:nvPr/>
        </p:nvPicPr>
        <p:blipFill rotWithShape="1">
          <a:blip r:embed="rId3" cstate="print">
            <a:clrChange>
              <a:clrFrom>
                <a:srgbClr val="FFFFFD"/>
              </a:clrFrom>
              <a:clrTo>
                <a:srgbClr val="FFFFFD">
                  <a:alpha val="0"/>
                </a:srgbClr>
              </a:clrTo>
            </a:clrChange>
            <a:extLst>
              <a:ext uri="{28A0092B-C50C-407E-A947-70E740481C1C}">
                <a14:useLocalDpi xmlns:a14="http://schemas.microsoft.com/office/drawing/2010/main"/>
              </a:ext>
            </a:extLst>
          </a:blip>
          <a:srcRect b="-1700"/>
          <a:stretch/>
        </p:blipFill>
        <p:spPr bwMode="auto">
          <a:xfrm>
            <a:off x="3657600" y="5029863"/>
            <a:ext cx="1014959" cy="6430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Z:\LSST\presentations-reviews\cryostat FDR\FDR pics\coldplt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05400" y="5257800"/>
            <a:ext cx="817017" cy="5313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Z:\LSST\presentations-reviews\cryostat FDR\FDR pics\moLCA10477-a 5.jpg"/>
          <p:cNvPicPr>
            <a:picLocks noChangeAspect="1" noChangeArrowheads="1"/>
          </p:cNvPicPr>
          <p:nvPr/>
        </p:nvPicPr>
        <p:blipFill rotWithShape="1">
          <a:blip r:embed="rId5"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a:off x="1851406" y="2283372"/>
            <a:ext cx="987461" cy="474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3" descr="Z:\LSST\presentations-reviews\cryostat FDR\FDR pics\cryplt2.jpg"/>
          <p:cNvPicPr>
            <a:picLocks noChangeAspect="1" noChangeArrowheads="1"/>
          </p:cNvPicPr>
          <p:nvPr/>
        </p:nvPicPr>
        <p:blipFill rotWithShape="1">
          <a:blip r:embed="rId6"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a:off x="3253783" y="2031717"/>
            <a:ext cx="1137696" cy="7066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Z:\LSST\presentations-reviews\cryostat FDR\FDR pics\moLCA10477-a 7.jpg"/>
          <p:cNvPicPr>
            <a:picLocks noChangeAspect="1" noChangeArrowheads="1"/>
          </p:cNvPicPr>
          <p:nvPr/>
        </p:nvPicPr>
        <p:blipFill rotWithShape="1">
          <a:blip r:embed="rId7"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a:off x="2099316" y="1119882"/>
            <a:ext cx="1030134" cy="6402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Z:\LSST\presentations-reviews\cryostat FDR\FDR pics\cryplt2a.jpg"/>
          <p:cNvPicPr>
            <a:picLocks noChangeAspect="1" noChangeArrowheads="1"/>
          </p:cNvPicPr>
          <p:nvPr/>
        </p:nvPicPr>
        <p:blipFill>
          <a:blip r:embed="rId8"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a:fillRect/>
          </a:stretch>
        </p:blipFill>
        <p:spPr bwMode="auto">
          <a:xfrm>
            <a:off x="1857322" y="1785757"/>
            <a:ext cx="959696" cy="486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Z:\LSST\presentations-reviews\cryostat FDR\FDR pics\cryplt3a.jpg"/>
          <p:cNvPicPr>
            <a:picLocks noChangeAspect="1" noChangeArrowheads="1"/>
          </p:cNvPicPr>
          <p:nvPr/>
        </p:nvPicPr>
        <p:blipFill>
          <a:blip r:embed="rId9"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a:fillRect/>
          </a:stretch>
        </p:blipFill>
        <p:spPr bwMode="auto">
          <a:xfrm>
            <a:off x="1985997" y="2791297"/>
            <a:ext cx="1108638" cy="561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Z:\LSST\presentations-reviews\cryostat FDR\FDR pics\coldplt1.jpg"/>
          <p:cNvPicPr>
            <a:picLocks noChangeAspect="1" noChangeArrowheads="1"/>
          </p:cNvPicPr>
          <p:nvPr/>
        </p:nvPicPr>
        <p:blipFill rotWithShape="1">
          <a:blip r:embed="rId10" cstate="print">
            <a:clrChange>
              <a:clrFrom>
                <a:srgbClr val="FFFFFD"/>
              </a:clrFrom>
              <a:clrTo>
                <a:srgbClr val="FFFFFD">
                  <a:alpha val="0"/>
                </a:srgbClr>
              </a:clrTo>
            </a:clrChange>
            <a:extLst>
              <a:ext uri="{28A0092B-C50C-407E-A947-70E740481C1C}">
                <a14:useLocalDpi xmlns:a14="http://schemas.microsoft.com/office/drawing/2010/main"/>
              </a:ext>
            </a:extLst>
          </a:blip>
          <a:srcRect b="-291"/>
          <a:stretch/>
        </p:blipFill>
        <p:spPr bwMode="auto">
          <a:xfrm rot="20543817">
            <a:off x="4649794" y="5784531"/>
            <a:ext cx="835023" cy="6262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Z:\LSST\presentations-reviews\cryostat FDR\FDR pics\qsection1.jpg"/>
          <p:cNvPicPr>
            <a:picLocks noChangeAspect="1" noChangeArrowheads="1"/>
          </p:cNvPicPr>
          <p:nvPr/>
        </p:nvPicPr>
        <p:blipFill rotWithShape="1">
          <a:blip r:embed="rId11" cstate="email">
            <a:clrChange>
              <a:clrFrom>
                <a:srgbClr val="FFFFFF"/>
              </a:clrFrom>
              <a:clrTo>
                <a:srgbClr val="FFFFFF">
                  <a:alpha val="0"/>
                </a:srgbClr>
              </a:clrTo>
            </a:clrChange>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a:ext>
            </a:extLst>
          </a:blip>
          <a:srcRect/>
          <a:stretch/>
        </p:blipFill>
        <p:spPr bwMode="auto">
          <a:xfrm rot="14725039">
            <a:off x="6912125" y="997108"/>
            <a:ext cx="1862750" cy="21780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Z:\LSST\presentations-reviews\cryostat FDR\FDR pics\25-1.jpg"/>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p:blipFill>
        <p:spPr bwMode="auto">
          <a:xfrm rot="14885455">
            <a:off x="104466" y="4628033"/>
            <a:ext cx="1715201" cy="13840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Z:\LSST\presentations-reviews\cryostat FDR\FDR pics\cryobreak.jpg"/>
          <p:cNvPicPr>
            <a:picLocks noChangeAspect="1" noChangeArrowheads="1"/>
          </p:cNvPicPr>
          <p:nvPr/>
        </p:nvPicPr>
        <p:blipFill rotWithShape="1">
          <a:blip r:embed="rId15"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rot="14796828">
            <a:off x="2015574" y="4806957"/>
            <a:ext cx="310123" cy="7828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Z:\LSST\presentations-reviews\cryostat FDR\FDR pics\cryobreak.jpg"/>
          <p:cNvPicPr>
            <a:picLocks noChangeAspect="1" noChangeArrowheads="1"/>
          </p:cNvPicPr>
          <p:nvPr/>
        </p:nvPicPr>
        <p:blipFill rotWithShape="1">
          <a:blip r:embed="rId16"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rot="14724330">
            <a:off x="1793922" y="4179541"/>
            <a:ext cx="315430" cy="7962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Z:\LSST\presentations-reviews\cryostat FDR\FDR pics\cryobreak.jpg"/>
          <p:cNvPicPr>
            <a:picLocks noChangeAspect="1" noChangeArrowheads="1"/>
          </p:cNvPicPr>
          <p:nvPr/>
        </p:nvPicPr>
        <p:blipFill rotWithShape="1">
          <a:blip r:embed="rId16"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rot="14637254">
            <a:off x="1915366" y="3982212"/>
            <a:ext cx="315430" cy="796231"/>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2963213" y="1676901"/>
            <a:ext cx="409023" cy="359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V="1">
            <a:off x="2951599" y="2658330"/>
            <a:ext cx="420477" cy="251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a:off x="2861086" y="1995740"/>
            <a:ext cx="466924" cy="1778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V="1">
            <a:off x="2876319" y="2410451"/>
            <a:ext cx="302964" cy="55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H="1">
            <a:off x="4592281" y="5093595"/>
            <a:ext cx="365457" cy="168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flipV="1">
            <a:off x="3972325" y="4495800"/>
            <a:ext cx="10087" cy="42252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p:cNvCxnSpPr/>
          <p:nvPr/>
        </p:nvCxnSpPr>
        <p:spPr>
          <a:xfrm flipH="1">
            <a:off x="3969005" y="2786809"/>
            <a:ext cx="3" cy="38559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p:cNvCxnSpPr/>
          <p:nvPr/>
        </p:nvCxnSpPr>
        <p:spPr>
          <a:xfrm flipH="1" flipV="1">
            <a:off x="4717245" y="5398041"/>
            <a:ext cx="350060" cy="698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p:nvCxnSpPr>
        <p:spPr>
          <a:xfrm flipH="1" flipV="1">
            <a:off x="4516081" y="5643834"/>
            <a:ext cx="258928" cy="2235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5" name="Picture 3" descr="Z:\LSST\presentations-reviews\cryostat FDR\FDR pics\barshroud.jpg"/>
          <p:cNvPicPr>
            <a:picLocks noChangeAspect="1" noChangeArrowheads="1"/>
          </p:cNvPicPr>
          <p:nvPr/>
        </p:nvPicPr>
        <p:blipFill rotWithShape="1">
          <a:blip r:embed="rId17"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a:off x="5029200" y="4679020"/>
            <a:ext cx="535325" cy="414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a.jpg"/>
          <p:cNvPicPr>
            <a:picLocks noChangeAspect="1"/>
          </p:cNvPicPr>
          <p:nvPr/>
        </p:nvPicPr>
        <p:blipFill>
          <a:blip r:embed="rId18" cstate="email">
            <a:extLst>
              <a:ext uri="{BEBA8EAE-BF5A-486C-A8C5-ECC9F3942E4B}">
                <a14:imgProps xmlns:a14="http://schemas.microsoft.com/office/drawing/2010/main">
                  <a14:imgLayer r:embed="rId19">
                    <a14:imgEffect>
                      <a14:backgroundRemoval t="889" b="100000" l="1069" r="95878">
                        <a14:foregroundMark x1="13130" y1="78889" x2="13130" y2="78889"/>
                        <a14:foregroundMark x1="85344" y1="77333" x2="85344" y2="77333"/>
                        <a14:foregroundMark x1="85954" y1="66444" x2="85954" y2="66444"/>
                        <a14:foregroundMark x1="89160" y1="69778" x2="89160" y2="69778"/>
                        <a14:foregroundMark x1="85344" y1="84889" x2="85344" y2="84889"/>
                        <a14:foregroundMark x1="21985" y1="87778" x2="21985" y2="87778"/>
                        <a14:foregroundMark x1="21069" y1="77333" x2="21069" y2="77333"/>
                        <a14:foregroundMark x1="14504" y1="69111" x2="14504" y2="69111"/>
                        <a14:foregroundMark x1="8855" y1="86444" x2="8855" y2="86444"/>
                        <a14:foregroundMark x1="83053" y1="90444" x2="83053" y2="90444"/>
                        <a14:foregroundMark x1="89618" y1="56000" x2="89618" y2="56000"/>
                      </a14:backgroundRemoval>
                    </a14:imgEffect>
                  </a14:imgLayer>
                </a14:imgProps>
              </a:ext>
              <a:ext uri="{28A0092B-C50C-407E-A947-70E740481C1C}">
                <a14:useLocalDpi xmlns:a14="http://schemas.microsoft.com/office/drawing/2010/main"/>
              </a:ext>
            </a:extLst>
          </a:blip>
          <a:srcRect/>
          <a:stretch>
            <a:fillRect/>
          </a:stretch>
        </p:blipFill>
        <p:spPr>
          <a:xfrm rot="14697099">
            <a:off x="4297473" y="2977082"/>
            <a:ext cx="1320530" cy="907317"/>
          </a:xfrm>
          <a:prstGeom prst="rect">
            <a:avLst/>
          </a:prstGeom>
        </p:spPr>
      </p:pic>
      <p:grpSp>
        <p:nvGrpSpPr>
          <p:cNvPr id="87" name="Group 86"/>
          <p:cNvGrpSpPr/>
          <p:nvPr/>
        </p:nvGrpSpPr>
        <p:grpSpPr>
          <a:xfrm>
            <a:off x="4876800" y="2209800"/>
            <a:ext cx="2036743" cy="1630180"/>
            <a:chOff x="5011863" y="2575715"/>
            <a:chExt cx="2036743" cy="1630180"/>
          </a:xfrm>
        </p:grpSpPr>
        <p:pic>
          <p:nvPicPr>
            <p:cNvPr id="71" name="Picture 70" descr="asm8.jp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14681338">
              <a:off x="5215145" y="2372433"/>
              <a:ext cx="1630180" cy="2036743"/>
            </a:xfrm>
            <a:prstGeom prst="rect">
              <a:avLst/>
            </a:prstGeom>
          </p:spPr>
        </p:pic>
        <p:sp>
          <p:nvSpPr>
            <p:cNvPr id="73" name="Oval 72"/>
            <p:cNvSpPr/>
            <p:nvPr/>
          </p:nvSpPr>
          <p:spPr>
            <a:xfrm rot="20091671">
              <a:off x="5703447" y="2741644"/>
              <a:ext cx="487339" cy="1370219"/>
            </a:xfrm>
            <a:prstGeom prst="ellipse">
              <a:avLst/>
            </a:prstGeom>
            <a:solidFill>
              <a:srgbClr val="33CCCC"/>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505200" y="1219200"/>
            <a:ext cx="1030310" cy="584776"/>
          </a:xfrm>
          <a:prstGeom prst="rect">
            <a:avLst/>
          </a:prstGeom>
          <a:noFill/>
        </p:spPr>
        <p:txBody>
          <a:bodyPr wrap="square" rtlCol="0">
            <a:spAutoFit/>
          </a:bodyPr>
          <a:lstStyle>
            <a:defPPr>
              <a:defRPr lang="en-US"/>
            </a:defPPr>
            <a:lvl1pPr>
              <a:defRPr sz="1100" b="1"/>
            </a:lvl1pPr>
          </a:lstStyle>
          <a:p>
            <a:r>
              <a:rPr lang="en-US" sz="1600" dirty="0" err="1">
                <a:solidFill>
                  <a:srgbClr val="000000"/>
                </a:solidFill>
              </a:rPr>
              <a:t>Cryoplate</a:t>
            </a:r>
            <a:r>
              <a:rPr lang="en-US" sz="1600" dirty="0">
                <a:solidFill>
                  <a:srgbClr val="000000"/>
                </a:solidFill>
              </a:rPr>
              <a:t> Assembly</a:t>
            </a:r>
          </a:p>
        </p:txBody>
      </p:sp>
      <p:sp>
        <p:nvSpPr>
          <p:cNvPr id="75" name="TextBox 74"/>
          <p:cNvSpPr txBox="1"/>
          <p:nvPr/>
        </p:nvSpPr>
        <p:spPr>
          <a:xfrm>
            <a:off x="3657600" y="5715000"/>
            <a:ext cx="1158027" cy="523220"/>
          </a:xfrm>
          <a:prstGeom prst="rect">
            <a:avLst/>
          </a:prstGeom>
          <a:noFill/>
        </p:spPr>
        <p:txBody>
          <a:bodyPr wrap="square" rtlCol="0">
            <a:spAutoFit/>
          </a:bodyPr>
          <a:lstStyle>
            <a:defPPr>
              <a:defRPr lang="en-US"/>
            </a:defPPr>
            <a:lvl1pPr>
              <a:defRPr sz="1100" b="1"/>
            </a:lvl1pPr>
          </a:lstStyle>
          <a:p>
            <a:r>
              <a:rPr lang="en-US" sz="1400" dirty="0" err="1"/>
              <a:t>Coldplate</a:t>
            </a:r>
            <a:r>
              <a:rPr lang="en-US" sz="1400" dirty="0"/>
              <a:t> Assembly</a:t>
            </a:r>
          </a:p>
        </p:txBody>
      </p:sp>
      <p:sp>
        <p:nvSpPr>
          <p:cNvPr id="76" name="TextBox 75"/>
          <p:cNvSpPr txBox="1"/>
          <p:nvPr/>
        </p:nvSpPr>
        <p:spPr>
          <a:xfrm>
            <a:off x="6177212" y="3522960"/>
            <a:ext cx="1262127" cy="523220"/>
          </a:xfrm>
          <a:prstGeom prst="rect">
            <a:avLst/>
          </a:prstGeom>
          <a:noFill/>
        </p:spPr>
        <p:txBody>
          <a:bodyPr wrap="square" rtlCol="0">
            <a:spAutoFit/>
          </a:bodyPr>
          <a:lstStyle>
            <a:defPPr>
              <a:defRPr lang="en-US"/>
            </a:defPPr>
            <a:lvl1pPr>
              <a:defRPr sz="1100" b="1"/>
            </a:lvl1pPr>
          </a:lstStyle>
          <a:p>
            <a:r>
              <a:rPr lang="en-US" sz="1400" dirty="0" err="1"/>
              <a:t>Cryo</a:t>
            </a:r>
            <a:r>
              <a:rPr lang="en-US" sz="1400" dirty="0"/>
              <a:t> &amp; Cold Shrouds</a:t>
            </a:r>
          </a:p>
        </p:txBody>
      </p:sp>
      <p:sp>
        <p:nvSpPr>
          <p:cNvPr id="77" name="TextBox 76"/>
          <p:cNvSpPr txBox="1"/>
          <p:nvPr/>
        </p:nvSpPr>
        <p:spPr>
          <a:xfrm>
            <a:off x="7467600" y="3200400"/>
            <a:ext cx="1676400" cy="1384995"/>
          </a:xfrm>
          <a:prstGeom prst="rect">
            <a:avLst/>
          </a:prstGeom>
          <a:noFill/>
        </p:spPr>
        <p:txBody>
          <a:bodyPr wrap="square" rtlCol="0">
            <a:spAutoFit/>
          </a:bodyPr>
          <a:lstStyle>
            <a:defPPr>
              <a:defRPr lang="en-US"/>
            </a:defPPr>
            <a:lvl1pPr>
              <a:defRPr sz="1100" b="1"/>
            </a:lvl1pPr>
          </a:lstStyle>
          <a:p>
            <a:r>
              <a:rPr lang="en-US" sz="1400" dirty="0"/>
              <a:t>Housing, Feedthrough Plate, Support Cylinder, </a:t>
            </a:r>
            <a:r>
              <a:rPr lang="en-US" sz="1400" dirty="0" err="1"/>
              <a:t>Cryoplate</a:t>
            </a:r>
            <a:r>
              <a:rPr lang="en-US" sz="1400" dirty="0"/>
              <a:t> Support Ring &amp;  </a:t>
            </a:r>
            <a:r>
              <a:rPr lang="en-US" sz="1400" dirty="0" err="1"/>
              <a:t>Cryo</a:t>
            </a:r>
            <a:r>
              <a:rPr lang="en-US" sz="1400" dirty="0"/>
              <a:t> Flexures</a:t>
            </a:r>
          </a:p>
        </p:txBody>
      </p:sp>
      <p:sp>
        <p:nvSpPr>
          <p:cNvPr id="78" name="TextBox 77"/>
          <p:cNvSpPr txBox="1"/>
          <p:nvPr/>
        </p:nvSpPr>
        <p:spPr>
          <a:xfrm>
            <a:off x="184045" y="3279883"/>
            <a:ext cx="1614153" cy="1169551"/>
          </a:xfrm>
          <a:prstGeom prst="rect">
            <a:avLst/>
          </a:prstGeom>
          <a:noFill/>
        </p:spPr>
        <p:txBody>
          <a:bodyPr wrap="square" rtlCol="0">
            <a:spAutoFit/>
          </a:bodyPr>
          <a:lstStyle>
            <a:defPPr>
              <a:defRPr lang="en-US"/>
            </a:defPPr>
            <a:lvl1pPr>
              <a:defRPr sz="1100" b="1"/>
            </a:lvl1pPr>
          </a:lstStyle>
          <a:p>
            <a:r>
              <a:rPr lang="en-US" sz="1400" dirty="0"/>
              <a:t>Feedthrough Plate, Pump Plate and Vacuum Pump/Valve/VQM Assembly</a:t>
            </a:r>
          </a:p>
        </p:txBody>
      </p:sp>
      <p:sp>
        <p:nvSpPr>
          <p:cNvPr id="79" name="TextBox 78"/>
          <p:cNvSpPr txBox="1"/>
          <p:nvPr/>
        </p:nvSpPr>
        <p:spPr>
          <a:xfrm>
            <a:off x="4648200" y="4038600"/>
            <a:ext cx="2209800" cy="523220"/>
          </a:xfrm>
          <a:prstGeom prst="rect">
            <a:avLst/>
          </a:prstGeom>
          <a:noFill/>
        </p:spPr>
        <p:txBody>
          <a:bodyPr wrap="square" rtlCol="0">
            <a:spAutoFit/>
          </a:bodyPr>
          <a:lstStyle/>
          <a:p>
            <a:r>
              <a:rPr lang="en-US" sz="1400" b="1" dirty="0"/>
              <a:t>Grid, </a:t>
            </a:r>
            <a:r>
              <a:rPr lang="en-US" sz="1400" b="1" dirty="0" err="1"/>
              <a:t>Holddowns</a:t>
            </a:r>
            <a:r>
              <a:rPr lang="en-US" sz="1400" b="1" dirty="0"/>
              <a:t>, Flexures &amp; </a:t>
            </a:r>
            <a:r>
              <a:rPr lang="en-US" sz="1400" b="1" dirty="0" err="1"/>
              <a:t>CryoStrap</a:t>
            </a:r>
            <a:r>
              <a:rPr lang="en-US" sz="1400" b="1" dirty="0"/>
              <a:t> Assembly</a:t>
            </a:r>
          </a:p>
        </p:txBody>
      </p:sp>
      <p:sp>
        <p:nvSpPr>
          <p:cNvPr id="84" name="TextBox 83"/>
          <p:cNvSpPr txBox="1"/>
          <p:nvPr/>
        </p:nvSpPr>
        <p:spPr>
          <a:xfrm>
            <a:off x="2057400" y="5410200"/>
            <a:ext cx="1158023" cy="738664"/>
          </a:xfrm>
          <a:prstGeom prst="rect">
            <a:avLst/>
          </a:prstGeom>
          <a:noFill/>
        </p:spPr>
        <p:txBody>
          <a:bodyPr wrap="square" rtlCol="0">
            <a:spAutoFit/>
          </a:bodyPr>
          <a:lstStyle>
            <a:defPPr>
              <a:defRPr lang="en-US"/>
            </a:defPPr>
            <a:lvl1pPr>
              <a:defRPr sz="1100" b="1"/>
            </a:lvl1pPr>
          </a:lstStyle>
          <a:p>
            <a:r>
              <a:rPr lang="en-US" sz="1400" dirty="0" err="1"/>
              <a:t>Cryo</a:t>
            </a:r>
            <a:r>
              <a:rPr lang="en-US" sz="1400" dirty="0"/>
              <a:t> </a:t>
            </a:r>
            <a:r>
              <a:rPr lang="en-US" sz="1400" dirty="0" err="1"/>
              <a:t>Feedthrough</a:t>
            </a:r>
            <a:r>
              <a:rPr lang="en-US" sz="1400" dirty="0"/>
              <a:t> &amp; Bellows</a:t>
            </a:r>
          </a:p>
        </p:txBody>
      </p:sp>
      <p:pic>
        <p:nvPicPr>
          <p:cNvPr id="85" name="Picture 3" descr="Z:\LSST\presentations-reviews\cryostat FDR\FDR pics\barshroud.jpg"/>
          <p:cNvPicPr>
            <a:picLocks noChangeAspect="1" noChangeArrowheads="1"/>
          </p:cNvPicPr>
          <p:nvPr/>
        </p:nvPicPr>
        <p:blipFill rotWithShape="1">
          <a:blip r:embed="rId17"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a:off x="5125680" y="4767025"/>
            <a:ext cx="535325" cy="414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142875"/>
            <a:ext cx="5653087" cy="557213"/>
          </a:xfrm>
        </p:spPr>
        <p:txBody>
          <a:bodyPr/>
          <a:lstStyle/>
          <a:p>
            <a:r>
              <a:rPr lang="en-US" dirty="0"/>
              <a:t>Cryostat Body Subsystem Components</a:t>
            </a:r>
          </a:p>
        </p:txBody>
      </p:sp>
      <p:pic>
        <p:nvPicPr>
          <p:cNvPr id="43" name="Picture 6" descr="Z:\LSST\presentations-reviews\cryostat FDR\FDR pics\cryobreak.jpg"/>
          <p:cNvPicPr>
            <a:picLocks noChangeAspect="1" noChangeArrowheads="1"/>
          </p:cNvPicPr>
          <p:nvPr/>
        </p:nvPicPr>
        <p:blipFill rotWithShape="1">
          <a:blip r:embed="rId15" cstate="email">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bwMode="auto">
          <a:xfrm rot="14796828">
            <a:off x="2130441" y="4630671"/>
            <a:ext cx="310123" cy="78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39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U:\l\langton\LSST\presentations-reviews\cryostat FDR\FDR pics\cryostat section 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3276600" y="1702384"/>
            <a:ext cx="3017520" cy="3918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Z:\LSST\presentations-reviews\cryostat FDR\FDR pics\cryoft4.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87843" y="678886"/>
            <a:ext cx="2133601" cy="108062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796811" y="-92600"/>
            <a:ext cx="2594589" cy="557213"/>
          </a:xfrm>
        </p:spPr>
        <p:txBody>
          <a:bodyPr/>
          <a:lstStyle/>
          <a:p>
            <a:pPr algn="l"/>
            <a:r>
              <a:rPr lang="en-US" dirty="0"/>
              <a:t>Cryostat Structure </a:t>
            </a:r>
            <a:r>
              <a:rPr lang="en-US" dirty="0">
                <a:solidFill>
                  <a:srgbClr val="00B0F0"/>
                </a:solidFill>
              </a:rPr>
              <a:t> </a:t>
            </a:r>
          </a:p>
        </p:txBody>
      </p:sp>
      <p:cxnSp>
        <p:nvCxnSpPr>
          <p:cNvPr id="10" name="Straight Arrow Connector 9"/>
          <p:cNvCxnSpPr/>
          <p:nvPr/>
        </p:nvCxnSpPr>
        <p:spPr>
          <a:xfrm flipV="1">
            <a:off x="3462454" y="4973651"/>
            <a:ext cx="1202679" cy="8657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057" idx="3"/>
          </p:cNvCxnSpPr>
          <p:nvPr/>
        </p:nvCxnSpPr>
        <p:spPr>
          <a:xfrm flipV="1">
            <a:off x="4724401" y="4973652"/>
            <a:ext cx="72410" cy="5312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37718" y="2061865"/>
            <a:ext cx="917400" cy="14936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074" idx="1"/>
          </p:cNvCxnSpPr>
          <p:nvPr/>
        </p:nvCxnSpPr>
        <p:spPr>
          <a:xfrm flipH="1">
            <a:off x="6303733" y="2961059"/>
            <a:ext cx="650162" cy="1440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2"/>
          <p:cNvSpPr txBox="1">
            <a:spLocks noChangeArrowheads="1"/>
          </p:cNvSpPr>
          <p:nvPr/>
        </p:nvSpPr>
        <p:spPr bwMode="auto">
          <a:xfrm>
            <a:off x="2686995" y="5834692"/>
            <a:ext cx="1179209" cy="276999"/>
          </a:xfrm>
          <a:prstGeom prst="rect">
            <a:avLst/>
          </a:prstGeom>
          <a:noFill/>
          <a:ln w="9525">
            <a:noFill/>
            <a:miter lim="800000"/>
            <a:headEnd/>
            <a:tailEnd/>
          </a:ln>
        </p:spPr>
        <p:txBody>
          <a:bodyPr wrap="square">
            <a:spAutoFit/>
          </a:bodyPr>
          <a:lstStyle>
            <a:defPPr>
              <a:defRPr lang="en-US"/>
            </a:defPPr>
            <a:lvl1pPr algn="r">
              <a:defRPr sz="1200" b="1">
                <a:solidFill>
                  <a:schemeClr val="accent1"/>
                </a:solidFill>
              </a:defRPr>
            </a:lvl1pPr>
          </a:lstStyle>
          <a:p>
            <a:r>
              <a:rPr lang="en-US" dirty="0"/>
              <a:t>Focal Plane RSA</a:t>
            </a:r>
          </a:p>
        </p:txBody>
      </p:sp>
      <p:sp>
        <p:nvSpPr>
          <p:cNvPr id="17" name="TextBox 12"/>
          <p:cNvSpPr txBox="1">
            <a:spLocks noChangeArrowheads="1"/>
          </p:cNvSpPr>
          <p:nvPr/>
        </p:nvSpPr>
        <p:spPr bwMode="auto">
          <a:xfrm>
            <a:off x="3886200" y="6438005"/>
            <a:ext cx="1450256" cy="276999"/>
          </a:xfrm>
          <a:prstGeom prst="rect">
            <a:avLst/>
          </a:prstGeom>
          <a:noFill/>
          <a:ln w="9525">
            <a:noFill/>
            <a:miter lim="800000"/>
            <a:headEnd/>
            <a:tailEnd/>
          </a:ln>
        </p:spPr>
        <p:txBody>
          <a:bodyPr wrap="square">
            <a:spAutoFit/>
          </a:bodyPr>
          <a:lstStyle>
            <a:defPPr>
              <a:defRPr lang="en-US"/>
            </a:defPPr>
            <a:lvl1pPr algn="r">
              <a:defRPr sz="1200" b="1">
                <a:solidFill>
                  <a:schemeClr val="accent1"/>
                </a:solidFill>
              </a:defRPr>
            </a:lvl1pPr>
          </a:lstStyle>
          <a:p>
            <a:r>
              <a:rPr lang="en-US" dirty="0"/>
              <a:t>Raft Tower Module</a:t>
            </a:r>
          </a:p>
        </p:txBody>
      </p:sp>
      <p:sp>
        <p:nvSpPr>
          <p:cNvPr id="18" name="TextBox 12"/>
          <p:cNvSpPr txBox="1">
            <a:spLocks noChangeArrowheads="1"/>
          </p:cNvSpPr>
          <p:nvPr/>
        </p:nvSpPr>
        <p:spPr bwMode="auto">
          <a:xfrm>
            <a:off x="7340422" y="762000"/>
            <a:ext cx="1651178" cy="492443"/>
          </a:xfrm>
          <a:prstGeom prst="rect">
            <a:avLst/>
          </a:prstGeom>
          <a:noFill/>
          <a:ln w="9525">
            <a:noFill/>
            <a:miter lim="800000"/>
            <a:headEnd/>
            <a:tailEnd/>
          </a:ln>
        </p:spPr>
        <p:txBody>
          <a:bodyPr wrap="square">
            <a:spAutoFit/>
          </a:bodyPr>
          <a:lstStyle/>
          <a:p>
            <a:pPr algn="r"/>
            <a:r>
              <a:rPr lang="en-US" sz="1200" b="1" dirty="0"/>
              <a:t>Backend pump plate</a:t>
            </a:r>
          </a:p>
          <a:p>
            <a:pPr algn="r"/>
            <a:r>
              <a:rPr lang="en-US" sz="1400" dirty="0"/>
              <a:t>(</a:t>
            </a:r>
            <a:r>
              <a:rPr lang="en-US" sz="1200" dirty="0"/>
              <a:t>3.06.05.04.01)</a:t>
            </a:r>
            <a:endParaRPr lang="en-US" sz="1200" b="1" dirty="0"/>
          </a:p>
        </p:txBody>
      </p:sp>
      <p:cxnSp>
        <p:nvCxnSpPr>
          <p:cNvPr id="20" name="Straight Arrow Connector 19"/>
          <p:cNvCxnSpPr/>
          <p:nvPr/>
        </p:nvCxnSpPr>
        <p:spPr>
          <a:xfrm flipH="1">
            <a:off x="4270992" y="1733237"/>
            <a:ext cx="72408" cy="4206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12"/>
          <p:cNvSpPr txBox="1">
            <a:spLocks noChangeArrowheads="1"/>
          </p:cNvSpPr>
          <p:nvPr/>
        </p:nvSpPr>
        <p:spPr bwMode="auto">
          <a:xfrm>
            <a:off x="7031667" y="3467405"/>
            <a:ext cx="1785548" cy="461665"/>
          </a:xfrm>
          <a:prstGeom prst="rect">
            <a:avLst/>
          </a:prstGeom>
          <a:noFill/>
          <a:ln w="9525">
            <a:noFill/>
            <a:miter lim="800000"/>
            <a:headEnd/>
            <a:tailEnd/>
          </a:ln>
        </p:spPr>
        <p:txBody>
          <a:bodyPr wrap="square">
            <a:spAutoFit/>
          </a:bodyPr>
          <a:lstStyle/>
          <a:p>
            <a:pPr algn="ctr"/>
            <a:r>
              <a:rPr lang="en-US" sz="1200" b="1" dirty="0"/>
              <a:t>Support / Mount Ring</a:t>
            </a:r>
          </a:p>
          <a:p>
            <a:pPr algn="ctr"/>
            <a:r>
              <a:rPr lang="en-US" sz="1200" dirty="0"/>
              <a:t>(3.06.04.02.01)</a:t>
            </a:r>
          </a:p>
        </p:txBody>
      </p:sp>
      <p:cxnSp>
        <p:nvCxnSpPr>
          <p:cNvPr id="22" name="Straight Arrow Connector 21"/>
          <p:cNvCxnSpPr/>
          <p:nvPr/>
        </p:nvCxnSpPr>
        <p:spPr>
          <a:xfrm flipV="1">
            <a:off x="3959944" y="5406511"/>
            <a:ext cx="302855" cy="7513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12"/>
          <p:cNvSpPr txBox="1">
            <a:spLocks noChangeArrowheads="1"/>
          </p:cNvSpPr>
          <p:nvPr/>
        </p:nvSpPr>
        <p:spPr bwMode="auto">
          <a:xfrm>
            <a:off x="3107411" y="6157857"/>
            <a:ext cx="1325196" cy="276999"/>
          </a:xfrm>
          <a:prstGeom prst="rect">
            <a:avLst/>
          </a:prstGeom>
          <a:noFill/>
          <a:ln w="9525">
            <a:noFill/>
            <a:miter lim="800000"/>
            <a:headEnd/>
            <a:tailEnd/>
          </a:ln>
        </p:spPr>
        <p:txBody>
          <a:bodyPr wrap="square">
            <a:spAutoFit/>
          </a:bodyPr>
          <a:lstStyle/>
          <a:p>
            <a:pPr algn="r"/>
            <a:r>
              <a:rPr lang="en-US" sz="1200" b="1" dirty="0">
                <a:solidFill>
                  <a:schemeClr val="accent1"/>
                </a:solidFill>
              </a:rPr>
              <a:t>L3 &amp; L3 Flange</a:t>
            </a:r>
          </a:p>
        </p:txBody>
      </p:sp>
      <p:sp>
        <p:nvSpPr>
          <p:cNvPr id="26" name="TextBox 12"/>
          <p:cNvSpPr txBox="1">
            <a:spLocks noChangeArrowheads="1"/>
          </p:cNvSpPr>
          <p:nvPr/>
        </p:nvSpPr>
        <p:spPr bwMode="auto">
          <a:xfrm>
            <a:off x="5334000" y="6359450"/>
            <a:ext cx="1061504" cy="461665"/>
          </a:xfrm>
          <a:prstGeom prst="rect">
            <a:avLst/>
          </a:prstGeom>
          <a:noFill/>
          <a:ln w="9525">
            <a:noFill/>
            <a:miter lim="800000"/>
            <a:headEnd/>
            <a:tailEnd/>
          </a:ln>
        </p:spPr>
        <p:txBody>
          <a:bodyPr wrap="square">
            <a:spAutoFit/>
          </a:bodyPr>
          <a:lstStyle>
            <a:defPPr>
              <a:defRPr lang="en-US"/>
            </a:defPPr>
            <a:lvl1pPr algn="ctr">
              <a:defRPr sz="1200" b="1"/>
            </a:lvl1pPr>
          </a:lstStyle>
          <a:p>
            <a:r>
              <a:rPr lang="en-US" dirty="0" err="1"/>
              <a:t>Cryo</a:t>
            </a:r>
            <a:r>
              <a:rPr lang="en-US" dirty="0"/>
              <a:t> Plate</a:t>
            </a:r>
          </a:p>
          <a:p>
            <a:r>
              <a:rPr lang="en-US" b="0" dirty="0"/>
              <a:t>(3.06.04.03)</a:t>
            </a:r>
          </a:p>
        </p:txBody>
      </p:sp>
      <p:sp>
        <p:nvSpPr>
          <p:cNvPr id="28" name="TextBox 12"/>
          <p:cNvSpPr txBox="1">
            <a:spLocks noChangeArrowheads="1"/>
          </p:cNvSpPr>
          <p:nvPr/>
        </p:nvSpPr>
        <p:spPr bwMode="auto">
          <a:xfrm>
            <a:off x="4206054" y="423446"/>
            <a:ext cx="1231664" cy="677108"/>
          </a:xfrm>
          <a:prstGeom prst="rect">
            <a:avLst/>
          </a:prstGeom>
          <a:noFill/>
          <a:ln w="9525">
            <a:noFill/>
            <a:miter lim="800000"/>
            <a:headEnd/>
            <a:tailEnd/>
          </a:ln>
        </p:spPr>
        <p:txBody>
          <a:bodyPr wrap="square">
            <a:spAutoFit/>
          </a:bodyPr>
          <a:lstStyle/>
          <a:p>
            <a:r>
              <a:rPr lang="en-US" sz="1200" b="1" dirty="0" err="1"/>
              <a:t>Cryo</a:t>
            </a:r>
            <a:endParaRPr lang="en-US" sz="1200" b="1" dirty="0"/>
          </a:p>
          <a:p>
            <a:r>
              <a:rPr lang="en-US" sz="1200" b="1" dirty="0" err="1"/>
              <a:t>Feedthroughs</a:t>
            </a:r>
            <a:endParaRPr lang="en-US" sz="1200" b="1" dirty="0"/>
          </a:p>
          <a:p>
            <a:r>
              <a:rPr lang="en-US" sz="1400" dirty="0"/>
              <a:t>(</a:t>
            </a:r>
            <a:r>
              <a:rPr lang="en-US" sz="1200" dirty="0"/>
              <a:t>3.06.04.03)</a:t>
            </a:r>
            <a:endParaRPr lang="en-US" sz="1200" b="1" dirty="0"/>
          </a:p>
        </p:txBody>
      </p:sp>
      <p:cxnSp>
        <p:nvCxnSpPr>
          <p:cNvPr id="29" name="Straight Arrow Connector 28"/>
          <p:cNvCxnSpPr/>
          <p:nvPr/>
        </p:nvCxnSpPr>
        <p:spPr>
          <a:xfrm flipH="1">
            <a:off x="4043363" y="1756311"/>
            <a:ext cx="263833" cy="397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3"/>
          </p:cNvCxnSpPr>
          <p:nvPr/>
        </p:nvCxnSpPr>
        <p:spPr>
          <a:xfrm>
            <a:off x="2008145" y="4133166"/>
            <a:ext cx="1951799" cy="6700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12"/>
          <p:cNvSpPr txBox="1">
            <a:spLocks noChangeArrowheads="1"/>
          </p:cNvSpPr>
          <p:nvPr/>
        </p:nvSpPr>
        <p:spPr bwMode="auto">
          <a:xfrm>
            <a:off x="467981" y="3810000"/>
            <a:ext cx="1540164" cy="646331"/>
          </a:xfrm>
          <a:prstGeom prst="rect">
            <a:avLst/>
          </a:prstGeom>
          <a:noFill/>
          <a:ln w="9525">
            <a:noFill/>
            <a:miter lim="800000"/>
            <a:headEnd/>
            <a:tailEnd/>
          </a:ln>
        </p:spPr>
        <p:txBody>
          <a:bodyPr wrap="square">
            <a:spAutoFit/>
          </a:bodyPr>
          <a:lstStyle/>
          <a:p>
            <a:pPr algn="r"/>
            <a:r>
              <a:rPr lang="en-US" sz="1200" b="1" dirty="0"/>
              <a:t>Cryostat Housing</a:t>
            </a:r>
          </a:p>
          <a:p>
            <a:pPr algn="r"/>
            <a:r>
              <a:rPr lang="en-US" sz="1200" b="1" dirty="0" err="1"/>
              <a:t>Cryo</a:t>
            </a:r>
            <a:r>
              <a:rPr lang="en-US" sz="1200" b="1" dirty="0"/>
              <a:t> Shroud </a:t>
            </a:r>
          </a:p>
          <a:p>
            <a:pPr algn="r"/>
            <a:r>
              <a:rPr lang="en-US" sz="1200" b="1" dirty="0"/>
              <a:t>and Cold Shroud</a:t>
            </a:r>
          </a:p>
        </p:txBody>
      </p:sp>
      <p:sp>
        <p:nvSpPr>
          <p:cNvPr id="35" name="TextBox 12"/>
          <p:cNvSpPr txBox="1">
            <a:spLocks noChangeArrowheads="1"/>
          </p:cNvSpPr>
          <p:nvPr/>
        </p:nvSpPr>
        <p:spPr bwMode="auto">
          <a:xfrm>
            <a:off x="7543800" y="5157225"/>
            <a:ext cx="1506859" cy="461665"/>
          </a:xfrm>
          <a:prstGeom prst="rect">
            <a:avLst/>
          </a:prstGeom>
          <a:noFill/>
          <a:ln w="9525">
            <a:noFill/>
            <a:miter lim="800000"/>
            <a:headEnd/>
            <a:tailEnd/>
          </a:ln>
        </p:spPr>
        <p:txBody>
          <a:bodyPr wrap="square">
            <a:spAutoFit/>
          </a:bodyPr>
          <a:lstStyle/>
          <a:p>
            <a:pPr algn="r"/>
            <a:r>
              <a:rPr lang="en-US" sz="1200" b="1" dirty="0"/>
              <a:t>Feedthrough Flange</a:t>
            </a:r>
          </a:p>
          <a:p>
            <a:pPr algn="r"/>
            <a:r>
              <a:rPr lang="en-US" sz="1200" dirty="0"/>
              <a:t>(3.06.04.05.01)</a:t>
            </a:r>
          </a:p>
        </p:txBody>
      </p:sp>
      <p:cxnSp>
        <p:nvCxnSpPr>
          <p:cNvPr id="36" name="Straight Arrow Connector 35"/>
          <p:cNvCxnSpPr>
            <a:stCxn id="2053" idx="1"/>
          </p:cNvCxnSpPr>
          <p:nvPr/>
        </p:nvCxnSpPr>
        <p:spPr>
          <a:xfrm flipH="1" flipV="1">
            <a:off x="5715000" y="4038600"/>
            <a:ext cx="1265789" cy="5045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050" idx="0"/>
          </p:cNvCxnSpPr>
          <p:nvPr/>
        </p:nvCxnSpPr>
        <p:spPr>
          <a:xfrm>
            <a:off x="4953000" y="4343400"/>
            <a:ext cx="841401" cy="1277738"/>
          </a:xfrm>
          <a:prstGeom prst="straightConnector1">
            <a:avLst/>
          </a:prstGeom>
          <a:ln w="2857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9" name="TextBox 12"/>
          <p:cNvSpPr txBox="1">
            <a:spLocks noChangeArrowheads="1"/>
          </p:cNvSpPr>
          <p:nvPr/>
        </p:nvSpPr>
        <p:spPr bwMode="auto">
          <a:xfrm>
            <a:off x="24163" y="6091535"/>
            <a:ext cx="2134338" cy="461665"/>
          </a:xfrm>
          <a:prstGeom prst="rect">
            <a:avLst/>
          </a:prstGeom>
          <a:noFill/>
          <a:ln w="9525">
            <a:noFill/>
            <a:miter lim="800000"/>
            <a:headEnd/>
            <a:tailEnd/>
          </a:ln>
        </p:spPr>
        <p:txBody>
          <a:bodyPr wrap="square">
            <a:spAutoFit/>
          </a:bodyPr>
          <a:lstStyle/>
          <a:p>
            <a:pPr algn="ctr"/>
            <a:r>
              <a:rPr lang="en-US" sz="1200" b="1" dirty="0"/>
              <a:t>HB-</a:t>
            </a:r>
            <a:r>
              <a:rPr lang="en-US" sz="1200" b="1" dirty="0" err="1"/>
              <a:t>CeSic</a:t>
            </a:r>
            <a:r>
              <a:rPr lang="en-US" sz="1200" b="1" dirty="0"/>
              <a:t> Grid and </a:t>
            </a:r>
            <a:r>
              <a:rPr lang="en-US" sz="1200" b="1" dirty="0" err="1"/>
              <a:t>Ti</a:t>
            </a:r>
            <a:r>
              <a:rPr lang="en-US" sz="1200" b="1" dirty="0"/>
              <a:t> Flexures</a:t>
            </a:r>
            <a:endParaRPr lang="en-US" sz="2000" dirty="0"/>
          </a:p>
          <a:p>
            <a:pPr algn="ctr"/>
            <a:r>
              <a:rPr lang="en-US" sz="1200" dirty="0"/>
              <a:t>(3.06.04.04)</a:t>
            </a:r>
            <a:endParaRPr lang="en-US" sz="1200" b="1" dirty="0"/>
          </a:p>
        </p:txBody>
      </p:sp>
      <p:pic>
        <p:nvPicPr>
          <p:cNvPr id="40" name="Picture 3" descr="U:\l\langton\LSST\presentations-reviews\cryostat FDR\FDR pics\pump plate 1.jpg"/>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715001" y="453338"/>
            <a:ext cx="1828800" cy="1790701"/>
          </a:xfrm>
          <a:prstGeom prst="rect">
            <a:avLst/>
          </a:prstGeom>
          <a:noFill/>
          <a:extLst>
            <a:ext uri="{909E8E84-426E-40DD-AFC4-6F175D3DCCD1}">
              <a14:hiddenFill xmlns:a14="http://schemas.microsoft.com/office/drawing/2010/main">
                <a:solidFill>
                  <a:srgbClr val="FFFFFF"/>
                </a:solidFill>
              </a14:hiddenFill>
            </a:ext>
          </a:extLst>
        </p:spPr>
      </p:pic>
      <p:sp>
        <p:nvSpPr>
          <p:cNvPr id="42" name="Content Placeholder 2"/>
          <p:cNvSpPr txBox="1">
            <a:spLocks/>
          </p:cNvSpPr>
          <p:nvPr/>
        </p:nvSpPr>
        <p:spPr bwMode="auto">
          <a:xfrm>
            <a:off x="0" y="914400"/>
            <a:ext cx="3276599" cy="713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t>The majority of the Cryostat  hardware is now assembled and                        tested</a:t>
            </a:r>
          </a:p>
        </p:txBody>
      </p:sp>
      <p:pic>
        <p:nvPicPr>
          <p:cNvPr id="205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05400" y="5621138"/>
            <a:ext cx="1378001" cy="76399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12"/>
          <p:cNvSpPr txBox="1">
            <a:spLocks noChangeArrowheads="1"/>
          </p:cNvSpPr>
          <p:nvPr/>
        </p:nvSpPr>
        <p:spPr bwMode="auto">
          <a:xfrm>
            <a:off x="6629400" y="6365557"/>
            <a:ext cx="1061504" cy="492443"/>
          </a:xfrm>
          <a:prstGeom prst="rect">
            <a:avLst/>
          </a:prstGeom>
          <a:noFill/>
          <a:ln w="9525">
            <a:noFill/>
            <a:miter lim="800000"/>
            <a:headEnd/>
            <a:tailEnd/>
          </a:ln>
        </p:spPr>
        <p:txBody>
          <a:bodyPr wrap="square">
            <a:spAutoFit/>
          </a:bodyPr>
          <a:lstStyle/>
          <a:p>
            <a:pPr algn="ctr"/>
            <a:r>
              <a:rPr lang="en-US" sz="1200" b="1" dirty="0"/>
              <a:t>Cold Plate</a:t>
            </a:r>
          </a:p>
          <a:p>
            <a:pPr algn="ctr"/>
            <a:r>
              <a:rPr lang="en-US" sz="1400" dirty="0"/>
              <a:t>(</a:t>
            </a:r>
            <a:r>
              <a:rPr lang="en-US" sz="1200" dirty="0"/>
              <a:t>3.06.04.03)</a:t>
            </a:r>
            <a:endParaRPr lang="en-US" sz="1200" b="1" dirty="0"/>
          </a:p>
        </p:txBody>
      </p:sp>
      <p:pic>
        <p:nvPicPr>
          <p:cNvPr id="2052"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3200" y="5410200"/>
            <a:ext cx="1205600" cy="96804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bwMode="auto">
          <a:xfrm>
            <a:off x="6980789" y="3909118"/>
            <a:ext cx="1953294" cy="126801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cstate="screen">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16200000">
            <a:off x="4257865" y="5742870"/>
            <a:ext cx="933071" cy="45719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acallen\Desktop\LSST\20170731_Housing, cold shroud and warm shroud.jpg"/>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rcRect/>
          <a:stretch/>
        </p:blipFill>
        <p:spPr bwMode="auto">
          <a:xfrm>
            <a:off x="76902" y="2209800"/>
            <a:ext cx="2971098" cy="15768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2008145" y="3962400"/>
            <a:ext cx="1454309" cy="2387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200" y="4563400"/>
            <a:ext cx="2030264" cy="1532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5" cstate="screen">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953895" y="2430470"/>
            <a:ext cx="1953294" cy="106117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44" name="Straight Arrow Connector 43"/>
          <p:cNvCxnSpPr/>
          <p:nvPr/>
        </p:nvCxnSpPr>
        <p:spPr>
          <a:xfrm>
            <a:off x="5102944" y="4251427"/>
            <a:ext cx="1928723" cy="1136630"/>
          </a:xfrm>
          <a:prstGeom prst="straightConnector1">
            <a:avLst/>
          </a:prstGeom>
          <a:ln w="2857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5" name="TextBox 12"/>
          <p:cNvSpPr txBox="1">
            <a:spLocks noChangeArrowheads="1"/>
          </p:cNvSpPr>
          <p:nvPr/>
        </p:nvSpPr>
        <p:spPr bwMode="auto">
          <a:xfrm>
            <a:off x="2328415" y="4914201"/>
            <a:ext cx="1143000" cy="830997"/>
          </a:xfrm>
          <a:prstGeom prst="rect">
            <a:avLst/>
          </a:prstGeom>
          <a:noFill/>
          <a:ln w="9525">
            <a:noFill/>
            <a:miter lim="800000"/>
            <a:headEnd/>
            <a:tailEnd/>
          </a:ln>
        </p:spPr>
        <p:txBody>
          <a:bodyPr wrap="square">
            <a:spAutoFit/>
          </a:bodyPr>
          <a:lstStyle/>
          <a:p>
            <a:pPr algn="ctr"/>
            <a:r>
              <a:rPr lang="en-US" sz="1200" b="1" dirty="0" err="1"/>
              <a:t>Cryo</a:t>
            </a:r>
            <a:r>
              <a:rPr lang="en-US" sz="1200" b="1" dirty="0"/>
              <a:t> &amp; </a:t>
            </a:r>
            <a:r>
              <a:rPr lang="en-US" sz="1200" b="1" dirty="0" err="1"/>
              <a:t>Coldplate</a:t>
            </a:r>
            <a:endParaRPr lang="en-US" sz="1200" b="1" dirty="0"/>
          </a:p>
          <a:p>
            <a:pPr algn="ctr"/>
            <a:r>
              <a:rPr lang="en-US" sz="1200" b="1" dirty="0"/>
              <a:t>Support Ring</a:t>
            </a:r>
          </a:p>
          <a:p>
            <a:pPr algn="ctr"/>
            <a:r>
              <a:rPr lang="en-US" sz="1200" b="1" dirty="0"/>
              <a:t>&amp; Flexures</a:t>
            </a:r>
            <a:endParaRPr lang="en-US" sz="2000" dirty="0"/>
          </a:p>
        </p:txBody>
      </p:sp>
      <p:cxnSp>
        <p:nvCxnSpPr>
          <p:cNvPr id="46" name="Straight Arrow Connector 45"/>
          <p:cNvCxnSpPr/>
          <p:nvPr/>
        </p:nvCxnSpPr>
        <p:spPr>
          <a:xfrm flipH="1">
            <a:off x="2057400" y="5104180"/>
            <a:ext cx="542030" cy="774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850342" y="5596536"/>
            <a:ext cx="1200317" cy="78075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7773320" y="6352799"/>
            <a:ext cx="1370680" cy="276999"/>
          </a:xfrm>
          <a:prstGeom prst="rect">
            <a:avLst/>
          </a:prstGeom>
          <a:noFill/>
          <a:ln w="9525">
            <a:noFill/>
            <a:miter lim="800000"/>
            <a:headEnd/>
            <a:tailEnd/>
          </a:ln>
        </p:spPr>
        <p:txBody>
          <a:bodyPr wrap="square">
            <a:spAutoFit/>
          </a:bodyPr>
          <a:lstStyle/>
          <a:p>
            <a:pPr algn="ctr"/>
            <a:r>
              <a:rPr lang="en-US" sz="1200" b="1" dirty="0"/>
              <a:t>Cold Plate Shrouds</a:t>
            </a:r>
          </a:p>
        </p:txBody>
      </p:sp>
      <p:cxnSp>
        <p:nvCxnSpPr>
          <p:cNvPr id="48" name="Straight Arrow Connector 47"/>
          <p:cNvCxnSpPr/>
          <p:nvPr/>
        </p:nvCxnSpPr>
        <p:spPr>
          <a:xfrm flipH="1" flipV="1">
            <a:off x="7427038" y="1756311"/>
            <a:ext cx="345362"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9" name="Picture 3"/>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781902" y="1219200"/>
            <a:ext cx="1076184" cy="107238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0" name="Picture 3" descr="C:\Users\acallen\Desktop\LSST\20180119_081535.jpg"/>
          <p:cNvPicPr>
            <a:picLocks noChangeAspect="1" noChangeArrowheads="1"/>
          </p:cNvPicPr>
          <p:nvPr/>
        </p:nvPicPr>
        <p:blipFill rotWithShape="1">
          <a:blip r:embed="rId19" cstate="screen">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a:ext>
            </a:extLst>
          </a:blip>
          <a:srcRect/>
          <a:stretch/>
        </p:blipFill>
        <p:spPr bwMode="auto">
          <a:xfrm>
            <a:off x="3260990" y="219245"/>
            <a:ext cx="701409" cy="169936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434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Grid Status</a:t>
            </a:r>
          </a:p>
        </p:txBody>
      </p:sp>
      <p:sp>
        <p:nvSpPr>
          <p:cNvPr id="3" name="Text Placeholder 2"/>
          <p:cNvSpPr>
            <a:spLocks noGrp="1"/>
          </p:cNvSpPr>
          <p:nvPr>
            <p:ph type="body" idx="1"/>
          </p:nvPr>
        </p:nvSpPr>
        <p:spPr>
          <a:xfrm>
            <a:off x="444222" y="711239"/>
            <a:ext cx="8915400" cy="5943600"/>
          </a:xfrm>
        </p:spPr>
        <p:txBody>
          <a:bodyPr>
            <a:normAutofit/>
          </a:bodyPr>
          <a:lstStyle/>
          <a:p>
            <a:r>
              <a:rPr lang="en-US" b="1" dirty="0"/>
              <a:t>Grid Repair in late 2016 successful.  </a:t>
            </a:r>
          </a:p>
          <a:p>
            <a:r>
              <a:rPr lang="en-US" b="1" dirty="0"/>
              <a:t>Grid Delivered to SLAC early 2017 -- Full metrology completed</a:t>
            </a:r>
            <a:r>
              <a:rPr lang="en-US" dirty="0">
                <a:solidFill>
                  <a:schemeClr val="tx1"/>
                </a:solidFill>
              </a:rPr>
              <a:t>.</a:t>
            </a:r>
          </a:p>
          <a:p>
            <a:r>
              <a:rPr lang="en-US" b="1" dirty="0"/>
              <a:t>Grid Cleaned for UHV  </a:t>
            </a:r>
          </a:p>
          <a:p>
            <a:pPr lvl="1"/>
            <a:r>
              <a:rPr lang="en-US" sz="2000" dirty="0"/>
              <a:t>Resolved problem of residue on surfaces from grinding and first cleaning </a:t>
            </a:r>
          </a:p>
          <a:p>
            <a:r>
              <a:rPr lang="en-US" b="1" dirty="0"/>
              <a:t>ISM lugs clamped/epoxied in place in Grid.</a:t>
            </a:r>
          </a:p>
          <a:p>
            <a:r>
              <a:rPr lang="en-US" b="1" dirty="0"/>
              <a:t>Invar RSA hold downs machined, cleaned &amp;                                             re-positioned and final metrology completed</a:t>
            </a:r>
          </a:p>
          <a:p>
            <a:endParaRPr lang="en-US" dirty="0"/>
          </a:p>
        </p:txBody>
      </p:sp>
      <p:pic>
        <p:nvPicPr>
          <p:cNvPr id="4" name="Picture 2" descr="V:\KIPAC\LSST\DropBoxes\Langton\LSST\presentations-reviews\!! hardware pics\IMG_2655.JPG">
            <a:extLst>
              <a:ext uri="{FF2B5EF4-FFF2-40B4-BE49-F238E27FC236}">
                <a16:creationId xmlns:a16="http://schemas.microsoft.com/office/drawing/2014/main" id="{6933A611-FF03-AD4D-BB2B-2577A4E056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4222" y="3810000"/>
            <a:ext cx="2464356" cy="26371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KIPAC\LSST\DropBoxes\Langton\LSST\presentations-reviews\!! hardware pics\IMG_2437.JPG">
            <a:extLst>
              <a:ext uri="{FF2B5EF4-FFF2-40B4-BE49-F238E27FC236}">
                <a16:creationId xmlns:a16="http://schemas.microsoft.com/office/drawing/2014/main" id="{BF0EC4E8-1C92-2044-9A41-3F9C2BB1DB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8362" y="3810000"/>
            <a:ext cx="1975100" cy="2633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B52CA7-12EB-7443-B1DF-92B8CF04A67F}"/>
              </a:ext>
            </a:extLst>
          </p:cNvPr>
          <p:cNvSpPr txBox="1"/>
          <p:nvPr/>
        </p:nvSpPr>
        <p:spPr>
          <a:xfrm>
            <a:off x="914400" y="5715000"/>
            <a:ext cx="513282" cy="369332"/>
          </a:xfrm>
          <a:prstGeom prst="rect">
            <a:avLst/>
          </a:prstGeom>
          <a:noFill/>
        </p:spPr>
        <p:txBody>
          <a:bodyPr wrap="none" rtlCol="0">
            <a:spAutoFit/>
          </a:bodyPr>
          <a:lstStyle/>
          <a:p>
            <a:r>
              <a:rPr lang="en-US" dirty="0">
                <a:solidFill>
                  <a:srgbClr val="FF0000"/>
                </a:solidFill>
              </a:rPr>
              <a:t>Lug</a:t>
            </a:r>
          </a:p>
        </p:txBody>
      </p:sp>
      <p:sp>
        <p:nvSpPr>
          <p:cNvPr id="8" name="TextBox 7">
            <a:extLst>
              <a:ext uri="{FF2B5EF4-FFF2-40B4-BE49-F238E27FC236}">
                <a16:creationId xmlns:a16="http://schemas.microsoft.com/office/drawing/2014/main" id="{1B89F194-99DE-8548-A55E-5CA3ABA68056}"/>
              </a:ext>
            </a:extLst>
          </p:cNvPr>
          <p:cNvSpPr txBox="1"/>
          <p:nvPr/>
        </p:nvSpPr>
        <p:spPr>
          <a:xfrm>
            <a:off x="444222" y="5265875"/>
            <a:ext cx="1297856" cy="369332"/>
          </a:xfrm>
          <a:prstGeom prst="rect">
            <a:avLst/>
          </a:prstGeom>
          <a:noFill/>
        </p:spPr>
        <p:txBody>
          <a:bodyPr wrap="none" rtlCol="0">
            <a:spAutoFit/>
          </a:bodyPr>
          <a:lstStyle/>
          <a:p>
            <a:r>
              <a:rPr lang="en-US" dirty="0">
                <a:solidFill>
                  <a:srgbClr val="FF0000"/>
                </a:solidFill>
              </a:rPr>
              <a:t>Hold downs</a:t>
            </a:r>
          </a:p>
        </p:txBody>
      </p:sp>
      <p:cxnSp>
        <p:nvCxnSpPr>
          <p:cNvPr id="10" name="Straight Arrow Connector 9">
            <a:extLst>
              <a:ext uri="{FF2B5EF4-FFF2-40B4-BE49-F238E27FC236}">
                <a16:creationId xmlns:a16="http://schemas.microsoft.com/office/drawing/2014/main" id="{570E5CCA-9D57-2B4A-BB3A-CA54457474AC}"/>
              </a:ext>
            </a:extLst>
          </p:cNvPr>
          <p:cNvCxnSpPr/>
          <p:nvPr/>
        </p:nvCxnSpPr>
        <p:spPr>
          <a:xfrm flipV="1">
            <a:off x="1171041" y="4724400"/>
            <a:ext cx="505359" cy="54147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2379AF4-A9CA-C349-BE53-CA5C71AC2A04}"/>
              </a:ext>
            </a:extLst>
          </p:cNvPr>
          <p:cNvCxnSpPr>
            <a:cxnSpLocks/>
          </p:cNvCxnSpPr>
          <p:nvPr/>
        </p:nvCxnSpPr>
        <p:spPr>
          <a:xfrm flipV="1">
            <a:off x="1401822" y="5770457"/>
            <a:ext cx="265644" cy="11668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CE63040-A70F-3F45-A483-1B52F7318BF3}"/>
              </a:ext>
            </a:extLst>
          </p:cNvPr>
          <p:cNvSpPr txBox="1"/>
          <p:nvPr/>
        </p:nvSpPr>
        <p:spPr>
          <a:xfrm>
            <a:off x="3148362" y="3798849"/>
            <a:ext cx="1220399" cy="646331"/>
          </a:xfrm>
          <a:prstGeom prst="rect">
            <a:avLst/>
          </a:prstGeom>
          <a:noFill/>
        </p:spPr>
        <p:txBody>
          <a:bodyPr wrap="none" rtlCol="0">
            <a:spAutoFit/>
          </a:bodyPr>
          <a:lstStyle/>
          <a:p>
            <a:r>
              <a:rPr lang="en-US" dirty="0">
                <a:solidFill>
                  <a:srgbClr val="FF0000"/>
                </a:solidFill>
              </a:rPr>
              <a:t>Faro Arm</a:t>
            </a:r>
          </a:p>
          <a:p>
            <a:r>
              <a:rPr lang="en-US" dirty="0">
                <a:solidFill>
                  <a:srgbClr val="FF0000"/>
                </a:solidFill>
              </a:rPr>
              <a:t>Positioning</a:t>
            </a:r>
          </a:p>
        </p:txBody>
      </p:sp>
      <p:sp>
        <p:nvSpPr>
          <p:cNvPr id="14" name="TextBox 13">
            <a:extLst>
              <a:ext uri="{FF2B5EF4-FFF2-40B4-BE49-F238E27FC236}">
                <a16:creationId xmlns:a16="http://schemas.microsoft.com/office/drawing/2014/main" id="{415EB886-5779-8B47-B7CA-FA75DA462BE2}"/>
              </a:ext>
            </a:extLst>
          </p:cNvPr>
          <p:cNvSpPr txBox="1"/>
          <p:nvPr/>
        </p:nvSpPr>
        <p:spPr>
          <a:xfrm>
            <a:off x="6643640" y="2359600"/>
            <a:ext cx="2362868" cy="1323439"/>
          </a:xfrm>
          <a:prstGeom prst="rect">
            <a:avLst/>
          </a:prstGeom>
          <a:noFill/>
          <a:ln w="12700">
            <a:solidFill>
              <a:srgbClr val="FF0000"/>
            </a:solidFill>
          </a:ln>
        </p:spPr>
        <p:txBody>
          <a:bodyPr wrap="square" rtlCol="0">
            <a:spAutoFit/>
          </a:bodyPr>
          <a:lstStyle/>
          <a:p>
            <a:r>
              <a:rPr lang="en-US" sz="1600" b="1" dirty="0">
                <a:solidFill>
                  <a:srgbClr val="FF0000"/>
                </a:solidFill>
              </a:rPr>
              <a:t>Grid ready for Integration with Flexures, Support Ring &amp; Shrouds;  added 8 RTD to measure temps in Cryostat</a:t>
            </a:r>
          </a:p>
        </p:txBody>
      </p:sp>
      <p:pic>
        <p:nvPicPr>
          <p:cNvPr id="12" name="Picture 11">
            <a:extLst>
              <a:ext uri="{FF2B5EF4-FFF2-40B4-BE49-F238E27FC236}">
                <a16:creationId xmlns:a16="http://schemas.microsoft.com/office/drawing/2014/main" id="{D362F577-786E-494D-B19F-CA1EDD334E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50334" y="3798849"/>
            <a:ext cx="2590800" cy="2616997"/>
          </a:xfrm>
          <a:prstGeom prst="rect">
            <a:avLst/>
          </a:prstGeom>
        </p:spPr>
      </p:pic>
      <p:sp>
        <p:nvSpPr>
          <p:cNvPr id="16" name="TextBox 15">
            <a:extLst>
              <a:ext uri="{FF2B5EF4-FFF2-40B4-BE49-F238E27FC236}">
                <a16:creationId xmlns:a16="http://schemas.microsoft.com/office/drawing/2014/main" id="{0915E0BF-145E-9846-BED9-129979746AAF}"/>
              </a:ext>
            </a:extLst>
          </p:cNvPr>
          <p:cNvSpPr txBox="1"/>
          <p:nvPr/>
        </p:nvSpPr>
        <p:spPr>
          <a:xfrm>
            <a:off x="7037485" y="4816753"/>
            <a:ext cx="866840" cy="646331"/>
          </a:xfrm>
          <a:prstGeom prst="rect">
            <a:avLst/>
          </a:prstGeom>
          <a:noFill/>
        </p:spPr>
        <p:txBody>
          <a:bodyPr wrap="none" rtlCol="0">
            <a:spAutoFit/>
          </a:bodyPr>
          <a:lstStyle/>
          <a:p>
            <a:r>
              <a:rPr lang="en-US" dirty="0">
                <a:solidFill>
                  <a:srgbClr val="FF0000"/>
                </a:solidFill>
              </a:rPr>
              <a:t>Grid</a:t>
            </a:r>
          </a:p>
          <a:p>
            <a:r>
              <a:rPr lang="en-US" dirty="0">
                <a:solidFill>
                  <a:srgbClr val="FF0000"/>
                </a:solidFill>
              </a:rPr>
              <a:t>Flexure</a:t>
            </a:r>
          </a:p>
        </p:txBody>
      </p:sp>
      <p:cxnSp>
        <p:nvCxnSpPr>
          <p:cNvPr id="17" name="Straight Arrow Connector 16">
            <a:extLst>
              <a:ext uri="{FF2B5EF4-FFF2-40B4-BE49-F238E27FC236}">
                <a16:creationId xmlns:a16="http://schemas.microsoft.com/office/drawing/2014/main" id="{45602ABA-B0C9-4248-A6CC-2F120D88D7EF}"/>
              </a:ext>
            </a:extLst>
          </p:cNvPr>
          <p:cNvCxnSpPr>
            <a:cxnSpLocks/>
          </p:cNvCxnSpPr>
          <p:nvPr/>
        </p:nvCxnSpPr>
        <p:spPr>
          <a:xfrm flipH="1">
            <a:off x="7000314" y="5434638"/>
            <a:ext cx="362765" cy="218171"/>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02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Cryostat Housing Status</a:t>
            </a:r>
          </a:p>
        </p:txBody>
      </p:sp>
      <p:sp>
        <p:nvSpPr>
          <p:cNvPr id="3" name="Text Placeholder 2"/>
          <p:cNvSpPr>
            <a:spLocks noGrp="1"/>
          </p:cNvSpPr>
          <p:nvPr>
            <p:ph type="body" idx="1"/>
          </p:nvPr>
        </p:nvSpPr>
        <p:spPr>
          <a:xfrm>
            <a:off x="381000" y="838200"/>
            <a:ext cx="8686800" cy="5310187"/>
          </a:xfrm>
        </p:spPr>
        <p:txBody>
          <a:bodyPr/>
          <a:lstStyle/>
          <a:p>
            <a:r>
              <a:rPr lang="en-US" sz="2000" b="1" dirty="0"/>
              <a:t>Forged aluminum body,  pump plate, support cylinder and feedthrough flange received from vendor, leak checked and measured for critical features.</a:t>
            </a:r>
          </a:p>
          <a:p>
            <a:r>
              <a:rPr lang="en-US" sz="2000" b="1" dirty="0"/>
              <a:t>Forging was electropolished &amp; cleaned for UHV, and key-inserts installed</a:t>
            </a:r>
          </a:p>
        </p:txBody>
      </p:sp>
      <p:pic>
        <p:nvPicPr>
          <p:cNvPr id="4" name="Picture 2" descr="V:\KIPAC\LSST\DropBoxes\Langton\LSST\presentations-reviews\!! hardware pics\IMG_4892.JPG">
            <a:extLst>
              <a:ext uri="{FF2B5EF4-FFF2-40B4-BE49-F238E27FC236}">
                <a16:creationId xmlns:a16="http://schemas.microsoft.com/office/drawing/2014/main" id="{7438D791-0F7A-B34A-B9FA-9BC12E11B5D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892974" y="1953754"/>
            <a:ext cx="3412826" cy="44895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KIPAC\LSST\DropBoxes\Langton\LSST\presentations-reviews\!! hardware pics\IMG_2394.JPG">
            <a:extLst>
              <a:ext uri="{FF2B5EF4-FFF2-40B4-BE49-F238E27FC236}">
                <a16:creationId xmlns:a16="http://schemas.microsoft.com/office/drawing/2014/main" id="{809138C6-97B2-EE4E-9565-44EB983AC6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68798" y="2005023"/>
            <a:ext cx="3373011" cy="2230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KIPAC\LSST\DropBoxes\Langton\LSST\presentations-reviews\!! hardware pics\IMG_2370.JPG">
            <a:extLst>
              <a:ext uri="{FF2B5EF4-FFF2-40B4-BE49-F238E27FC236}">
                <a16:creationId xmlns:a16="http://schemas.microsoft.com/office/drawing/2014/main" id="{F1D69CCF-3DFE-FE4C-9AE1-8FFD794267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1601"/>
          <a:stretch/>
        </p:blipFill>
        <p:spPr bwMode="auto">
          <a:xfrm>
            <a:off x="968799" y="4296948"/>
            <a:ext cx="3404606" cy="2146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BDABB1-95F6-9848-86F1-AD47F021ABCB}"/>
              </a:ext>
            </a:extLst>
          </p:cNvPr>
          <p:cNvSpPr txBox="1"/>
          <p:nvPr/>
        </p:nvSpPr>
        <p:spPr>
          <a:xfrm>
            <a:off x="6477000" y="4417366"/>
            <a:ext cx="1316258" cy="830997"/>
          </a:xfrm>
          <a:prstGeom prst="rect">
            <a:avLst/>
          </a:prstGeom>
          <a:noFill/>
        </p:spPr>
        <p:txBody>
          <a:bodyPr wrap="none" rtlCol="0">
            <a:spAutoFit/>
          </a:bodyPr>
          <a:lstStyle/>
          <a:p>
            <a:r>
              <a:rPr lang="en-US" sz="2400" b="1" dirty="0">
                <a:solidFill>
                  <a:srgbClr val="FF0000"/>
                </a:solidFill>
              </a:rPr>
              <a:t>Cryostat </a:t>
            </a:r>
          </a:p>
          <a:p>
            <a:r>
              <a:rPr lang="en-US" sz="2400" b="1" dirty="0">
                <a:solidFill>
                  <a:srgbClr val="FF0000"/>
                </a:solidFill>
              </a:rPr>
              <a:t>Body</a:t>
            </a:r>
          </a:p>
        </p:txBody>
      </p:sp>
      <p:sp>
        <p:nvSpPr>
          <p:cNvPr id="8" name="TextBox 7">
            <a:extLst>
              <a:ext uri="{FF2B5EF4-FFF2-40B4-BE49-F238E27FC236}">
                <a16:creationId xmlns:a16="http://schemas.microsoft.com/office/drawing/2014/main" id="{168A0114-738C-EE48-8BCA-1F70A48BE4C1}"/>
              </a:ext>
            </a:extLst>
          </p:cNvPr>
          <p:cNvSpPr txBox="1"/>
          <p:nvPr/>
        </p:nvSpPr>
        <p:spPr>
          <a:xfrm>
            <a:off x="24161" y="2198242"/>
            <a:ext cx="971741" cy="646331"/>
          </a:xfrm>
          <a:prstGeom prst="rect">
            <a:avLst/>
          </a:prstGeom>
          <a:noFill/>
        </p:spPr>
        <p:txBody>
          <a:bodyPr wrap="none" rtlCol="0">
            <a:spAutoFit/>
          </a:bodyPr>
          <a:lstStyle/>
          <a:p>
            <a:r>
              <a:rPr lang="en-US" b="1" dirty="0">
                <a:solidFill>
                  <a:srgbClr val="FF0000"/>
                </a:solidFill>
              </a:rPr>
              <a:t>Support</a:t>
            </a:r>
          </a:p>
          <a:p>
            <a:r>
              <a:rPr lang="en-US" b="1" dirty="0">
                <a:solidFill>
                  <a:srgbClr val="FF0000"/>
                </a:solidFill>
              </a:rPr>
              <a:t>Cylinder</a:t>
            </a:r>
          </a:p>
        </p:txBody>
      </p:sp>
      <p:sp>
        <p:nvSpPr>
          <p:cNvPr id="9" name="TextBox 8">
            <a:extLst>
              <a:ext uri="{FF2B5EF4-FFF2-40B4-BE49-F238E27FC236}">
                <a16:creationId xmlns:a16="http://schemas.microsoft.com/office/drawing/2014/main" id="{ED07EC2D-AA35-5946-A377-B563D80541C6}"/>
              </a:ext>
            </a:extLst>
          </p:cNvPr>
          <p:cNvSpPr txBox="1"/>
          <p:nvPr/>
        </p:nvSpPr>
        <p:spPr>
          <a:xfrm>
            <a:off x="-6200078" y="-251716"/>
            <a:ext cx="949299" cy="646331"/>
          </a:xfrm>
          <a:prstGeom prst="rect">
            <a:avLst/>
          </a:prstGeom>
          <a:noFill/>
        </p:spPr>
        <p:txBody>
          <a:bodyPr wrap="none" rtlCol="0">
            <a:spAutoFit/>
          </a:bodyPr>
          <a:lstStyle/>
          <a:p>
            <a:r>
              <a:rPr lang="en-US" b="1" dirty="0">
                <a:solidFill>
                  <a:srgbClr val="FF0000"/>
                </a:solidFill>
              </a:rPr>
              <a:t>Support</a:t>
            </a:r>
          </a:p>
          <a:p>
            <a:r>
              <a:rPr lang="en-US" b="1" dirty="0" err="1">
                <a:solidFill>
                  <a:srgbClr val="FF0000"/>
                </a:solidFill>
              </a:rPr>
              <a:t>Cyl</a:t>
            </a:r>
            <a:r>
              <a:rPr lang="en-US" b="1" dirty="0">
                <a:solidFill>
                  <a:srgbClr val="FF0000"/>
                </a:solidFill>
              </a:rPr>
              <a:t>.</a:t>
            </a:r>
          </a:p>
        </p:txBody>
      </p:sp>
      <p:sp>
        <p:nvSpPr>
          <p:cNvPr id="10" name="TextBox 9">
            <a:extLst>
              <a:ext uri="{FF2B5EF4-FFF2-40B4-BE49-F238E27FC236}">
                <a16:creationId xmlns:a16="http://schemas.microsoft.com/office/drawing/2014/main" id="{B4AEBEE1-5066-B345-B61F-A913E9914CDD}"/>
              </a:ext>
            </a:extLst>
          </p:cNvPr>
          <p:cNvSpPr txBox="1"/>
          <p:nvPr/>
        </p:nvSpPr>
        <p:spPr>
          <a:xfrm>
            <a:off x="0" y="4509700"/>
            <a:ext cx="1050096" cy="646331"/>
          </a:xfrm>
          <a:prstGeom prst="rect">
            <a:avLst/>
          </a:prstGeom>
          <a:noFill/>
        </p:spPr>
        <p:txBody>
          <a:bodyPr wrap="none" rtlCol="0">
            <a:spAutoFit/>
          </a:bodyPr>
          <a:lstStyle/>
          <a:p>
            <a:r>
              <a:rPr lang="en-US" b="1" dirty="0" err="1">
                <a:solidFill>
                  <a:srgbClr val="FF0000"/>
                </a:solidFill>
              </a:rPr>
              <a:t>Feedthru</a:t>
            </a:r>
            <a:endParaRPr lang="en-US" b="1" dirty="0">
              <a:solidFill>
                <a:srgbClr val="FF0000"/>
              </a:solidFill>
            </a:endParaRPr>
          </a:p>
          <a:p>
            <a:r>
              <a:rPr lang="en-US" b="1" dirty="0">
                <a:solidFill>
                  <a:srgbClr val="FF0000"/>
                </a:solidFill>
              </a:rPr>
              <a:t>Flange</a:t>
            </a:r>
          </a:p>
        </p:txBody>
      </p:sp>
    </p:spTree>
    <p:extLst>
      <p:ext uri="{BB962C8B-B14F-4D97-AF65-F5344CB8AC3E}">
        <p14:creationId xmlns:p14="http://schemas.microsoft.com/office/powerpoint/2010/main" val="2269429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302" y="148010"/>
            <a:ext cx="5653087" cy="557213"/>
          </a:xfrm>
        </p:spPr>
        <p:txBody>
          <a:bodyPr/>
          <a:lstStyle/>
          <a:p>
            <a:r>
              <a:rPr lang="en-US" dirty="0"/>
              <a:t>Pump Plate And Feedthrough Flange Status</a:t>
            </a:r>
          </a:p>
        </p:txBody>
      </p:sp>
      <p:sp>
        <p:nvSpPr>
          <p:cNvPr id="3" name="Text Placeholder 2"/>
          <p:cNvSpPr>
            <a:spLocks noGrp="1"/>
          </p:cNvSpPr>
          <p:nvPr>
            <p:ph type="body" idx="1"/>
          </p:nvPr>
        </p:nvSpPr>
        <p:spPr>
          <a:xfrm>
            <a:off x="406735" y="440873"/>
            <a:ext cx="8574855" cy="5614987"/>
          </a:xfrm>
        </p:spPr>
        <p:txBody>
          <a:bodyPr/>
          <a:lstStyle/>
          <a:p>
            <a:endParaRPr lang="en-US" sz="2000" dirty="0"/>
          </a:p>
          <a:p>
            <a:pPr>
              <a:lnSpc>
                <a:spcPct val="80000"/>
              </a:lnSpc>
            </a:pPr>
            <a:r>
              <a:rPr lang="en-US" sz="2000" dirty="0"/>
              <a:t>Both plates electropolished</a:t>
            </a:r>
          </a:p>
          <a:p>
            <a:pPr>
              <a:lnSpc>
                <a:spcPct val="80000"/>
              </a:lnSpc>
            </a:pPr>
            <a:r>
              <a:rPr lang="en-US" sz="2000" dirty="0"/>
              <a:t>Hardware cleaned and Al-SST transitions welded on and re-cleaned for UHV.</a:t>
            </a:r>
          </a:p>
          <a:p>
            <a:pPr>
              <a:lnSpc>
                <a:spcPct val="80000"/>
              </a:lnSpc>
            </a:pPr>
            <a:r>
              <a:rPr lang="en-US" sz="2000" dirty="0"/>
              <a:t>Pump plate welds pre- leak checked on vacuum storage chamber.</a:t>
            </a:r>
          </a:p>
          <a:p>
            <a:pPr>
              <a:lnSpc>
                <a:spcPct val="80000"/>
              </a:lnSpc>
            </a:pPr>
            <a:r>
              <a:rPr lang="en-US" sz="2000" dirty="0" err="1"/>
              <a:t>Feedthru</a:t>
            </a:r>
            <a:r>
              <a:rPr lang="en-US" sz="2000" dirty="0"/>
              <a:t> flange welds leak checked using cryostat body, L3 </a:t>
            </a:r>
            <a:r>
              <a:rPr lang="en-US" sz="2000" dirty="0" err="1"/>
              <a:t>blankoff</a:t>
            </a:r>
            <a:r>
              <a:rPr lang="en-US" sz="2000" dirty="0"/>
              <a:t> and the populated pump plate. </a:t>
            </a:r>
          </a:p>
        </p:txBody>
      </p:sp>
      <p:pic>
        <p:nvPicPr>
          <p:cNvPr id="4098" name="Picture 2" descr="V:\KIPAC\LSST\DropBoxes\Langton\LSST\presentations-reviews\!! hardware pics\IMG_2370.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601"/>
          <a:stretch/>
        </p:blipFill>
        <p:spPr bwMode="auto">
          <a:xfrm>
            <a:off x="4292847" y="2093460"/>
            <a:ext cx="4810125" cy="371945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V:\KIPAC\LSST\DropBoxes\Langton\LSST\presentations-reviews\!! hardware pics\IMG_237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8650" y="2481209"/>
            <a:ext cx="3929156"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0073" y="2481209"/>
            <a:ext cx="1277979" cy="1015663"/>
          </a:xfrm>
          <a:prstGeom prst="rect">
            <a:avLst/>
          </a:prstGeom>
          <a:noFill/>
        </p:spPr>
        <p:txBody>
          <a:bodyPr wrap="none" rtlCol="0">
            <a:spAutoFit/>
          </a:bodyPr>
          <a:lstStyle/>
          <a:p>
            <a:r>
              <a:rPr lang="en-US" sz="2000" b="1" dirty="0">
                <a:solidFill>
                  <a:schemeClr val="bg1"/>
                </a:solidFill>
              </a:rPr>
              <a:t>Pump </a:t>
            </a:r>
          </a:p>
          <a:p>
            <a:r>
              <a:rPr lang="en-US" sz="2000" b="1" dirty="0">
                <a:solidFill>
                  <a:schemeClr val="bg1"/>
                </a:solidFill>
              </a:rPr>
              <a:t>Plate</a:t>
            </a:r>
          </a:p>
          <a:p>
            <a:r>
              <a:rPr lang="en-US" sz="2000" b="1" dirty="0">
                <a:solidFill>
                  <a:schemeClr val="bg1"/>
                </a:solidFill>
              </a:rPr>
              <a:t>Underside</a:t>
            </a:r>
          </a:p>
        </p:txBody>
      </p:sp>
      <p:sp>
        <p:nvSpPr>
          <p:cNvPr id="7" name="TextBox 6"/>
          <p:cNvSpPr txBox="1"/>
          <p:nvPr/>
        </p:nvSpPr>
        <p:spPr>
          <a:xfrm>
            <a:off x="4327772" y="2017260"/>
            <a:ext cx="3912161" cy="461665"/>
          </a:xfrm>
          <a:prstGeom prst="rect">
            <a:avLst/>
          </a:prstGeom>
          <a:noFill/>
        </p:spPr>
        <p:txBody>
          <a:bodyPr wrap="none" rtlCol="0">
            <a:spAutoFit/>
          </a:bodyPr>
          <a:lstStyle/>
          <a:p>
            <a:r>
              <a:rPr lang="en-US" sz="2400" b="1" dirty="0">
                <a:solidFill>
                  <a:srgbClr val="FFFFFF"/>
                </a:solidFill>
              </a:rPr>
              <a:t>Feedthrough Plate Underside</a:t>
            </a:r>
          </a:p>
        </p:txBody>
      </p:sp>
      <p:cxnSp>
        <p:nvCxnSpPr>
          <p:cNvPr id="8" name="Straight Arrow Connector 7"/>
          <p:cNvCxnSpPr>
            <a:cxnSpLocks/>
          </p:cNvCxnSpPr>
          <p:nvPr/>
        </p:nvCxnSpPr>
        <p:spPr>
          <a:xfrm flipH="1" flipV="1">
            <a:off x="2517004" y="4462409"/>
            <a:ext cx="314325" cy="1267673"/>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459489" y="5730082"/>
            <a:ext cx="1270604" cy="584775"/>
          </a:xfrm>
          <a:prstGeom prst="rect">
            <a:avLst/>
          </a:prstGeom>
          <a:noFill/>
        </p:spPr>
        <p:txBody>
          <a:bodyPr wrap="none" rtlCol="0">
            <a:spAutoFit/>
          </a:bodyPr>
          <a:lstStyle/>
          <a:p>
            <a:r>
              <a:rPr lang="en-US" sz="1600" b="1" dirty="0"/>
              <a:t>Turbo Pump </a:t>
            </a:r>
          </a:p>
          <a:p>
            <a:r>
              <a:rPr lang="en-US" sz="1600" b="1" dirty="0"/>
              <a:t>Port  </a:t>
            </a:r>
          </a:p>
        </p:txBody>
      </p:sp>
      <p:sp>
        <p:nvSpPr>
          <p:cNvPr id="12" name="TextBox 11"/>
          <p:cNvSpPr txBox="1"/>
          <p:nvPr/>
        </p:nvSpPr>
        <p:spPr>
          <a:xfrm>
            <a:off x="7299572" y="5979660"/>
            <a:ext cx="1617622" cy="584775"/>
          </a:xfrm>
          <a:prstGeom prst="rect">
            <a:avLst/>
          </a:prstGeom>
          <a:noFill/>
        </p:spPr>
        <p:txBody>
          <a:bodyPr wrap="none" rtlCol="0">
            <a:spAutoFit/>
          </a:bodyPr>
          <a:lstStyle/>
          <a:p>
            <a:r>
              <a:rPr lang="en-US" sz="1600" b="1" dirty="0"/>
              <a:t>Instrumentation </a:t>
            </a:r>
          </a:p>
          <a:p>
            <a:r>
              <a:rPr lang="en-US" sz="1600" b="1" dirty="0"/>
              <a:t>&amp; Signal Ports</a:t>
            </a:r>
          </a:p>
        </p:txBody>
      </p:sp>
      <p:sp>
        <p:nvSpPr>
          <p:cNvPr id="13" name="TextBox 12"/>
          <p:cNvSpPr txBox="1"/>
          <p:nvPr/>
        </p:nvSpPr>
        <p:spPr>
          <a:xfrm>
            <a:off x="4403972" y="6055860"/>
            <a:ext cx="2199128" cy="338554"/>
          </a:xfrm>
          <a:prstGeom prst="rect">
            <a:avLst/>
          </a:prstGeom>
          <a:noFill/>
        </p:spPr>
        <p:txBody>
          <a:bodyPr wrap="none" rtlCol="0">
            <a:spAutoFit/>
          </a:bodyPr>
          <a:lstStyle/>
          <a:p>
            <a:r>
              <a:rPr lang="en-US" sz="1600" b="1" dirty="0" err="1"/>
              <a:t>Cryo</a:t>
            </a:r>
            <a:r>
              <a:rPr lang="en-US" sz="1600" b="1" dirty="0"/>
              <a:t> Feedthrough Ports</a:t>
            </a:r>
          </a:p>
        </p:txBody>
      </p:sp>
      <p:cxnSp>
        <p:nvCxnSpPr>
          <p:cNvPr id="14" name="Straight Arrow Connector 13"/>
          <p:cNvCxnSpPr>
            <a:stCxn id="13" idx="0"/>
          </p:cNvCxnSpPr>
          <p:nvPr/>
        </p:nvCxnSpPr>
        <p:spPr>
          <a:xfrm flipV="1">
            <a:off x="5503536" y="5141460"/>
            <a:ext cx="805436" cy="9144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0"/>
          </p:cNvCxnSpPr>
          <p:nvPr/>
        </p:nvCxnSpPr>
        <p:spPr>
          <a:xfrm flipV="1">
            <a:off x="5503536" y="5065260"/>
            <a:ext cx="272036" cy="9906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7680572" y="5141460"/>
            <a:ext cx="152400" cy="8382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832972" y="4150860"/>
            <a:ext cx="685800" cy="18288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7223372" y="5217660"/>
            <a:ext cx="609600" cy="7620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0C842A6-85D3-A649-9ECE-4B74203CAE61}"/>
              </a:ext>
            </a:extLst>
          </p:cNvPr>
          <p:cNvSpPr txBox="1"/>
          <p:nvPr/>
        </p:nvSpPr>
        <p:spPr>
          <a:xfrm>
            <a:off x="287213" y="5629816"/>
            <a:ext cx="1744965" cy="830997"/>
          </a:xfrm>
          <a:prstGeom prst="rect">
            <a:avLst/>
          </a:prstGeom>
          <a:noFill/>
        </p:spPr>
        <p:txBody>
          <a:bodyPr wrap="none" rtlCol="0">
            <a:spAutoFit/>
          </a:bodyPr>
          <a:lstStyle/>
          <a:p>
            <a:r>
              <a:rPr lang="en-US" sz="1600" b="1" dirty="0"/>
              <a:t>6x Ion Pumps and </a:t>
            </a:r>
          </a:p>
          <a:p>
            <a:r>
              <a:rPr lang="en-US" sz="1600" b="1" dirty="0"/>
              <a:t>Instrumentation</a:t>
            </a:r>
          </a:p>
          <a:p>
            <a:r>
              <a:rPr lang="en-US" sz="1600" b="1" dirty="0"/>
              <a:t>Ports</a:t>
            </a:r>
          </a:p>
        </p:txBody>
      </p:sp>
      <p:cxnSp>
        <p:nvCxnSpPr>
          <p:cNvPr id="19" name="Straight Arrow Connector 18">
            <a:extLst>
              <a:ext uri="{FF2B5EF4-FFF2-40B4-BE49-F238E27FC236}">
                <a16:creationId xmlns:a16="http://schemas.microsoft.com/office/drawing/2014/main" id="{17CE1D78-EDFA-9D47-9180-EB877C9A948A}"/>
              </a:ext>
            </a:extLst>
          </p:cNvPr>
          <p:cNvCxnSpPr>
            <a:cxnSpLocks/>
          </p:cNvCxnSpPr>
          <p:nvPr/>
        </p:nvCxnSpPr>
        <p:spPr>
          <a:xfrm flipV="1">
            <a:off x="1315302" y="4777410"/>
            <a:ext cx="341148" cy="849216"/>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8162DBD-CE38-CA4B-8017-B8094BB5336F}"/>
              </a:ext>
            </a:extLst>
          </p:cNvPr>
          <p:cNvCxnSpPr>
            <a:cxnSpLocks/>
          </p:cNvCxnSpPr>
          <p:nvPr/>
        </p:nvCxnSpPr>
        <p:spPr>
          <a:xfrm flipH="1" flipV="1">
            <a:off x="1004946" y="4292788"/>
            <a:ext cx="310356" cy="1333838"/>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483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KIPAC\LSST\Cryostat UT\photos\Cryostat Pump Plate Assy\IMG_074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8977" y="2962925"/>
            <a:ext cx="2839389" cy="274681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142875"/>
            <a:ext cx="5653087" cy="557213"/>
          </a:xfrm>
        </p:spPr>
        <p:txBody>
          <a:bodyPr/>
          <a:lstStyle/>
          <a:p>
            <a:pPr algn="l"/>
            <a:r>
              <a:rPr lang="en-US" dirty="0"/>
              <a:t>Assembly / Test of Pump Plate</a:t>
            </a:r>
          </a:p>
        </p:txBody>
      </p:sp>
      <p:sp>
        <p:nvSpPr>
          <p:cNvPr id="3" name="Text Placeholder 2"/>
          <p:cNvSpPr>
            <a:spLocks noGrp="1"/>
          </p:cNvSpPr>
          <p:nvPr>
            <p:ph type="body" idx="1"/>
          </p:nvPr>
        </p:nvSpPr>
        <p:spPr>
          <a:xfrm>
            <a:off x="0" y="475827"/>
            <a:ext cx="8458200" cy="5614987"/>
          </a:xfrm>
        </p:spPr>
        <p:txBody>
          <a:bodyPr/>
          <a:lstStyle/>
          <a:p>
            <a:endParaRPr lang="en-US" sz="2000" dirty="0"/>
          </a:p>
          <a:p>
            <a:pPr>
              <a:lnSpc>
                <a:spcPct val="80000"/>
              </a:lnSpc>
            </a:pPr>
            <a:r>
              <a:rPr lang="en-US" sz="2000" dirty="0"/>
              <a:t>Pump Plate Assembled onto small aluminum vacuum “storage” chamber </a:t>
            </a:r>
          </a:p>
          <a:p>
            <a:pPr>
              <a:lnSpc>
                <a:spcPct val="80000"/>
              </a:lnSpc>
            </a:pPr>
            <a:r>
              <a:rPr lang="en-US" sz="2000" dirty="0"/>
              <a:t>Al-SS welds &amp; double O-ring leak checked</a:t>
            </a:r>
          </a:p>
          <a:p>
            <a:pPr>
              <a:lnSpc>
                <a:spcPct val="80000"/>
              </a:lnSpc>
            </a:pPr>
            <a:r>
              <a:rPr lang="en-US" sz="2000" dirty="0"/>
              <a:t>Added pumps, valves &amp; instrumentation</a:t>
            </a:r>
          </a:p>
          <a:p>
            <a:pPr>
              <a:lnSpc>
                <a:spcPct val="80000"/>
              </a:lnSpc>
            </a:pPr>
            <a:r>
              <a:rPr lang="en-US" sz="2000" dirty="0"/>
              <a:t>Pumped down to&lt; 5x10</a:t>
            </a:r>
            <a:r>
              <a:rPr lang="en-US" sz="2000" baseline="30000" dirty="0"/>
              <a:t>-7</a:t>
            </a:r>
            <a:r>
              <a:rPr lang="en-US" sz="2000" dirty="0"/>
              <a:t> Torr/leak check</a:t>
            </a:r>
          </a:p>
          <a:p>
            <a:pPr>
              <a:lnSpc>
                <a:spcPct val="80000"/>
              </a:lnSpc>
            </a:pPr>
            <a:r>
              <a:rPr lang="en-US" sz="2000" dirty="0"/>
              <a:t>Transfer for feedthrough flange leak check </a:t>
            </a:r>
          </a:p>
          <a:p>
            <a:pPr>
              <a:lnSpc>
                <a:spcPct val="80000"/>
              </a:lnSpc>
            </a:pPr>
            <a:r>
              <a:rPr lang="en-US" sz="2000" dirty="0"/>
              <a:t>Handover to CCS debugging controls &amp;                                                                 vacuum Protection System – done 5/30</a:t>
            </a:r>
          </a:p>
        </p:txBody>
      </p:sp>
      <p:cxnSp>
        <p:nvCxnSpPr>
          <p:cNvPr id="8" name="Straight Arrow Connector 7"/>
          <p:cNvCxnSpPr>
            <a:cxnSpLocks/>
          </p:cNvCxnSpPr>
          <p:nvPr/>
        </p:nvCxnSpPr>
        <p:spPr>
          <a:xfrm flipH="1">
            <a:off x="2157885" y="4465935"/>
            <a:ext cx="1113968" cy="383394"/>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7CE1D78-EDFA-9D47-9180-EB877C9A948A}"/>
              </a:ext>
            </a:extLst>
          </p:cNvPr>
          <p:cNvCxnSpPr>
            <a:cxnSpLocks/>
          </p:cNvCxnSpPr>
          <p:nvPr/>
        </p:nvCxnSpPr>
        <p:spPr>
          <a:xfrm flipH="1">
            <a:off x="2625899" y="5060131"/>
            <a:ext cx="623521" cy="264713"/>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8162DBD-CE38-CA4B-8017-B8094BB5336F}"/>
              </a:ext>
            </a:extLst>
          </p:cNvPr>
          <p:cNvCxnSpPr>
            <a:cxnSpLocks/>
          </p:cNvCxnSpPr>
          <p:nvPr/>
        </p:nvCxnSpPr>
        <p:spPr>
          <a:xfrm flipV="1">
            <a:off x="1025203" y="5146621"/>
            <a:ext cx="390951" cy="839062"/>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A5268F1-1A84-6949-858B-FFAE48E64FB2}"/>
              </a:ext>
            </a:extLst>
          </p:cNvPr>
          <p:cNvSpPr txBox="1"/>
          <p:nvPr/>
        </p:nvSpPr>
        <p:spPr>
          <a:xfrm>
            <a:off x="3271853" y="3013048"/>
            <a:ext cx="1818065" cy="3077766"/>
          </a:xfrm>
          <a:prstGeom prst="rect">
            <a:avLst/>
          </a:prstGeom>
          <a:noFill/>
        </p:spPr>
        <p:txBody>
          <a:bodyPr wrap="square" rtlCol="0">
            <a:spAutoFit/>
          </a:bodyPr>
          <a:lstStyle/>
          <a:p>
            <a:r>
              <a:rPr lang="en-US" sz="1600" b="1" dirty="0">
                <a:solidFill>
                  <a:srgbClr val="FF0000"/>
                </a:solidFill>
              </a:rPr>
              <a:t>Cold Cathode Gauge</a:t>
            </a:r>
          </a:p>
          <a:p>
            <a:endParaRPr lang="en-US" sz="1600" b="1" dirty="0">
              <a:solidFill>
                <a:srgbClr val="FF0000"/>
              </a:solidFill>
            </a:endParaRPr>
          </a:p>
          <a:p>
            <a:r>
              <a:rPr lang="en-US" sz="1600" b="1" dirty="0">
                <a:solidFill>
                  <a:srgbClr val="FF0000"/>
                </a:solidFill>
              </a:rPr>
              <a:t>Gate Valve</a:t>
            </a:r>
          </a:p>
          <a:p>
            <a:endParaRPr lang="en-US" sz="1600" b="1" dirty="0">
              <a:solidFill>
                <a:srgbClr val="FF0000"/>
              </a:solidFill>
            </a:endParaRPr>
          </a:p>
          <a:p>
            <a:r>
              <a:rPr lang="en-US" sz="1600" b="1" dirty="0">
                <a:solidFill>
                  <a:srgbClr val="FF0000"/>
                </a:solidFill>
              </a:rPr>
              <a:t>Turbo Pump</a:t>
            </a:r>
          </a:p>
          <a:p>
            <a:r>
              <a:rPr lang="en-US" sz="1600" b="1" dirty="0">
                <a:solidFill>
                  <a:srgbClr val="FF0000"/>
                </a:solidFill>
              </a:rPr>
              <a:t>250 l/sec</a:t>
            </a:r>
          </a:p>
          <a:p>
            <a:endParaRPr lang="en-US" sz="1600" b="1" dirty="0">
              <a:solidFill>
                <a:srgbClr val="FF0000"/>
              </a:solidFill>
            </a:endParaRPr>
          </a:p>
          <a:p>
            <a:r>
              <a:rPr lang="en-US" sz="1600" b="1" dirty="0">
                <a:solidFill>
                  <a:srgbClr val="FF0000"/>
                </a:solidFill>
              </a:rPr>
              <a:t>RGA</a:t>
            </a:r>
          </a:p>
          <a:p>
            <a:endParaRPr lang="en-US" sz="1600" b="1" dirty="0">
              <a:solidFill>
                <a:srgbClr val="FF0000"/>
              </a:solidFill>
            </a:endParaRPr>
          </a:p>
          <a:p>
            <a:r>
              <a:rPr lang="en-US" sz="1600" b="1" dirty="0">
                <a:solidFill>
                  <a:srgbClr val="FF0000"/>
                </a:solidFill>
              </a:rPr>
              <a:t>Burst Disc</a:t>
            </a:r>
          </a:p>
          <a:p>
            <a:endParaRPr lang="en-US" dirty="0"/>
          </a:p>
        </p:txBody>
      </p:sp>
      <p:sp>
        <p:nvSpPr>
          <p:cNvPr id="23" name="TextBox 22">
            <a:extLst>
              <a:ext uri="{FF2B5EF4-FFF2-40B4-BE49-F238E27FC236}">
                <a16:creationId xmlns:a16="http://schemas.microsoft.com/office/drawing/2014/main" id="{277E3809-ABAE-8947-AE61-2E87F24A5BA5}"/>
              </a:ext>
            </a:extLst>
          </p:cNvPr>
          <p:cNvSpPr txBox="1"/>
          <p:nvPr/>
        </p:nvSpPr>
        <p:spPr>
          <a:xfrm>
            <a:off x="508736" y="5888696"/>
            <a:ext cx="2740684" cy="646331"/>
          </a:xfrm>
          <a:prstGeom prst="rect">
            <a:avLst/>
          </a:prstGeom>
          <a:noFill/>
        </p:spPr>
        <p:txBody>
          <a:bodyPr wrap="square" rtlCol="0">
            <a:spAutoFit/>
          </a:bodyPr>
          <a:lstStyle/>
          <a:p>
            <a:r>
              <a:rPr lang="en-US" b="1" dirty="0">
                <a:solidFill>
                  <a:srgbClr val="FF0000"/>
                </a:solidFill>
              </a:rPr>
              <a:t>6 Ion Pumps (20 l/sec)</a:t>
            </a:r>
          </a:p>
          <a:p>
            <a:endParaRPr lang="en-US" dirty="0"/>
          </a:p>
        </p:txBody>
      </p:sp>
      <p:pic>
        <p:nvPicPr>
          <p:cNvPr id="16" name="Picture 15">
            <a:extLst>
              <a:ext uri="{FF2B5EF4-FFF2-40B4-BE49-F238E27FC236}">
                <a16:creationId xmlns:a16="http://schemas.microsoft.com/office/drawing/2014/main" id="{B885FA17-2157-C24F-A7E6-01476947B4E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4837815" y="1349609"/>
            <a:ext cx="4112604" cy="4539087"/>
          </a:xfrm>
          <a:prstGeom prst="rect">
            <a:avLst/>
          </a:prstGeom>
          <a:noFill/>
          <a:ln w="38100">
            <a:solidFill>
              <a:schemeClr val="tx1"/>
            </a:solidFill>
            <a:miter lim="800000"/>
            <a:headEnd/>
            <a:tailEnd/>
          </a:ln>
        </p:spPr>
      </p:pic>
      <p:cxnSp>
        <p:nvCxnSpPr>
          <p:cNvPr id="32" name="Straight Arrow Connector 31">
            <a:extLst>
              <a:ext uri="{FF2B5EF4-FFF2-40B4-BE49-F238E27FC236}">
                <a16:creationId xmlns:a16="http://schemas.microsoft.com/office/drawing/2014/main" id="{BE0914B5-64F7-4B47-8E59-7D6E51349E6E}"/>
              </a:ext>
            </a:extLst>
          </p:cNvPr>
          <p:cNvCxnSpPr>
            <a:cxnSpLocks/>
          </p:cNvCxnSpPr>
          <p:nvPr/>
        </p:nvCxnSpPr>
        <p:spPr>
          <a:xfrm flipH="1">
            <a:off x="2156728" y="3989863"/>
            <a:ext cx="1115125" cy="262303"/>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61F939F-5B42-D54A-B200-CA883844D05F}"/>
              </a:ext>
            </a:extLst>
          </p:cNvPr>
          <p:cNvCxnSpPr>
            <a:cxnSpLocks/>
          </p:cNvCxnSpPr>
          <p:nvPr/>
        </p:nvCxnSpPr>
        <p:spPr>
          <a:xfrm flipH="1">
            <a:off x="2534694" y="3313129"/>
            <a:ext cx="714726" cy="124437"/>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7D7A848-DBCC-144C-8912-A9B6A4BA3AFD}"/>
              </a:ext>
            </a:extLst>
          </p:cNvPr>
          <p:cNvCxnSpPr>
            <a:cxnSpLocks/>
          </p:cNvCxnSpPr>
          <p:nvPr/>
        </p:nvCxnSpPr>
        <p:spPr>
          <a:xfrm flipH="1" flipV="1">
            <a:off x="2037270" y="5366030"/>
            <a:ext cx="1161424" cy="137577"/>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6F39829-5621-6448-A76D-63412C5C69EF}"/>
              </a:ext>
            </a:extLst>
          </p:cNvPr>
          <p:cNvCxnSpPr>
            <a:cxnSpLocks/>
          </p:cNvCxnSpPr>
          <p:nvPr/>
        </p:nvCxnSpPr>
        <p:spPr>
          <a:xfrm flipH="1" flipV="1">
            <a:off x="722364" y="4699060"/>
            <a:ext cx="302839" cy="1286622"/>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0A2279A6-7379-8147-9695-4AA6932176F7}"/>
              </a:ext>
            </a:extLst>
          </p:cNvPr>
          <p:cNvCxnSpPr>
            <a:cxnSpLocks/>
          </p:cNvCxnSpPr>
          <p:nvPr/>
        </p:nvCxnSpPr>
        <p:spPr>
          <a:xfrm flipH="1" flipV="1">
            <a:off x="744720" y="4110244"/>
            <a:ext cx="280483" cy="1875438"/>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BC5952-5ED9-BE49-B50C-00A82980AD1B}"/>
              </a:ext>
            </a:extLst>
          </p:cNvPr>
          <p:cNvCxnSpPr>
            <a:cxnSpLocks/>
          </p:cNvCxnSpPr>
          <p:nvPr/>
        </p:nvCxnSpPr>
        <p:spPr>
          <a:xfrm flipH="1" flipV="1">
            <a:off x="884961" y="3437566"/>
            <a:ext cx="140242" cy="2512991"/>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0A1D2EFF-8BC9-4044-8FB4-AEE6ABD194CF}"/>
              </a:ext>
            </a:extLst>
          </p:cNvPr>
          <p:cNvCxnSpPr>
            <a:cxnSpLocks/>
          </p:cNvCxnSpPr>
          <p:nvPr/>
        </p:nvCxnSpPr>
        <p:spPr>
          <a:xfrm flipV="1">
            <a:off x="1000270" y="3969298"/>
            <a:ext cx="1653349" cy="2012327"/>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37047E0-3CF2-5143-BC26-36071FC47377}"/>
              </a:ext>
            </a:extLst>
          </p:cNvPr>
          <p:cNvCxnSpPr>
            <a:cxnSpLocks/>
          </p:cNvCxnSpPr>
          <p:nvPr/>
        </p:nvCxnSpPr>
        <p:spPr>
          <a:xfrm flipV="1">
            <a:off x="1047559" y="4753576"/>
            <a:ext cx="1753147" cy="1224909"/>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F6AB6769-098F-2F44-A96E-350DAF9DA185}"/>
              </a:ext>
            </a:extLst>
          </p:cNvPr>
          <p:cNvSpPr txBox="1"/>
          <p:nvPr/>
        </p:nvSpPr>
        <p:spPr>
          <a:xfrm>
            <a:off x="5190267" y="5935013"/>
            <a:ext cx="3527972" cy="646331"/>
          </a:xfrm>
          <a:prstGeom prst="rect">
            <a:avLst/>
          </a:prstGeom>
          <a:noFill/>
        </p:spPr>
        <p:txBody>
          <a:bodyPr wrap="square" rtlCol="0">
            <a:spAutoFit/>
          </a:bodyPr>
          <a:lstStyle/>
          <a:p>
            <a:r>
              <a:rPr lang="en-US" b="1" dirty="0"/>
              <a:t>System under test in Clean Room</a:t>
            </a:r>
          </a:p>
          <a:p>
            <a:endParaRPr lang="en-US" dirty="0"/>
          </a:p>
        </p:txBody>
      </p:sp>
      <p:sp>
        <p:nvSpPr>
          <p:cNvPr id="22" name="TextBox 21">
            <a:extLst>
              <a:ext uri="{FF2B5EF4-FFF2-40B4-BE49-F238E27FC236}">
                <a16:creationId xmlns:a16="http://schemas.microsoft.com/office/drawing/2014/main" id="{22CD9091-4559-AE40-9D3F-6C5996EA5A0D}"/>
              </a:ext>
            </a:extLst>
          </p:cNvPr>
          <p:cNvSpPr txBox="1"/>
          <p:nvPr/>
        </p:nvSpPr>
        <p:spPr>
          <a:xfrm>
            <a:off x="387681" y="6220339"/>
            <a:ext cx="2740685" cy="646331"/>
          </a:xfrm>
          <a:prstGeom prst="rect">
            <a:avLst/>
          </a:prstGeom>
          <a:noFill/>
        </p:spPr>
        <p:txBody>
          <a:bodyPr wrap="square" rtlCol="0">
            <a:spAutoFit/>
          </a:bodyPr>
          <a:lstStyle/>
          <a:p>
            <a:r>
              <a:rPr lang="en-US" b="1" dirty="0"/>
              <a:t>Top View of Pump Plate</a:t>
            </a:r>
          </a:p>
          <a:p>
            <a:endParaRPr lang="en-US" dirty="0"/>
          </a:p>
        </p:txBody>
      </p:sp>
    </p:spTree>
    <p:extLst>
      <p:ext uri="{BB962C8B-B14F-4D97-AF65-F5344CB8AC3E}">
        <p14:creationId xmlns:p14="http://schemas.microsoft.com/office/powerpoint/2010/main" val="259778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D42C2B-A5DF-794D-A566-BF5BAA84DDB7}"/>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287213" y="891453"/>
            <a:ext cx="3069280" cy="2301960"/>
          </a:xfrm>
          <a:prstGeom prst="rect">
            <a:avLst/>
          </a:prstGeom>
          <a:noFill/>
          <a:ln w="38100">
            <a:solidFill>
              <a:schemeClr val="tx1"/>
            </a:solidFill>
            <a:miter lim="800000"/>
            <a:headEnd/>
            <a:tailEnd/>
          </a:ln>
        </p:spPr>
      </p:pic>
      <p:pic>
        <p:nvPicPr>
          <p:cNvPr id="27" name="Picture 26">
            <a:extLst>
              <a:ext uri="{FF2B5EF4-FFF2-40B4-BE49-F238E27FC236}">
                <a16:creationId xmlns:a16="http://schemas.microsoft.com/office/drawing/2014/main" id="{5BC52EFF-517D-3A41-832F-169F0C91D5D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101357" y="3266407"/>
            <a:ext cx="3759501" cy="3076541"/>
          </a:xfrm>
          <a:prstGeom prst="rect">
            <a:avLst/>
          </a:prstGeom>
          <a:noFill/>
          <a:ln w="38100">
            <a:solidFill>
              <a:schemeClr val="tx1"/>
            </a:solidFill>
            <a:miter lim="800000"/>
            <a:headEnd/>
            <a:tailEnd/>
          </a:ln>
        </p:spPr>
      </p:pic>
      <p:sp>
        <p:nvSpPr>
          <p:cNvPr id="2" name="Title 1"/>
          <p:cNvSpPr>
            <a:spLocks noGrp="1"/>
          </p:cNvSpPr>
          <p:nvPr>
            <p:ph type="title"/>
          </p:nvPr>
        </p:nvSpPr>
        <p:spPr>
          <a:xfrm>
            <a:off x="1255411" y="165233"/>
            <a:ext cx="5907389" cy="557213"/>
          </a:xfrm>
        </p:spPr>
        <p:txBody>
          <a:bodyPr/>
          <a:lstStyle/>
          <a:p>
            <a:pPr algn="l"/>
            <a:r>
              <a:rPr lang="en-US" dirty="0"/>
              <a:t>Leak Check of All Feedthrough Flange Welds</a:t>
            </a:r>
            <a:br>
              <a:rPr lang="en-US" dirty="0"/>
            </a:br>
            <a:r>
              <a:rPr lang="en-US" dirty="0"/>
              <a:t>System pumped down warm to 3.3x10</a:t>
            </a:r>
            <a:r>
              <a:rPr lang="en-US" baseline="30000" dirty="0"/>
              <a:t>-7</a:t>
            </a:r>
            <a:r>
              <a:rPr lang="en-US" dirty="0"/>
              <a:t> Torr</a:t>
            </a:r>
          </a:p>
        </p:txBody>
      </p:sp>
      <p:cxnSp>
        <p:nvCxnSpPr>
          <p:cNvPr id="8" name="Straight Arrow Connector 7"/>
          <p:cNvCxnSpPr>
            <a:cxnSpLocks/>
          </p:cNvCxnSpPr>
          <p:nvPr/>
        </p:nvCxnSpPr>
        <p:spPr>
          <a:xfrm flipH="1">
            <a:off x="3554578" y="2907136"/>
            <a:ext cx="928136" cy="1816386"/>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539710" y="1541739"/>
            <a:ext cx="1575881" cy="830997"/>
          </a:xfrm>
          <a:prstGeom prst="rect">
            <a:avLst/>
          </a:prstGeom>
          <a:noFill/>
        </p:spPr>
        <p:txBody>
          <a:bodyPr wrap="none" rtlCol="0">
            <a:spAutoFit/>
          </a:bodyPr>
          <a:lstStyle/>
          <a:p>
            <a:r>
              <a:rPr lang="en-US" sz="1600" b="1" dirty="0"/>
              <a:t>Feedthrough </a:t>
            </a:r>
          </a:p>
          <a:p>
            <a:r>
              <a:rPr lang="en-US" sz="1600" b="1" dirty="0"/>
              <a:t>Flange Mounted</a:t>
            </a:r>
          </a:p>
          <a:p>
            <a:r>
              <a:rPr lang="en-US" sz="1600" b="1" dirty="0"/>
              <a:t>To Body</a:t>
            </a:r>
          </a:p>
        </p:txBody>
      </p:sp>
      <p:sp>
        <p:nvSpPr>
          <p:cNvPr id="13" name="TextBox 12"/>
          <p:cNvSpPr txBox="1"/>
          <p:nvPr/>
        </p:nvSpPr>
        <p:spPr>
          <a:xfrm>
            <a:off x="3703741" y="2525945"/>
            <a:ext cx="1440331" cy="584775"/>
          </a:xfrm>
          <a:prstGeom prst="rect">
            <a:avLst/>
          </a:prstGeom>
          <a:noFill/>
        </p:spPr>
        <p:txBody>
          <a:bodyPr wrap="none" rtlCol="0">
            <a:spAutoFit/>
          </a:bodyPr>
          <a:lstStyle/>
          <a:p>
            <a:pPr algn="r"/>
            <a:r>
              <a:rPr lang="en-US" sz="1600" b="1" dirty="0" err="1"/>
              <a:t>Cryo</a:t>
            </a:r>
            <a:r>
              <a:rPr lang="en-US" sz="1600" b="1" dirty="0"/>
              <a:t> </a:t>
            </a:r>
            <a:r>
              <a:rPr lang="en-US" sz="1600" b="1" dirty="0" err="1"/>
              <a:t>Feedthru</a:t>
            </a:r>
            <a:r>
              <a:rPr lang="en-US" sz="1600" b="1" dirty="0"/>
              <a:t> </a:t>
            </a:r>
          </a:p>
          <a:p>
            <a:pPr algn="r"/>
            <a:r>
              <a:rPr lang="en-US" sz="1600" b="1" dirty="0"/>
              <a:t>Ports</a:t>
            </a:r>
          </a:p>
        </p:txBody>
      </p:sp>
      <p:cxnSp>
        <p:nvCxnSpPr>
          <p:cNvPr id="14" name="Straight Arrow Connector 13"/>
          <p:cNvCxnSpPr>
            <a:cxnSpLocks/>
          </p:cNvCxnSpPr>
          <p:nvPr/>
        </p:nvCxnSpPr>
        <p:spPr>
          <a:xfrm>
            <a:off x="662058" y="4165149"/>
            <a:ext cx="590400" cy="165382"/>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a:off x="655221" y="4165149"/>
            <a:ext cx="641197" cy="639528"/>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p:cNvCxnSpPr>
          <p:nvPr/>
        </p:nvCxnSpPr>
        <p:spPr>
          <a:xfrm flipV="1">
            <a:off x="1003522" y="5598756"/>
            <a:ext cx="1066463" cy="182832"/>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p:cNvCxnSpPr>
          <p:nvPr/>
        </p:nvCxnSpPr>
        <p:spPr>
          <a:xfrm flipH="1" flipV="1">
            <a:off x="3582332" y="5598756"/>
            <a:ext cx="1376361" cy="4598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p:cNvCxnSpPr>
          <p:nvPr/>
        </p:nvCxnSpPr>
        <p:spPr>
          <a:xfrm flipH="1">
            <a:off x="3257192" y="2907136"/>
            <a:ext cx="1225522" cy="646511"/>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0C842A6-85D3-A649-9ECE-4B74203CAE61}"/>
              </a:ext>
            </a:extLst>
          </p:cNvPr>
          <p:cNvSpPr txBox="1"/>
          <p:nvPr/>
        </p:nvSpPr>
        <p:spPr>
          <a:xfrm>
            <a:off x="3317599" y="919894"/>
            <a:ext cx="1892378" cy="584775"/>
          </a:xfrm>
          <a:prstGeom prst="rect">
            <a:avLst/>
          </a:prstGeom>
          <a:noFill/>
        </p:spPr>
        <p:txBody>
          <a:bodyPr wrap="none" rtlCol="0">
            <a:spAutoFit/>
          </a:bodyPr>
          <a:lstStyle/>
          <a:p>
            <a:r>
              <a:rPr lang="en-US" sz="1600" b="1" dirty="0"/>
              <a:t>Clean Cryostat Body</a:t>
            </a:r>
          </a:p>
          <a:p>
            <a:r>
              <a:rPr lang="en-US" sz="1600" b="1" dirty="0"/>
              <a:t>With O-Rings</a:t>
            </a:r>
          </a:p>
        </p:txBody>
      </p:sp>
      <p:cxnSp>
        <p:nvCxnSpPr>
          <p:cNvPr id="19" name="Straight Arrow Connector 18">
            <a:extLst>
              <a:ext uri="{FF2B5EF4-FFF2-40B4-BE49-F238E27FC236}">
                <a16:creationId xmlns:a16="http://schemas.microsoft.com/office/drawing/2014/main" id="{17CE1D78-EDFA-9D47-9180-EB877C9A948A}"/>
              </a:ext>
            </a:extLst>
          </p:cNvPr>
          <p:cNvCxnSpPr>
            <a:cxnSpLocks/>
          </p:cNvCxnSpPr>
          <p:nvPr/>
        </p:nvCxnSpPr>
        <p:spPr>
          <a:xfrm flipH="1">
            <a:off x="3582332" y="2375953"/>
            <a:ext cx="216617" cy="655213"/>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8162DBD-CE38-CA4B-8017-B8094BB5336F}"/>
              </a:ext>
            </a:extLst>
          </p:cNvPr>
          <p:cNvCxnSpPr>
            <a:cxnSpLocks/>
          </p:cNvCxnSpPr>
          <p:nvPr/>
        </p:nvCxnSpPr>
        <p:spPr>
          <a:xfrm flipH="1">
            <a:off x="3094791" y="1519760"/>
            <a:ext cx="381000" cy="499201"/>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4F56385-73F1-2442-9BBB-23671E9ECE8F}"/>
              </a:ext>
            </a:extLst>
          </p:cNvPr>
          <p:cNvCxnSpPr>
            <a:cxnSpLocks/>
          </p:cNvCxnSpPr>
          <p:nvPr/>
        </p:nvCxnSpPr>
        <p:spPr>
          <a:xfrm flipH="1">
            <a:off x="2930174" y="2907136"/>
            <a:ext cx="1552540" cy="1975494"/>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F16A8D32-52AC-DD4E-9A98-9BDF3F21B7A8}"/>
              </a:ext>
            </a:extLst>
          </p:cNvPr>
          <p:cNvSpPr txBox="1"/>
          <p:nvPr/>
        </p:nvSpPr>
        <p:spPr>
          <a:xfrm>
            <a:off x="4958693" y="5643057"/>
            <a:ext cx="1110625" cy="830997"/>
          </a:xfrm>
          <a:prstGeom prst="rect">
            <a:avLst/>
          </a:prstGeom>
          <a:noFill/>
        </p:spPr>
        <p:txBody>
          <a:bodyPr wrap="none" rtlCol="0">
            <a:spAutoFit/>
          </a:bodyPr>
          <a:lstStyle/>
          <a:p>
            <a:r>
              <a:rPr lang="en-US" sz="1600" b="1" dirty="0"/>
              <a:t>Aluminum</a:t>
            </a:r>
          </a:p>
          <a:p>
            <a:r>
              <a:rPr lang="en-US" sz="1600" b="1" dirty="0"/>
              <a:t>To SST </a:t>
            </a:r>
          </a:p>
          <a:p>
            <a:r>
              <a:rPr lang="en-US" sz="1600" b="1" dirty="0"/>
              <a:t>Transitions</a:t>
            </a:r>
          </a:p>
        </p:txBody>
      </p:sp>
      <p:sp>
        <p:nvSpPr>
          <p:cNvPr id="50" name="TextBox 49">
            <a:extLst>
              <a:ext uri="{FF2B5EF4-FFF2-40B4-BE49-F238E27FC236}">
                <a16:creationId xmlns:a16="http://schemas.microsoft.com/office/drawing/2014/main" id="{5C537C6A-34B0-A348-A066-5EE0F4CD26BD}"/>
              </a:ext>
            </a:extLst>
          </p:cNvPr>
          <p:cNvSpPr txBox="1"/>
          <p:nvPr/>
        </p:nvSpPr>
        <p:spPr>
          <a:xfrm>
            <a:off x="-68794" y="3268864"/>
            <a:ext cx="1327370" cy="1077218"/>
          </a:xfrm>
          <a:prstGeom prst="rect">
            <a:avLst/>
          </a:prstGeom>
          <a:noFill/>
        </p:spPr>
        <p:txBody>
          <a:bodyPr wrap="square" rtlCol="0">
            <a:spAutoFit/>
          </a:bodyPr>
          <a:lstStyle/>
          <a:p>
            <a:r>
              <a:rPr lang="en-US" sz="1600" b="1" dirty="0"/>
              <a:t>Raft Signal   &amp; Power Feedthrough Ports</a:t>
            </a:r>
          </a:p>
        </p:txBody>
      </p:sp>
      <p:sp>
        <p:nvSpPr>
          <p:cNvPr id="51" name="TextBox 50">
            <a:extLst>
              <a:ext uri="{FF2B5EF4-FFF2-40B4-BE49-F238E27FC236}">
                <a16:creationId xmlns:a16="http://schemas.microsoft.com/office/drawing/2014/main" id="{CEE6E064-A9C4-734B-8DB1-CA4752EB5FFB}"/>
              </a:ext>
            </a:extLst>
          </p:cNvPr>
          <p:cNvSpPr txBox="1"/>
          <p:nvPr/>
        </p:nvSpPr>
        <p:spPr>
          <a:xfrm>
            <a:off x="308765" y="5242978"/>
            <a:ext cx="863805" cy="1077218"/>
          </a:xfrm>
          <a:prstGeom prst="rect">
            <a:avLst/>
          </a:prstGeom>
          <a:noFill/>
        </p:spPr>
        <p:txBody>
          <a:bodyPr wrap="square" rtlCol="0">
            <a:spAutoFit/>
          </a:bodyPr>
          <a:lstStyle/>
          <a:p>
            <a:r>
              <a:rPr lang="en-US" sz="1600" b="1" dirty="0" err="1"/>
              <a:t>Cryo</a:t>
            </a:r>
            <a:r>
              <a:rPr lang="en-US" sz="1600" b="1" dirty="0"/>
              <a:t> Heater &amp; RTD</a:t>
            </a:r>
          </a:p>
          <a:p>
            <a:r>
              <a:rPr lang="en-US" sz="1600" b="1" dirty="0"/>
              <a:t>Port</a:t>
            </a:r>
          </a:p>
        </p:txBody>
      </p:sp>
      <p:sp>
        <p:nvSpPr>
          <p:cNvPr id="58" name="TextBox 57">
            <a:extLst>
              <a:ext uri="{FF2B5EF4-FFF2-40B4-BE49-F238E27FC236}">
                <a16:creationId xmlns:a16="http://schemas.microsoft.com/office/drawing/2014/main" id="{74D1D8CD-3426-C347-A4C5-5A71F97BB5C9}"/>
              </a:ext>
            </a:extLst>
          </p:cNvPr>
          <p:cNvSpPr txBox="1"/>
          <p:nvPr/>
        </p:nvSpPr>
        <p:spPr>
          <a:xfrm>
            <a:off x="4958693" y="4419635"/>
            <a:ext cx="863805" cy="1077218"/>
          </a:xfrm>
          <a:prstGeom prst="rect">
            <a:avLst/>
          </a:prstGeom>
          <a:noFill/>
        </p:spPr>
        <p:txBody>
          <a:bodyPr wrap="square" rtlCol="0">
            <a:spAutoFit/>
          </a:bodyPr>
          <a:lstStyle/>
          <a:p>
            <a:r>
              <a:rPr lang="en-US" sz="1600" b="1" dirty="0" err="1"/>
              <a:t>Cryo</a:t>
            </a:r>
            <a:r>
              <a:rPr lang="en-US" sz="1600" b="1" dirty="0"/>
              <a:t> Heater &amp; RTD</a:t>
            </a:r>
          </a:p>
          <a:p>
            <a:r>
              <a:rPr lang="en-US" sz="1600" b="1" dirty="0"/>
              <a:t>Port</a:t>
            </a:r>
          </a:p>
        </p:txBody>
      </p:sp>
      <p:cxnSp>
        <p:nvCxnSpPr>
          <p:cNvPr id="59" name="Straight Arrow Connector 58">
            <a:extLst>
              <a:ext uri="{FF2B5EF4-FFF2-40B4-BE49-F238E27FC236}">
                <a16:creationId xmlns:a16="http://schemas.microsoft.com/office/drawing/2014/main" id="{C2FCEA9B-46B8-A144-AA77-7D034D860A09}"/>
              </a:ext>
            </a:extLst>
          </p:cNvPr>
          <p:cNvCxnSpPr>
            <a:cxnSpLocks/>
            <a:stCxn id="58" idx="1"/>
          </p:cNvCxnSpPr>
          <p:nvPr/>
        </p:nvCxnSpPr>
        <p:spPr>
          <a:xfrm flipH="1">
            <a:off x="4081955" y="4958244"/>
            <a:ext cx="876738" cy="359053"/>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53560CE-3490-5941-AF63-8BC25D3665D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8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617908" y="888987"/>
            <a:ext cx="3337133" cy="2941350"/>
          </a:xfrm>
          <a:prstGeom prst="rect">
            <a:avLst/>
          </a:prstGeom>
          <a:noFill/>
          <a:ln w="38100">
            <a:solidFill>
              <a:schemeClr val="tx1"/>
            </a:solidFill>
            <a:miter lim="800000"/>
            <a:headEnd/>
            <a:tailEnd/>
          </a:ln>
        </p:spPr>
      </p:pic>
      <p:cxnSp>
        <p:nvCxnSpPr>
          <p:cNvPr id="33" name="Straight Arrow Connector 32">
            <a:extLst>
              <a:ext uri="{FF2B5EF4-FFF2-40B4-BE49-F238E27FC236}">
                <a16:creationId xmlns:a16="http://schemas.microsoft.com/office/drawing/2014/main" id="{63228B55-12F4-6B4B-A94E-A6B8838FD6C2}"/>
              </a:ext>
            </a:extLst>
          </p:cNvPr>
          <p:cNvCxnSpPr>
            <a:cxnSpLocks/>
          </p:cNvCxnSpPr>
          <p:nvPr/>
        </p:nvCxnSpPr>
        <p:spPr>
          <a:xfrm flipH="1">
            <a:off x="2841567" y="2946205"/>
            <a:ext cx="1595602" cy="55478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5C68448-B248-434B-8334-A4B3AC20DA9D}"/>
              </a:ext>
            </a:extLst>
          </p:cNvPr>
          <p:cNvSpPr txBox="1"/>
          <p:nvPr/>
        </p:nvSpPr>
        <p:spPr>
          <a:xfrm>
            <a:off x="5653450" y="3894883"/>
            <a:ext cx="3379515" cy="584775"/>
          </a:xfrm>
          <a:prstGeom prst="rect">
            <a:avLst/>
          </a:prstGeom>
          <a:noFill/>
        </p:spPr>
        <p:txBody>
          <a:bodyPr wrap="none" rtlCol="0">
            <a:spAutoFit/>
          </a:bodyPr>
          <a:lstStyle/>
          <a:p>
            <a:r>
              <a:rPr lang="en-US" sz="1600" b="1" dirty="0"/>
              <a:t>Empty Cryostat Mated to Pump Plate </a:t>
            </a:r>
          </a:p>
          <a:p>
            <a:r>
              <a:rPr lang="en-US" sz="1600" b="1" dirty="0"/>
              <a:t>For Final Leak Checking of Welds</a:t>
            </a:r>
          </a:p>
        </p:txBody>
      </p:sp>
      <p:cxnSp>
        <p:nvCxnSpPr>
          <p:cNvPr id="36" name="Straight Arrow Connector 35">
            <a:extLst>
              <a:ext uri="{FF2B5EF4-FFF2-40B4-BE49-F238E27FC236}">
                <a16:creationId xmlns:a16="http://schemas.microsoft.com/office/drawing/2014/main" id="{17079273-E0E9-EB4E-9E5E-71F6898B888E}"/>
              </a:ext>
            </a:extLst>
          </p:cNvPr>
          <p:cNvCxnSpPr>
            <a:cxnSpLocks/>
          </p:cNvCxnSpPr>
          <p:nvPr/>
        </p:nvCxnSpPr>
        <p:spPr>
          <a:xfrm flipV="1">
            <a:off x="6927037" y="3257369"/>
            <a:ext cx="217271" cy="664164"/>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95CA2257-9956-0E45-9945-F1A2EC3CFE3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73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6284965" y="4492714"/>
            <a:ext cx="2667575" cy="1916488"/>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91042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pPr algn="l"/>
            <a:r>
              <a:rPr lang="en-US" dirty="0" err="1"/>
              <a:t>Pumpdown</a:t>
            </a:r>
            <a:r>
              <a:rPr lang="en-US" dirty="0"/>
              <a:t> of Empty Cryostat + Instrumentation </a:t>
            </a:r>
            <a:r>
              <a:rPr lang="en-US" dirty="0" err="1"/>
              <a:t>Feedthru</a:t>
            </a:r>
            <a:r>
              <a:rPr lang="en-US" dirty="0"/>
              <a:t> &amp; Cables</a:t>
            </a:r>
          </a:p>
        </p:txBody>
      </p:sp>
      <p:sp>
        <p:nvSpPr>
          <p:cNvPr id="3" name="Text Placeholder 2"/>
          <p:cNvSpPr>
            <a:spLocks noGrp="1"/>
          </p:cNvSpPr>
          <p:nvPr>
            <p:ph type="body" idx="1"/>
          </p:nvPr>
        </p:nvSpPr>
        <p:spPr>
          <a:xfrm>
            <a:off x="113043" y="1111829"/>
            <a:ext cx="4974544" cy="5614987"/>
          </a:xfrm>
        </p:spPr>
        <p:txBody>
          <a:bodyPr/>
          <a:lstStyle/>
          <a:p>
            <a:pPr marL="0" indent="0">
              <a:lnSpc>
                <a:spcPct val="80000"/>
              </a:lnSpc>
              <a:buNone/>
            </a:pPr>
            <a:endParaRPr lang="en-US" sz="2000" dirty="0"/>
          </a:p>
          <a:p>
            <a:pPr>
              <a:lnSpc>
                <a:spcPct val="80000"/>
              </a:lnSpc>
            </a:pPr>
            <a:r>
              <a:rPr lang="en-US" sz="2000" b="1" dirty="0"/>
              <a:t>Leak checked system under Turbo Pump and Ion Pumps goes to 3x10-7 Torr after 67 hrs.</a:t>
            </a:r>
          </a:p>
        </p:txBody>
      </p:sp>
      <p:sp>
        <p:nvSpPr>
          <p:cNvPr id="52" name="TextBox 51">
            <a:extLst>
              <a:ext uri="{FF2B5EF4-FFF2-40B4-BE49-F238E27FC236}">
                <a16:creationId xmlns:a16="http://schemas.microsoft.com/office/drawing/2014/main" id="{F6AB6769-098F-2F44-A96E-350DAF9DA185}"/>
              </a:ext>
            </a:extLst>
          </p:cNvPr>
          <p:cNvSpPr txBox="1"/>
          <p:nvPr/>
        </p:nvSpPr>
        <p:spPr>
          <a:xfrm>
            <a:off x="5257800" y="5428320"/>
            <a:ext cx="3855243" cy="923330"/>
          </a:xfrm>
          <a:prstGeom prst="rect">
            <a:avLst/>
          </a:prstGeom>
          <a:noFill/>
        </p:spPr>
        <p:txBody>
          <a:bodyPr wrap="square" rtlCol="0">
            <a:spAutoFit/>
          </a:bodyPr>
          <a:lstStyle/>
          <a:p>
            <a:r>
              <a:rPr lang="en-US" b="1" dirty="0"/>
              <a:t>System Configuration under test in clean room (no </a:t>
            </a:r>
            <a:r>
              <a:rPr lang="en-US" b="1" dirty="0" err="1"/>
              <a:t>cryo</a:t>
            </a:r>
            <a:r>
              <a:rPr lang="en-US" b="1" dirty="0"/>
              <a:t> bellows attached)</a:t>
            </a:r>
          </a:p>
          <a:p>
            <a:endParaRPr lang="en-US" dirty="0"/>
          </a:p>
        </p:txBody>
      </p:sp>
      <p:sp>
        <p:nvSpPr>
          <p:cNvPr id="22" name="TextBox 21">
            <a:extLst>
              <a:ext uri="{FF2B5EF4-FFF2-40B4-BE49-F238E27FC236}">
                <a16:creationId xmlns:a16="http://schemas.microsoft.com/office/drawing/2014/main" id="{22CD9091-4559-AE40-9D3F-6C5996EA5A0D}"/>
              </a:ext>
            </a:extLst>
          </p:cNvPr>
          <p:cNvSpPr txBox="1"/>
          <p:nvPr/>
        </p:nvSpPr>
        <p:spPr>
          <a:xfrm>
            <a:off x="448294" y="6080485"/>
            <a:ext cx="4724400" cy="646331"/>
          </a:xfrm>
          <a:prstGeom prst="rect">
            <a:avLst/>
          </a:prstGeom>
          <a:noFill/>
        </p:spPr>
        <p:txBody>
          <a:bodyPr wrap="square" rtlCol="0">
            <a:spAutoFit/>
          </a:bodyPr>
          <a:lstStyle/>
          <a:p>
            <a:r>
              <a:rPr lang="en-US" b="1" dirty="0"/>
              <a:t>Pump down (Turbo and Ion Pumps) for 67 </a:t>
            </a:r>
            <a:r>
              <a:rPr lang="en-US" b="1" dirty="0" err="1"/>
              <a:t>hrs</a:t>
            </a:r>
            <a:endParaRPr lang="en-US" b="1" dirty="0"/>
          </a:p>
          <a:p>
            <a:endParaRPr lang="en-US" dirty="0"/>
          </a:p>
        </p:txBody>
      </p:sp>
      <p:pic>
        <p:nvPicPr>
          <p:cNvPr id="24" name="Picture 2">
            <a:extLst>
              <a:ext uri="{FF2B5EF4-FFF2-40B4-BE49-F238E27FC236}">
                <a16:creationId xmlns:a16="http://schemas.microsoft.com/office/drawing/2014/main" id="{45CA714D-CB99-7E4C-B012-8F80929BA0B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87587" y="1522333"/>
            <a:ext cx="3630652" cy="374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C1F8BA5-04C9-DC4F-9E16-F9794A8F5E3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48294" y="2598557"/>
            <a:ext cx="4611529" cy="3192643"/>
          </a:xfrm>
          <a:prstGeom prst="rect">
            <a:avLst/>
          </a:prstGeom>
        </p:spPr>
      </p:pic>
      <p:sp>
        <p:nvSpPr>
          <p:cNvPr id="4" name="5-Point Star 3">
            <a:extLst>
              <a:ext uri="{FF2B5EF4-FFF2-40B4-BE49-F238E27FC236}">
                <a16:creationId xmlns:a16="http://schemas.microsoft.com/office/drawing/2014/main" id="{18C6AFDD-388A-2843-AE0A-6249AC71CFEB}"/>
              </a:ext>
            </a:extLst>
          </p:cNvPr>
          <p:cNvSpPr/>
          <p:nvPr/>
        </p:nvSpPr>
        <p:spPr>
          <a:xfrm>
            <a:off x="4572000" y="5390013"/>
            <a:ext cx="170213" cy="1702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1017DBD-42D1-1540-BA6B-F09F6F523312}"/>
              </a:ext>
            </a:extLst>
          </p:cNvPr>
          <p:cNvCxnSpPr>
            <a:cxnSpLocks/>
          </p:cNvCxnSpPr>
          <p:nvPr/>
        </p:nvCxnSpPr>
        <p:spPr>
          <a:xfrm flipV="1">
            <a:off x="4388643" y="5589382"/>
            <a:ext cx="228600" cy="52025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9CAA2AF-1FDE-514F-9F26-5619AC793958}"/>
              </a:ext>
            </a:extLst>
          </p:cNvPr>
          <p:cNvSpPr txBox="1"/>
          <p:nvPr/>
        </p:nvSpPr>
        <p:spPr>
          <a:xfrm rot="16200000">
            <a:off x="-560728" y="3846984"/>
            <a:ext cx="1637043" cy="381000"/>
          </a:xfrm>
          <a:prstGeom prst="rect">
            <a:avLst/>
          </a:prstGeom>
          <a:noFill/>
        </p:spPr>
        <p:txBody>
          <a:bodyPr wrap="square" rtlCol="0">
            <a:spAutoFit/>
          </a:bodyPr>
          <a:lstStyle/>
          <a:p>
            <a:r>
              <a:rPr lang="en-US" dirty="0"/>
              <a:t>Pressure (Torr)</a:t>
            </a:r>
          </a:p>
        </p:txBody>
      </p:sp>
      <p:sp>
        <p:nvSpPr>
          <p:cNvPr id="13" name="TextBox 12">
            <a:extLst>
              <a:ext uri="{FF2B5EF4-FFF2-40B4-BE49-F238E27FC236}">
                <a16:creationId xmlns:a16="http://schemas.microsoft.com/office/drawing/2014/main" id="{2FC8AEEF-48CA-9B47-90C0-81E77024EA8A}"/>
              </a:ext>
            </a:extLst>
          </p:cNvPr>
          <p:cNvSpPr txBox="1"/>
          <p:nvPr/>
        </p:nvSpPr>
        <p:spPr>
          <a:xfrm>
            <a:off x="2428446" y="5699485"/>
            <a:ext cx="1637043" cy="381000"/>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1290725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45634"/>
            <a:ext cx="5638800" cy="6019800"/>
          </a:xfrm>
        </p:spPr>
        <p:txBody>
          <a:bodyPr>
            <a:normAutofit fontScale="85000" lnSpcReduction="20000"/>
          </a:bodyPr>
          <a:lstStyle/>
          <a:p>
            <a:r>
              <a:rPr lang="en-US" b="1" dirty="0"/>
              <a:t>Through Early 2018</a:t>
            </a:r>
          </a:p>
          <a:p>
            <a:pPr lvl="1"/>
            <a:r>
              <a:rPr lang="en-US" sz="2100" dirty="0"/>
              <a:t>All hardware fabrication completed.  </a:t>
            </a:r>
          </a:p>
          <a:p>
            <a:pPr lvl="1"/>
            <a:r>
              <a:rPr lang="en-US" sz="2100" dirty="0"/>
              <a:t>Dry assembly and metrology complete.</a:t>
            </a:r>
          </a:p>
          <a:p>
            <a:pPr lvl="1"/>
            <a:r>
              <a:rPr lang="en-US" sz="2100" dirty="0"/>
              <a:t>Evaporator tubes bent and fit to plate</a:t>
            </a:r>
          </a:p>
          <a:p>
            <a:pPr lvl="1"/>
            <a:r>
              <a:rPr lang="en-US" sz="2100" dirty="0"/>
              <a:t>Cleaned &amp; furnace braze completed.</a:t>
            </a:r>
          </a:p>
          <a:p>
            <a:pPr lvl="1"/>
            <a:r>
              <a:rPr lang="en-US" sz="2100" dirty="0"/>
              <a:t>Re-check flatness, leak and flow test</a:t>
            </a:r>
          </a:p>
          <a:p>
            <a:pPr lvl="1"/>
            <a:r>
              <a:rPr lang="en-US" sz="2100" dirty="0"/>
              <a:t>Completed welding and leak checking of 16 VCR fittings to evaporator ends – these mate to the </a:t>
            </a:r>
            <a:r>
              <a:rPr lang="en-US" sz="2100" dirty="0" err="1"/>
              <a:t>HeX</a:t>
            </a:r>
            <a:r>
              <a:rPr lang="en-US" sz="2100" dirty="0"/>
              <a:t> in Utility Trunk </a:t>
            </a:r>
          </a:p>
          <a:p>
            <a:pPr lvl="1"/>
            <a:r>
              <a:rPr lang="en-US" sz="2100" dirty="0"/>
              <a:t>Completed welding/leak </a:t>
            </a:r>
            <a:r>
              <a:rPr lang="en-US" sz="2100" dirty="0" err="1"/>
              <a:t>chk</a:t>
            </a:r>
            <a:r>
              <a:rPr lang="en-US" sz="2100" dirty="0"/>
              <a:t> of 4 seal plates thru </a:t>
            </a:r>
            <a:r>
              <a:rPr lang="en-US" sz="2100" dirty="0" err="1"/>
              <a:t>cryo-feedthru</a:t>
            </a:r>
            <a:r>
              <a:rPr lang="en-US" sz="2100" dirty="0"/>
              <a:t> bellows &amp; ceramic breaks.</a:t>
            </a:r>
          </a:p>
          <a:p>
            <a:pPr lvl="1"/>
            <a:r>
              <a:rPr lang="en-US" sz="2100" dirty="0"/>
              <a:t>Add cryo-straps, and instrument with heaters and RTD’s. Add cold/</a:t>
            </a:r>
            <a:r>
              <a:rPr lang="en-US" sz="2100" dirty="0" err="1"/>
              <a:t>cryo</a:t>
            </a:r>
            <a:r>
              <a:rPr lang="en-US" sz="2100" dirty="0"/>
              <a:t> – shrouds.</a:t>
            </a:r>
          </a:p>
          <a:p>
            <a:r>
              <a:rPr lang="en-US" b="1" dirty="0"/>
              <a:t>Final Assembly Steps (May / June 2018)</a:t>
            </a:r>
          </a:p>
          <a:p>
            <a:pPr lvl="1"/>
            <a:r>
              <a:rPr lang="en-US" sz="2100" dirty="0"/>
              <a:t>Mate </a:t>
            </a:r>
            <a:r>
              <a:rPr lang="en-US" sz="2100" dirty="0" err="1"/>
              <a:t>Cryo</a:t>
            </a:r>
            <a:r>
              <a:rPr lang="en-US" sz="2100" dirty="0"/>
              <a:t>/cold plate, cold shrouds &amp; set onto Support Ring/columns/cryo- flexure, base </a:t>
            </a:r>
            <a:r>
              <a:rPr lang="en-US" sz="2100" dirty="0" err="1"/>
              <a:t>cryo</a:t>
            </a:r>
            <a:r>
              <a:rPr lang="en-US" sz="2100" dirty="0"/>
              <a:t> shrouds. </a:t>
            </a:r>
          </a:p>
          <a:p>
            <a:pPr lvl="1"/>
            <a:r>
              <a:rPr lang="en-US" sz="2100" dirty="0"/>
              <a:t>Weld </a:t>
            </a:r>
            <a:r>
              <a:rPr lang="en-US" sz="2100" dirty="0" err="1"/>
              <a:t>cryo</a:t>
            </a:r>
            <a:r>
              <a:rPr lang="en-US" sz="2100" dirty="0"/>
              <a:t> feedthroughs into Feedthrough Flange and leak check. </a:t>
            </a:r>
          </a:p>
          <a:p>
            <a:pPr lvl="1"/>
            <a:r>
              <a:rPr lang="en-US" sz="2100" dirty="0"/>
              <a:t>Mate </a:t>
            </a:r>
            <a:r>
              <a:rPr lang="en-US" sz="2100" dirty="0" err="1"/>
              <a:t>cryo</a:t>
            </a:r>
            <a:r>
              <a:rPr lang="en-US" sz="2100" dirty="0"/>
              <a:t> straps to Grid. Add outer shrouds. Integrate into Cryostat housing.</a:t>
            </a:r>
          </a:p>
          <a:p>
            <a:pPr lvl="1"/>
            <a:r>
              <a:rPr lang="en-US" sz="2100" dirty="0"/>
              <a:t>Make final bends on 16 evaporator tubes</a:t>
            </a:r>
            <a:endParaRPr lang="en-US" sz="2100" b="1" dirty="0"/>
          </a:p>
          <a:p>
            <a:endParaRPr lang="en-US" dirty="0"/>
          </a:p>
        </p:txBody>
      </p:sp>
      <p:sp>
        <p:nvSpPr>
          <p:cNvPr id="2" name="Title 1"/>
          <p:cNvSpPr>
            <a:spLocks noGrp="1"/>
          </p:cNvSpPr>
          <p:nvPr>
            <p:ph type="title"/>
          </p:nvPr>
        </p:nvSpPr>
        <p:spPr>
          <a:xfrm>
            <a:off x="1676400" y="142875"/>
            <a:ext cx="5653087" cy="557213"/>
          </a:xfrm>
        </p:spPr>
        <p:txBody>
          <a:bodyPr/>
          <a:lstStyle/>
          <a:p>
            <a:pPr algn="l"/>
            <a:r>
              <a:rPr lang="en-US" dirty="0" err="1"/>
              <a:t>Cryoplate</a:t>
            </a:r>
            <a:r>
              <a:rPr lang="en-US" dirty="0"/>
              <a:t> and </a:t>
            </a:r>
            <a:r>
              <a:rPr lang="en-US" dirty="0" err="1"/>
              <a:t>Coldplate</a:t>
            </a:r>
            <a:r>
              <a:rPr lang="en-US" dirty="0"/>
              <a:t> Status</a:t>
            </a:r>
          </a:p>
        </p:txBody>
      </p:sp>
      <p:pic>
        <p:nvPicPr>
          <p:cNvPr id="13" name="Picture 3" descr="C:\Users\acallen\Desktop\LSST\20180119_081535.jpg">
            <a:extLst>
              <a:ext uri="{FF2B5EF4-FFF2-40B4-BE49-F238E27FC236}">
                <a16:creationId xmlns:a16="http://schemas.microsoft.com/office/drawing/2014/main" id="{94E7CCBA-E768-184B-A3C4-05ED904AFD03}"/>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562600" y="990600"/>
            <a:ext cx="3429000" cy="5397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F2C9CB3-47A7-1D44-ADDF-9A02BE2E6D17}"/>
              </a:ext>
            </a:extLst>
          </p:cNvPr>
          <p:cNvSpPr txBox="1"/>
          <p:nvPr/>
        </p:nvSpPr>
        <p:spPr>
          <a:xfrm>
            <a:off x="6759498" y="5082891"/>
            <a:ext cx="1066800" cy="369332"/>
          </a:xfrm>
          <a:prstGeom prst="rect">
            <a:avLst/>
          </a:prstGeom>
          <a:noFill/>
        </p:spPr>
        <p:txBody>
          <a:bodyPr wrap="square" rtlCol="0">
            <a:spAutoFit/>
          </a:bodyPr>
          <a:lstStyle/>
          <a:p>
            <a:r>
              <a:rPr lang="en-US" b="1" dirty="0">
                <a:solidFill>
                  <a:schemeClr val="bg1"/>
                </a:solidFill>
              </a:rPr>
              <a:t>Bellows</a:t>
            </a:r>
          </a:p>
        </p:txBody>
      </p:sp>
      <p:sp>
        <p:nvSpPr>
          <p:cNvPr id="15" name="TextBox 14">
            <a:extLst>
              <a:ext uri="{FF2B5EF4-FFF2-40B4-BE49-F238E27FC236}">
                <a16:creationId xmlns:a16="http://schemas.microsoft.com/office/drawing/2014/main" id="{6D7D4848-9AA1-F340-B4A0-4E5F9859D85A}"/>
              </a:ext>
            </a:extLst>
          </p:cNvPr>
          <p:cNvSpPr txBox="1"/>
          <p:nvPr/>
        </p:nvSpPr>
        <p:spPr>
          <a:xfrm>
            <a:off x="8010293" y="2209800"/>
            <a:ext cx="1143000" cy="646331"/>
          </a:xfrm>
          <a:prstGeom prst="rect">
            <a:avLst/>
          </a:prstGeom>
          <a:noFill/>
        </p:spPr>
        <p:txBody>
          <a:bodyPr wrap="square" rtlCol="0">
            <a:spAutoFit/>
          </a:bodyPr>
          <a:lstStyle/>
          <a:p>
            <a:r>
              <a:rPr lang="en-US" b="1" dirty="0">
                <a:solidFill>
                  <a:schemeClr val="bg1"/>
                </a:solidFill>
              </a:rPr>
              <a:t>Ceramic Break</a:t>
            </a:r>
          </a:p>
        </p:txBody>
      </p:sp>
      <p:sp>
        <p:nvSpPr>
          <p:cNvPr id="17" name="TextBox 16">
            <a:extLst>
              <a:ext uri="{FF2B5EF4-FFF2-40B4-BE49-F238E27FC236}">
                <a16:creationId xmlns:a16="http://schemas.microsoft.com/office/drawing/2014/main" id="{8C7BD811-13D8-204D-BB72-034DC46F69CA}"/>
              </a:ext>
            </a:extLst>
          </p:cNvPr>
          <p:cNvSpPr txBox="1"/>
          <p:nvPr/>
        </p:nvSpPr>
        <p:spPr>
          <a:xfrm>
            <a:off x="7961971" y="4713559"/>
            <a:ext cx="1143000" cy="369332"/>
          </a:xfrm>
          <a:prstGeom prst="rect">
            <a:avLst/>
          </a:prstGeom>
          <a:noFill/>
        </p:spPr>
        <p:txBody>
          <a:bodyPr wrap="square" rtlCol="0">
            <a:spAutoFit/>
          </a:bodyPr>
          <a:lstStyle/>
          <a:p>
            <a:r>
              <a:rPr lang="en-US" b="1" dirty="0" err="1">
                <a:solidFill>
                  <a:schemeClr val="bg1"/>
                </a:solidFill>
              </a:rPr>
              <a:t>Cryoplate</a:t>
            </a:r>
            <a:endParaRPr lang="en-US" b="1" dirty="0">
              <a:solidFill>
                <a:schemeClr val="bg1"/>
              </a:solidFill>
            </a:endParaRPr>
          </a:p>
        </p:txBody>
      </p:sp>
      <p:sp>
        <p:nvSpPr>
          <p:cNvPr id="18" name="TextBox 17">
            <a:extLst>
              <a:ext uri="{FF2B5EF4-FFF2-40B4-BE49-F238E27FC236}">
                <a16:creationId xmlns:a16="http://schemas.microsoft.com/office/drawing/2014/main" id="{57E8B52D-396B-5940-ACDC-AED72F87CC1D}"/>
              </a:ext>
            </a:extLst>
          </p:cNvPr>
          <p:cNvSpPr txBox="1"/>
          <p:nvPr/>
        </p:nvSpPr>
        <p:spPr>
          <a:xfrm>
            <a:off x="5400907" y="1016620"/>
            <a:ext cx="1295400" cy="646331"/>
          </a:xfrm>
          <a:prstGeom prst="rect">
            <a:avLst/>
          </a:prstGeom>
          <a:noFill/>
        </p:spPr>
        <p:txBody>
          <a:bodyPr wrap="square" rtlCol="0">
            <a:spAutoFit/>
          </a:bodyPr>
          <a:lstStyle/>
          <a:p>
            <a:pPr algn="r"/>
            <a:r>
              <a:rPr lang="en-US" b="1" dirty="0">
                <a:solidFill>
                  <a:schemeClr val="bg1"/>
                </a:solidFill>
              </a:rPr>
              <a:t>Evaporator Tubes</a:t>
            </a:r>
          </a:p>
        </p:txBody>
      </p:sp>
      <p:cxnSp>
        <p:nvCxnSpPr>
          <p:cNvPr id="20" name="Straight Arrow Connector 19">
            <a:extLst>
              <a:ext uri="{FF2B5EF4-FFF2-40B4-BE49-F238E27FC236}">
                <a16:creationId xmlns:a16="http://schemas.microsoft.com/office/drawing/2014/main" id="{2FBA237B-A7E8-E841-8026-AF1D35522DBD}"/>
              </a:ext>
            </a:extLst>
          </p:cNvPr>
          <p:cNvCxnSpPr/>
          <p:nvPr/>
        </p:nvCxnSpPr>
        <p:spPr>
          <a:xfrm flipH="1">
            <a:off x="8206369" y="2856131"/>
            <a:ext cx="304800" cy="725269"/>
          </a:xfrm>
          <a:prstGeom prst="straightConnector1">
            <a:avLst/>
          </a:prstGeom>
          <a:ln cap="rnd">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5185FAE-DD76-7649-8C98-6042265BE6D4}"/>
              </a:ext>
            </a:extLst>
          </p:cNvPr>
          <p:cNvCxnSpPr>
            <a:cxnSpLocks/>
          </p:cNvCxnSpPr>
          <p:nvPr/>
        </p:nvCxnSpPr>
        <p:spPr>
          <a:xfrm flipH="1" flipV="1">
            <a:off x="6960684" y="4267200"/>
            <a:ext cx="332214" cy="815691"/>
          </a:xfrm>
          <a:prstGeom prst="straightConnector1">
            <a:avLst/>
          </a:prstGeom>
          <a:ln cap="rnd">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5D70E85-FB7B-FD4C-863F-F470C9996203}"/>
              </a:ext>
            </a:extLst>
          </p:cNvPr>
          <p:cNvCxnSpPr/>
          <p:nvPr/>
        </p:nvCxnSpPr>
        <p:spPr>
          <a:xfrm flipH="1">
            <a:off x="8511169" y="3160931"/>
            <a:ext cx="304800" cy="725269"/>
          </a:xfrm>
          <a:prstGeom prst="straightConnector1">
            <a:avLst/>
          </a:prstGeom>
          <a:ln cap="rnd">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98B3DD4-BEBD-FD40-8E14-06F10D1594CD}"/>
              </a:ext>
            </a:extLst>
          </p:cNvPr>
          <p:cNvCxnSpPr>
            <a:cxnSpLocks/>
          </p:cNvCxnSpPr>
          <p:nvPr/>
        </p:nvCxnSpPr>
        <p:spPr>
          <a:xfrm flipH="1">
            <a:off x="8206369" y="5069713"/>
            <a:ext cx="304800" cy="382510"/>
          </a:xfrm>
          <a:prstGeom prst="straightConnector1">
            <a:avLst/>
          </a:prstGeom>
          <a:ln cap="rnd">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5731FCF-9763-0D4C-9FD1-ED637915B7B2}"/>
              </a:ext>
            </a:extLst>
          </p:cNvPr>
          <p:cNvCxnSpPr>
            <a:cxnSpLocks/>
          </p:cNvCxnSpPr>
          <p:nvPr/>
        </p:nvCxnSpPr>
        <p:spPr>
          <a:xfrm flipV="1">
            <a:off x="6758103" y="1219200"/>
            <a:ext cx="633297" cy="120585"/>
          </a:xfrm>
          <a:prstGeom prst="straightConnector1">
            <a:avLst/>
          </a:prstGeom>
          <a:ln cap="rnd">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9756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pPr algn="l"/>
            <a:r>
              <a:rPr lang="en-US" dirty="0" err="1"/>
              <a:t>Cryoplate</a:t>
            </a:r>
            <a:r>
              <a:rPr lang="en-US" dirty="0"/>
              <a:t> Dry Fit – Before Furnace Brazing</a:t>
            </a:r>
          </a:p>
        </p:txBody>
      </p:sp>
      <p:pic>
        <p:nvPicPr>
          <p:cNvPr id="2050" name="Picture 2" descr="V:\KIPAC\LSST\DropBoxes\Langton\LSST\presentations-reviews\!! hardware pics\Cryoplate Assy, 6 x .156 tubes, 1.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352800" y="1034966"/>
            <a:ext cx="5648348" cy="327744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V:\KIPAC\LSST\DropBoxes\Langton\LSST\presentations-reviews\!! hardware pics\Cryoplate Assy, 6 x .156 tubes, 8.jp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315" y="894270"/>
            <a:ext cx="3135971" cy="55302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5" descr="V:\KIPAC\LSST\DropBoxes\Langton\LSST\presentations-reviews\!! hardware pics\Cryoplate Assy, 6 x .156 tubes,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352800" y="4419600"/>
            <a:ext cx="3545894" cy="199456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91400" y="4419600"/>
            <a:ext cx="1555797" cy="1200329"/>
          </a:xfrm>
          <a:prstGeom prst="rect">
            <a:avLst/>
          </a:prstGeom>
          <a:noFill/>
        </p:spPr>
        <p:txBody>
          <a:bodyPr wrap="none" rtlCol="0">
            <a:spAutoFit/>
          </a:bodyPr>
          <a:lstStyle/>
          <a:p>
            <a:pPr defTabSz="457200" fontAlgn="base">
              <a:spcBef>
                <a:spcPct val="0"/>
              </a:spcBef>
              <a:spcAft>
                <a:spcPct val="0"/>
              </a:spcAft>
            </a:pPr>
            <a:r>
              <a:rPr lang="en-US" b="1" dirty="0">
                <a:solidFill>
                  <a:srgbClr val="1F497D"/>
                </a:solidFill>
                <a:latin typeface="+mj-lt"/>
                <a:ea typeface="ＭＳ Ｐゴシック" charset="-128"/>
                <a:cs typeface="ＭＳ Ｐゴシック" charset="-128"/>
              </a:rPr>
              <a:t>0.116” ID </a:t>
            </a:r>
          </a:p>
          <a:p>
            <a:pPr defTabSz="457200" fontAlgn="base">
              <a:spcBef>
                <a:spcPct val="0"/>
              </a:spcBef>
              <a:spcAft>
                <a:spcPct val="0"/>
              </a:spcAft>
            </a:pPr>
            <a:r>
              <a:rPr lang="en-US" b="1" dirty="0">
                <a:solidFill>
                  <a:srgbClr val="1F497D"/>
                </a:solidFill>
                <a:latin typeface="+mj-lt"/>
                <a:ea typeface="ＭＳ Ｐゴシック" charset="-128"/>
                <a:cs typeface="ＭＳ Ｐゴシック" charset="-128"/>
              </a:rPr>
              <a:t>0.020” Wall</a:t>
            </a:r>
          </a:p>
          <a:p>
            <a:pPr defTabSz="457200" fontAlgn="base">
              <a:spcBef>
                <a:spcPct val="0"/>
              </a:spcBef>
              <a:spcAft>
                <a:spcPct val="0"/>
              </a:spcAft>
            </a:pPr>
            <a:r>
              <a:rPr lang="en-US" b="1" dirty="0">
                <a:solidFill>
                  <a:srgbClr val="1F497D"/>
                </a:solidFill>
                <a:latin typeface="+mj-lt"/>
                <a:ea typeface="ＭＳ Ｐゴシック" charset="-128"/>
                <a:cs typeface="ＭＳ Ｐゴシック" charset="-128"/>
              </a:rPr>
              <a:t>Stainless Steel </a:t>
            </a:r>
          </a:p>
          <a:p>
            <a:pPr defTabSz="457200" fontAlgn="base">
              <a:spcBef>
                <a:spcPct val="0"/>
              </a:spcBef>
              <a:spcAft>
                <a:spcPct val="0"/>
              </a:spcAft>
            </a:pPr>
            <a:r>
              <a:rPr lang="en-US" b="1" dirty="0">
                <a:solidFill>
                  <a:srgbClr val="1F497D"/>
                </a:solidFill>
                <a:latin typeface="+mj-lt"/>
                <a:ea typeface="ＭＳ Ｐゴシック" charset="-128"/>
                <a:cs typeface="ＭＳ Ｐゴシック" charset="-128"/>
              </a:rPr>
              <a:t>Tubing</a:t>
            </a:r>
          </a:p>
        </p:txBody>
      </p:sp>
      <p:cxnSp>
        <p:nvCxnSpPr>
          <p:cNvPr id="6" name="Straight Arrow Connector 5"/>
          <p:cNvCxnSpPr>
            <a:stCxn id="4" idx="0"/>
          </p:cNvCxnSpPr>
          <p:nvPr/>
        </p:nvCxnSpPr>
        <p:spPr>
          <a:xfrm flipV="1">
            <a:off x="8169299" y="3352801"/>
            <a:ext cx="365101" cy="1066799"/>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781800" y="5410200"/>
            <a:ext cx="609600" cy="1524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71600" y="1143000"/>
            <a:ext cx="1413217" cy="923330"/>
          </a:xfrm>
          <a:prstGeom prst="rect">
            <a:avLst/>
          </a:prstGeom>
          <a:solidFill>
            <a:schemeClr val="bg1"/>
          </a:solidFill>
        </p:spPr>
        <p:txBody>
          <a:bodyPr wrap="none" rtlCol="0">
            <a:spAutoFit/>
          </a:bodyPr>
          <a:lstStyle/>
          <a:p>
            <a:pPr defTabSz="457200" fontAlgn="base">
              <a:spcBef>
                <a:spcPct val="0"/>
              </a:spcBef>
              <a:spcAft>
                <a:spcPct val="0"/>
              </a:spcAft>
            </a:pPr>
            <a:r>
              <a:rPr lang="en-US" b="1" dirty="0" err="1">
                <a:solidFill>
                  <a:srgbClr val="1F497D"/>
                </a:solidFill>
                <a:latin typeface="+mj-lt"/>
                <a:ea typeface="ＭＳ Ｐゴシック" charset="-128"/>
                <a:cs typeface="ＭＳ Ｐゴシック" charset="-128"/>
              </a:rPr>
              <a:t>Cryoplate</a:t>
            </a:r>
            <a:r>
              <a:rPr lang="en-US" b="1" dirty="0">
                <a:solidFill>
                  <a:srgbClr val="1F497D"/>
                </a:solidFill>
                <a:latin typeface="+mj-lt"/>
                <a:ea typeface="ＭＳ Ｐゴシック" charset="-128"/>
                <a:cs typeface="ＭＳ Ｐゴシック" charset="-128"/>
              </a:rPr>
              <a:t> on</a:t>
            </a:r>
          </a:p>
          <a:p>
            <a:pPr defTabSz="457200" fontAlgn="base">
              <a:spcBef>
                <a:spcPct val="0"/>
              </a:spcBef>
              <a:spcAft>
                <a:spcPct val="0"/>
              </a:spcAft>
            </a:pPr>
            <a:r>
              <a:rPr lang="en-US" b="1" dirty="0">
                <a:solidFill>
                  <a:srgbClr val="1F497D"/>
                </a:solidFill>
                <a:latin typeface="+mj-lt"/>
                <a:ea typeface="ＭＳ Ｐゴシック" charset="-128"/>
                <a:cs typeface="ＭＳ Ｐゴシック" charset="-128"/>
              </a:rPr>
              <a:t>Assembly</a:t>
            </a:r>
          </a:p>
          <a:p>
            <a:pPr defTabSz="457200" fontAlgn="base">
              <a:spcBef>
                <a:spcPct val="0"/>
              </a:spcBef>
              <a:spcAft>
                <a:spcPct val="0"/>
              </a:spcAft>
            </a:pPr>
            <a:r>
              <a:rPr lang="en-US" b="1" dirty="0">
                <a:solidFill>
                  <a:srgbClr val="1F497D"/>
                </a:solidFill>
                <a:latin typeface="+mj-lt"/>
                <a:ea typeface="ＭＳ Ｐゴシック" charset="-128"/>
                <a:cs typeface="ＭＳ Ｐゴシック" charset="-128"/>
              </a:rPr>
              <a:t>Stand</a:t>
            </a:r>
          </a:p>
        </p:txBody>
      </p:sp>
      <p:cxnSp>
        <p:nvCxnSpPr>
          <p:cNvPr id="20" name="Straight Arrow Connector 19"/>
          <p:cNvCxnSpPr/>
          <p:nvPr/>
        </p:nvCxnSpPr>
        <p:spPr>
          <a:xfrm flipH="1">
            <a:off x="1828800" y="1981200"/>
            <a:ext cx="304800" cy="6858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590800" y="1676400"/>
            <a:ext cx="1676400" cy="3810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8654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E6BC79-E33C-5A4B-A2C2-A08737DE5C23}"/>
              </a:ext>
            </a:extLst>
          </p:cNvPr>
          <p:cNvSpPr>
            <a:spLocks noGrp="1"/>
          </p:cNvSpPr>
          <p:nvPr>
            <p:ph type="body" idx="1"/>
          </p:nvPr>
        </p:nvSpPr>
        <p:spPr>
          <a:xfrm>
            <a:off x="270641" y="1014412"/>
            <a:ext cx="8602720" cy="5486988"/>
          </a:xfrm>
        </p:spPr>
        <p:txBody>
          <a:bodyPr/>
          <a:lstStyle/>
          <a:p>
            <a:r>
              <a:rPr lang="en-US" sz="2000" dirty="0"/>
              <a:t>Cryostat delivered to IR2 summer 2018 and integrated on BOT. In FY19:</a:t>
            </a:r>
          </a:p>
          <a:p>
            <a:pPr lvl="1"/>
            <a:r>
              <a:rPr lang="en-US" sz="2000" dirty="0"/>
              <a:t>Cold Plate AUX heaters (use before RTMs installed) installed &amp; wired</a:t>
            </a:r>
          </a:p>
          <a:p>
            <a:pPr lvl="1"/>
            <a:r>
              <a:rPr lang="en-US" sz="2000" dirty="0"/>
              <a:t>Four Power Feedthroughs cable assemblies fabricated and installed</a:t>
            </a:r>
          </a:p>
          <a:p>
            <a:pPr lvl="2"/>
            <a:r>
              <a:rPr lang="en-US" sz="1800" dirty="0"/>
              <a:t>Two spare power FT assemblies fabricated</a:t>
            </a:r>
          </a:p>
          <a:p>
            <a:r>
              <a:rPr lang="en-US" sz="2000" dirty="0"/>
              <a:t>Loaded cryostat with FTs pump-down successful (I&amp;T activity)</a:t>
            </a:r>
          </a:p>
          <a:p>
            <a:r>
              <a:rPr lang="en-US" sz="2000" dirty="0"/>
              <a:t>Cold and warm testing of 2 ETUs successful (I&amp;T Activity)</a:t>
            </a:r>
          </a:p>
          <a:p>
            <a:r>
              <a:rPr lang="en-US" sz="2000" dirty="0"/>
              <a:t>Refrigeration related Cryostat Subsystems tested during “Verification tests” of the I&amp;T HX and I&amp;T Compressor Refrigeration System</a:t>
            </a:r>
          </a:p>
          <a:p>
            <a:pPr lvl="1"/>
            <a:r>
              <a:rPr lang="en-US" sz="2000" dirty="0"/>
              <a:t>Cryo Plate and Cold Plate </a:t>
            </a:r>
            <a:r>
              <a:rPr lang="en-US" sz="2000" dirty="0">
                <a:solidFill>
                  <a:srgbClr val="FF0000"/>
                </a:solidFill>
              </a:rPr>
              <a:t>Trim Heater </a:t>
            </a:r>
            <a:r>
              <a:rPr lang="en-US" sz="2000" dirty="0"/>
              <a:t>systems</a:t>
            </a:r>
          </a:p>
          <a:p>
            <a:pPr lvl="1"/>
            <a:r>
              <a:rPr lang="en-US" sz="2000" dirty="0"/>
              <a:t>Cold Plate </a:t>
            </a:r>
            <a:r>
              <a:rPr lang="en-US" sz="2000" dirty="0">
                <a:solidFill>
                  <a:srgbClr val="FF0000"/>
                </a:solidFill>
              </a:rPr>
              <a:t>AUX Heater </a:t>
            </a:r>
            <a:r>
              <a:rPr lang="en-US" sz="2000" dirty="0"/>
              <a:t>System</a:t>
            </a:r>
          </a:p>
          <a:p>
            <a:pPr lvl="1"/>
            <a:r>
              <a:rPr lang="en-US" sz="2000" dirty="0"/>
              <a:t>Cryo and Cold Plate </a:t>
            </a:r>
            <a:r>
              <a:rPr lang="en-US" sz="2000" dirty="0">
                <a:solidFill>
                  <a:srgbClr val="FF0000"/>
                </a:solidFill>
              </a:rPr>
              <a:t>RTD</a:t>
            </a:r>
            <a:r>
              <a:rPr lang="en-US" sz="2000" dirty="0"/>
              <a:t> systems</a:t>
            </a:r>
          </a:p>
          <a:p>
            <a:pPr lvl="1"/>
            <a:r>
              <a:rPr lang="en-US" sz="2000" dirty="0"/>
              <a:t>PLC &amp; CCS temperature monitoring, control, protection and feedback systems</a:t>
            </a:r>
          </a:p>
          <a:p>
            <a:pPr marL="457200" lvl="1" indent="0">
              <a:buNone/>
            </a:pPr>
            <a:endParaRPr lang="en-US" dirty="0"/>
          </a:p>
        </p:txBody>
      </p:sp>
      <p:sp>
        <p:nvSpPr>
          <p:cNvPr id="3" name="Title 2">
            <a:extLst>
              <a:ext uri="{FF2B5EF4-FFF2-40B4-BE49-F238E27FC236}">
                <a16:creationId xmlns:a16="http://schemas.microsoft.com/office/drawing/2014/main" id="{F99495BA-85D9-9344-88AA-EFECD92927DA}"/>
              </a:ext>
            </a:extLst>
          </p:cNvPr>
          <p:cNvSpPr>
            <a:spLocks noGrp="1"/>
          </p:cNvSpPr>
          <p:nvPr>
            <p:ph type="title"/>
          </p:nvPr>
        </p:nvSpPr>
        <p:spPr/>
        <p:txBody>
          <a:bodyPr/>
          <a:lstStyle/>
          <a:p>
            <a:r>
              <a:rPr lang="en-US" dirty="0"/>
              <a:t>Cryostat Related Work in FY19</a:t>
            </a:r>
          </a:p>
        </p:txBody>
      </p:sp>
    </p:spTree>
    <p:extLst>
      <p:ext uri="{BB962C8B-B14F-4D97-AF65-F5344CB8AC3E}">
        <p14:creationId xmlns:p14="http://schemas.microsoft.com/office/powerpoint/2010/main" val="501142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2875"/>
            <a:ext cx="6477000" cy="557213"/>
          </a:xfrm>
        </p:spPr>
        <p:txBody>
          <a:bodyPr/>
          <a:lstStyle/>
          <a:p>
            <a:r>
              <a:rPr lang="en-US" dirty="0" err="1"/>
              <a:t>Coldplate</a:t>
            </a:r>
            <a:r>
              <a:rPr lang="en-US" dirty="0"/>
              <a:t> bars &amp; braze plate.  </a:t>
            </a:r>
            <a:br>
              <a:rPr lang="en-US" dirty="0"/>
            </a:br>
            <a:r>
              <a:rPr lang="en-US" dirty="0"/>
              <a:t>Thin walled tube bending</a:t>
            </a:r>
          </a:p>
        </p:txBody>
      </p:sp>
      <p:sp>
        <p:nvSpPr>
          <p:cNvPr id="3" name="Text Placeholder 2"/>
          <p:cNvSpPr>
            <a:spLocks noGrp="1"/>
          </p:cNvSpPr>
          <p:nvPr>
            <p:ph type="body" idx="1"/>
          </p:nvPr>
        </p:nvSpPr>
        <p:spPr>
          <a:xfrm>
            <a:off x="152401" y="914401"/>
            <a:ext cx="5257799" cy="761999"/>
          </a:xfrm>
        </p:spPr>
        <p:txBody>
          <a:bodyPr/>
          <a:lstStyle/>
          <a:p>
            <a:r>
              <a:rPr lang="en-US" sz="1800" b="1" dirty="0"/>
              <a:t>Initial problems with bending thin walled 0.012” tubing – creased at sharp bends</a:t>
            </a:r>
          </a:p>
          <a:p>
            <a:r>
              <a:rPr lang="en-US" sz="1800" b="1" dirty="0"/>
              <a:t>Tested and used custom 0.016” which bends satisfactorily</a:t>
            </a:r>
          </a:p>
          <a:p>
            <a:r>
              <a:rPr lang="en-US" sz="1800" b="1" dirty="0">
                <a:solidFill>
                  <a:schemeClr val="tx2"/>
                </a:solidFill>
              </a:rPr>
              <a:t>Cold Bars on assembly &amp; braze plate fixture</a:t>
            </a:r>
            <a:endParaRPr lang="en-US" sz="1800" b="1" dirty="0"/>
          </a:p>
          <a:p>
            <a:endParaRPr lang="en-US" sz="2000" b="1" dirty="0"/>
          </a:p>
        </p:txBody>
      </p:sp>
      <p:pic>
        <p:nvPicPr>
          <p:cNvPr id="1026" name="Picture 2" descr="V:\KIPAC\LSST\DropBoxes\Langton\LSST\presentations-reviews\!! hardware pics\IMG_265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27"/>
          <a:stretch/>
        </p:blipFill>
        <p:spPr bwMode="auto">
          <a:xfrm rot="5400000">
            <a:off x="791671" y="2250623"/>
            <a:ext cx="3647947" cy="454833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a:off x="2971800" y="2438400"/>
            <a:ext cx="457200" cy="6096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descr="20170807_094931.jpg"/>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rot="5400000">
            <a:off x="4546374" y="2006826"/>
            <a:ext cx="5461451" cy="3276600"/>
          </a:xfrm>
          <a:prstGeom prst="rect">
            <a:avLst/>
          </a:prstGeom>
          <a:noFill/>
          <a:ln w="38100">
            <a:solidFill>
              <a:schemeClr val="tx1"/>
            </a:solidFill>
            <a:miter lim="800000"/>
            <a:headEnd/>
            <a:tailEnd/>
          </a:ln>
        </p:spPr>
      </p:pic>
      <p:cxnSp>
        <p:nvCxnSpPr>
          <p:cNvPr id="10" name="Straight Arrow Connector 9"/>
          <p:cNvCxnSpPr>
            <a:cxnSpLocks/>
          </p:cNvCxnSpPr>
          <p:nvPr/>
        </p:nvCxnSpPr>
        <p:spPr>
          <a:xfrm>
            <a:off x="4845205" y="1828800"/>
            <a:ext cx="2622395" cy="24384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540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02333-E9D4-FE44-BEA8-00F62327C823}"/>
              </a:ext>
            </a:extLst>
          </p:cNvPr>
          <p:cNvSpPr>
            <a:spLocks noGrp="1"/>
          </p:cNvSpPr>
          <p:nvPr>
            <p:ph type="title"/>
          </p:nvPr>
        </p:nvSpPr>
        <p:spPr/>
        <p:txBody>
          <a:bodyPr/>
          <a:lstStyle/>
          <a:p>
            <a:r>
              <a:rPr lang="en-US" dirty="0"/>
              <a:t>Cold Plate Assembled With Cryo-Feedthrough Bellows and Ceramic Break</a:t>
            </a:r>
          </a:p>
        </p:txBody>
      </p:sp>
      <p:pic>
        <p:nvPicPr>
          <p:cNvPr id="4" name="Picture 3">
            <a:extLst>
              <a:ext uri="{FF2B5EF4-FFF2-40B4-BE49-F238E27FC236}">
                <a16:creationId xmlns:a16="http://schemas.microsoft.com/office/drawing/2014/main" id="{1192F0BD-E6C7-1045-B42D-7296EC2E052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p:blipFill>
        <p:spPr>
          <a:xfrm>
            <a:off x="838200" y="1066800"/>
            <a:ext cx="3198541" cy="5043854"/>
          </a:xfrm>
          <a:prstGeom prst="rect">
            <a:avLst/>
          </a:prstGeom>
          <a:noFill/>
          <a:ln w="38100">
            <a:solidFill>
              <a:schemeClr val="tx1"/>
            </a:solidFill>
            <a:miter lim="800000"/>
            <a:headEnd/>
            <a:tailEnd/>
          </a:ln>
        </p:spPr>
      </p:pic>
      <p:pic>
        <p:nvPicPr>
          <p:cNvPr id="5" name="Picture 4">
            <a:extLst>
              <a:ext uri="{FF2B5EF4-FFF2-40B4-BE49-F238E27FC236}">
                <a16:creationId xmlns:a16="http://schemas.microsoft.com/office/drawing/2014/main" id="{2A5BBAF3-721A-E44A-973F-62DC748A85C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a:stretch/>
        </p:blipFill>
        <p:spPr>
          <a:xfrm>
            <a:off x="4724399" y="1066800"/>
            <a:ext cx="3827359" cy="502341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425912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CC90D6-852F-8F46-9816-44A127229374}"/>
              </a:ext>
            </a:extLst>
          </p:cNvPr>
          <p:cNvSpPr>
            <a:spLocks noGrp="1"/>
          </p:cNvSpPr>
          <p:nvPr>
            <p:ph type="title"/>
          </p:nvPr>
        </p:nvSpPr>
        <p:spPr>
          <a:xfrm>
            <a:off x="1066800" y="147913"/>
            <a:ext cx="6400800" cy="557213"/>
          </a:xfrm>
        </p:spPr>
        <p:txBody>
          <a:bodyPr/>
          <a:lstStyle/>
          <a:p>
            <a:pPr algn="l"/>
            <a:r>
              <a:rPr lang="en-US" dirty="0"/>
              <a:t>Assembling </a:t>
            </a:r>
            <a:r>
              <a:rPr lang="en-US" dirty="0" err="1"/>
              <a:t>Cryostraps</a:t>
            </a:r>
            <a:r>
              <a:rPr lang="en-US" dirty="0"/>
              <a:t> and RTD onto </a:t>
            </a:r>
            <a:r>
              <a:rPr lang="en-US" dirty="0" err="1"/>
              <a:t>Cryoplate</a:t>
            </a:r>
            <a:endParaRPr lang="en-US" dirty="0"/>
          </a:p>
        </p:txBody>
      </p:sp>
      <p:pic>
        <p:nvPicPr>
          <p:cNvPr id="4" name="Picture 3">
            <a:extLst>
              <a:ext uri="{FF2B5EF4-FFF2-40B4-BE49-F238E27FC236}">
                <a16:creationId xmlns:a16="http://schemas.microsoft.com/office/drawing/2014/main" id="{58B7E0DD-B107-E842-AB79-E0124850B0C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a:ext>
            </a:extLst>
          </a:blip>
          <a:srcRect/>
          <a:stretch/>
        </p:blipFill>
        <p:spPr>
          <a:xfrm>
            <a:off x="6705600" y="907941"/>
            <a:ext cx="2291772" cy="3903507"/>
          </a:xfrm>
          <a:prstGeom prst="rect">
            <a:avLst/>
          </a:prstGeom>
          <a:noFill/>
          <a:ln w="38100">
            <a:solidFill>
              <a:schemeClr val="tx1"/>
            </a:solidFill>
            <a:miter lim="800000"/>
            <a:headEnd/>
            <a:tailEnd/>
          </a:ln>
        </p:spPr>
      </p:pic>
      <p:pic>
        <p:nvPicPr>
          <p:cNvPr id="5" name="Picture 4">
            <a:extLst>
              <a:ext uri="{FF2B5EF4-FFF2-40B4-BE49-F238E27FC236}">
                <a16:creationId xmlns:a16="http://schemas.microsoft.com/office/drawing/2014/main" id="{2CD1D1A8-41A1-DD4C-873A-9AF548376C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914" y="986967"/>
            <a:ext cx="2667000" cy="3124200"/>
          </a:xfrm>
          <a:prstGeom prst="rect">
            <a:avLst/>
          </a:prstGeom>
          <a:noFill/>
          <a:ln w="38100">
            <a:solidFill>
              <a:schemeClr val="tx1"/>
            </a:solidFill>
            <a:miter lim="800000"/>
            <a:headEnd/>
            <a:tailEnd/>
          </a:ln>
        </p:spPr>
      </p:pic>
      <p:pic>
        <p:nvPicPr>
          <p:cNvPr id="6" name="Picture 5">
            <a:extLst>
              <a:ext uri="{FF2B5EF4-FFF2-40B4-BE49-F238E27FC236}">
                <a16:creationId xmlns:a16="http://schemas.microsoft.com/office/drawing/2014/main" id="{E9D8B09E-D76E-8748-8948-0B0C1E2F516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33000"/>
                    </a14:imgEffect>
                  </a14:imgLayer>
                </a14:imgProps>
              </a:ext>
              <a:ext uri="{28A0092B-C50C-407E-A947-70E740481C1C}">
                <a14:useLocalDpi xmlns:a14="http://schemas.microsoft.com/office/drawing/2010/main"/>
              </a:ext>
            </a:extLst>
          </a:blip>
          <a:srcRect/>
          <a:stretch/>
        </p:blipFill>
        <p:spPr>
          <a:xfrm>
            <a:off x="3329121" y="1665291"/>
            <a:ext cx="2971800" cy="4114507"/>
          </a:xfrm>
          <a:prstGeom prst="rect">
            <a:avLst/>
          </a:prstGeom>
          <a:noFill/>
          <a:ln w="38100">
            <a:solidFill>
              <a:schemeClr val="tx1"/>
            </a:solidFill>
            <a:miter lim="800000"/>
            <a:headEnd/>
            <a:tailEnd/>
          </a:ln>
        </p:spPr>
      </p:pic>
      <p:pic>
        <p:nvPicPr>
          <p:cNvPr id="7" name="Picture 6" descr="LUGS.JPEG">
            <a:extLst>
              <a:ext uri="{FF2B5EF4-FFF2-40B4-BE49-F238E27FC236}">
                <a16:creationId xmlns:a16="http://schemas.microsoft.com/office/drawing/2014/main" id="{E98B66CF-A4DB-7D42-B63A-F34A642EC56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7914" y="4267200"/>
            <a:ext cx="2706528" cy="2057400"/>
          </a:xfrm>
          <a:prstGeom prst="rect">
            <a:avLst/>
          </a:prstGeom>
          <a:noFill/>
          <a:ln w="38100">
            <a:solidFill>
              <a:schemeClr val="tx1"/>
            </a:solidFill>
            <a:miter lim="800000"/>
            <a:headEnd/>
            <a:tailEnd/>
          </a:ln>
        </p:spPr>
      </p:pic>
      <p:sp>
        <p:nvSpPr>
          <p:cNvPr id="8" name="TextBox 7">
            <a:extLst>
              <a:ext uri="{FF2B5EF4-FFF2-40B4-BE49-F238E27FC236}">
                <a16:creationId xmlns:a16="http://schemas.microsoft.com/office/drawing/2014/main" id="{4129FF66-E8BF-6247-8777-1D3FF92D69EC}"/>
              </a:ext>
            </a:extLst>
          </p:cNvPr>
          <p:cNvSpPr txBox="1"/>
          <p:nvPr/>
        </p:nvSpPr>
        <p:spPr>
          <a:xfrm>
            <a:off x="2929436" y="896422"/>
            <a:ext cx="3776164" cy="646331"/>
          </a:xfrm>
          <a:prstGeom prst="rect">
            <a:avLst/>
          </a:prstGeom>
          <a:noFill/>
        </p:spPr>
        <p:txBody>
          <a:bodyPr wrap="square" rtlCol="0">
            <a:spAutoFit/>
          </a:bodyPr>
          <a:lstStyle/>
          <a:p>
            <a:r>
              <a:rPr lang="en-US" dirty="0" err="1">
                <a:solidFill>
                  <a:srgbClr val="FF0000"/>
                </a:solidFill>
              </a:rPr>
              <a:t>Cryo</a:t>
            </a:r>
            <a:r>
              <a:rPr lang="en-US" dirty="0">
                <a:solidFill>
                  <a:srgbClr val="FF0000"/>
                </a:solidFill>
              </a:rPr>
              <a:t> Straps = 5 cu foil leaves, 2 per Grid bay.  Invar plate attaches to Grid </a:t>
            </a:r>
          </a:p>
        </p:txBody>
      </p:sp>
      <p:sp>
        <p:nvSpPr>
          <p:cNvPr id="9" name="TextBox 8">
            <a:extLst>
              <a:ext uri="{FF2B5EF4-FFF2-40B4-BE49-F238E27FC236}">
                <a16:creationId xmlns:a16="http://schemas.microsoft.com/office/drawing/2014/main" id="{D7F3F70B-CD3D-B74E-9C6A-D38F363C1B53}"/>
              </a:ext>
            </a:extLst>
          </p:cNvPr>
          <p:cNvSpPr txBox="1"/>
          <p:nvPr/>
        </p:nvSpPr>
        <p:spPr>
          <a:xfrm>
            <a:off x="3089004" y="5784167"/>
            <a:ext cx="3006996" cy="646331"/>
          </a:xfrm>
          <a:prstGeom prst="rect">
            <a:avLst/>
          </a:prstGeom>
          <a:noFill/>
        </p:spPr>
        <p:txBody>
          <a:bodyPr wrap="square" rtlCol="0">
            <a:spAutoFit/>
          </a:bodyPr>
          <a:lstStyle/>
          <a:p>
            <a:r>
              <a:rPr lang="en-US" dirty="0">
                <a:solidFill>
                  <a:srgbClr val="FF0000"/>
                </a:solidFill>
              </a:rPr>
              <a:t>20 RTD packages attach under one </a:t>
            </a:r>
            <a:r>
              <a:rPr lang="en-US" dirty="0" err="1">
                <a:solidFill>
                  <a:srgbClr val="FF0000"/>
                </a:solidFill>
              </a:rPr>
              <a:t>Cryo</a:t>
            </a:r>
            <a:r>
              <a:rPr lang="en-US" dirty="0">
                <a:solidFill>
                  <a:srgbClr val="FF0000"/>
                </a:solidFill>
              </a:rPr>
              <a:t> strap in each bay. </a:t>
            </a:r>
          </a:p>
        </p:txBody>
      </p:sp>
      <p:sp>
        <p:nvSpPr>
          <p:cNvPr id="10" name="TextBox 9">
            <a:extLst>
              <a:ext uri="{FF2B5EF4-FFF2-40B4-BE49-F238E27FC236}">
                <a16:creationId xmlns:a16="http://schemas.microsoft.com/office/drawing/2014/main" id="{ECB8DA72-0D72-3743-B30E-DE76ECCED5E6}"/>
              </a:ext>
            </a:extLst>
          </p:cNvPr>
          <p:cNvSpPr txBox="1"/>
          <p:nvPr/>
        </p:nvSpPr>
        <p:spPr>
          <a:xfrm>
            <a:off x="6482790" y="4972734"/>
            <a:ext cx="2737392" cy="646331"/>
          </a:xfrm>
          <a:prstGeom prst="rect">
            <a:avLst/>
          </a:prstGeom>
          <a:noFill/>
        </p:spPr>
        <p:txBody>
          <a:bodyPr wrap="square" rtlCol="0">
            <a:spAutoFit/>
          </a:bodyPr>
          <a:lstStyle/>
          <a:p>
            <a:r>
              <a:rPr lang="en-US" dirty="0">
                <a:solidFill>
                  <a:srgbClr val="FF0000"/>
                </a:solidFill>
              </a:rPr>
              <a:t>Final assembly with 36 heaters on </a:t>
            </a:r>
            <a:r>
              <a:rPr lang="en-US" dirty="0" err="1">
                <a:solidFill>
                  <a:srgbClr val="FF0000"/>
                </a:solidFill>
              </a:rPr>
              <a:t>Cryoplate</a:t>
            </a:r>
            <a:endParaRPr lang="en-US" dirty="0">
              <a:solidFill>
                <a:srgbClr val="FF0000"/>
              </a:solidFill>
            </a:endParaRPr>
          </a:p>
        </p:txBody>
      </p:sp>
      <p:cxnSp>
        <p:nvCxnSpPr>
          <p:cNvPr id="12" name="Straight Arrow Connector 11">
            <a:extLst>
              <a:ext uri="{FF2B5EF4-FFF2-40B4-BE49-F238E27FC236}">
                <a16:creationId xmlns:a16="http://schemas.microsoft.com/office/drawing/2014/main" id="{B90B1C91-2B30-2B4C-A8C2-2224E0B41B76}"/>
              </a:ext>
            </a:extLst>
          </p:cNvPr>
          <p:cNvCxnSpPr>
            <a:cxnSpLocks/>
          </p:cNvCxnSpPr>
          <p:nvPr/>
        </p:nvCxnSpPr>
        <p:spPr>
          <a:xfrm flipH="1" flipV="1">
            <a:off x="6019800" y="4495800"/>
            <a:ext cx="533400" cy="47693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36409B1-4637-5A43-A558-38247409BB6C}"/>
              </a:ext>
            </a:extLst>
          </p:cNvPr>
          <p:cNvCxnSpPr>
            <a:cxnSpLocks/>
          </p:cNvCxnSpPr>
          <p:nvPr/>
        </p:nvCxnSpPr>
        <p:spPr>
          <a:xfrm flipV="1">
            <a:off x="6553200" y="2895600"/>
            <a:ext cx="415830" cy="207713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225F745-DC1C-404D-A3CA-9FFD0B0771D1}"/>
              </a:ext>
            </a:extLst>
          </p:cNvPr>
          <p:cNvCxnSpPr>
            <a:cxnSpLocks/>
          </p:cNvCxnSpPr>
          <p:nvPr/>
        </p:nvCxnSpPr>
        <p:spPr>
          <a:xfrm flipH="1">
            <a:off x="2285439" y="1591443"/>
            <a:ext cx="791403" cy="1011263"/>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AF2CA4B-25F1-5F41-B11A-3A1A11EA1463}"/>
              </a:ext>
            </a:extLst>
          </p:cNvPr>
          <p:cNvCxnSpPr>
            <a:cxnSpLocks/>
          </p:cNvCxnSpPr>
          <p:nvPr/>
        </p:nvCxnSpPr>
        <p:spPr>
          <a:xfrm flipH="1" flipV="1">
            <a:off x="2669582" y="5289515"/>
            <a:ext cx="477670" cy="49465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4254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567E173-0B2F-C646-B006-E41D22964E5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290623" y="990600"/>
            <a:ext cx="4281378" cy="542418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a:extLst>
              <a:ext uri="{FF2B5EF4-FFF2-40B4-BE49-F238E27FC236}">
                <a16:creationId xmlns:a16="http://schemas.microsoft.com/office/drawing/2014/main" id="{54CC90D6-852F-8F46-9816-44A127229374}"/>
              </a:ext>
            </a:extLst>
          </p:cNvPr>
          <p:cNvSpPr>
            <a:spLocks noGrp="1"/>
          </p:cNvSpPr>
          <p:nvPr>
            <p:ph type="title"/>
          </p:nvPr>
        </p:nvSpPr>
        <p:spPr>
          <a:xfrm>
            <a:off x="1066800" y="152400"/>
            <a:ext cx="6324600" cy="557213"/>
          </a:xfrm>
        </p:spPr>
        <p:txBody>
          <a:bodyPr/>
          <a:lstStyle/>
          <a:p>
            <a:r>
              <a:rPr lang="en-US" dirty="0" err="1"/>
              <a:t>Cryoplate</a:t>
            </a:r>
            <a:r>
              <a:rPr lang="en-US" dirty="0"/>
              <a:t> With Ceramic Break, Feedthrough Bellows, Heaters and RTDs on Front Face </a:t>
            </a:r>
          </a:p>
        </p:txBody>
      </p:sp>
      <p:sp>
        <p:nvSpPr>
          <p:cNvPr id="8" name="TextBox 7">
            <a:extLst>
              <a:ext uri="{FF2B5EF4-FFF2-40B4-BE49-F238E27FC236}">
                <a16:creationId xmlns:a16="http://schemas.microsoft.com/office/drawing/2014/main" id="{4129FF66-E8BF-6247-8777-1D3FF92D69EC}"/>
              </a:ext>
            </a:extLst>
          </p:cNvPr>
          <p:cNvSpPr txBox="1"/>
          <p:nvPr/>
        </p:nvSpPr>
        <p:spPr>
          <a:xfrm>
            <a:off x="4654008" y="3609150"/>
            <a:ext cx="2737392" cy="646331"/>
          </a:xfrm>
          <a:prstGeom prst="rect">
            <a:avLst/>
          </a:prstGeom>
          <a:noFill/>
        </p:spPr>
        <p:txBody>
          <a:bodyPr wrap="square" rtlCol="0">
            <a:spAutoFit/>
          </a:bodyPr>
          <a:lstStyle/>
          <a:p>
            <a:r>
              <a:rPr lang="en-US" dirty="0" err="1">
                <a:solidFill>
                  <a:srgbClr val="FF0000"/>
                </a:solidFill>
              </a:rPr>
              <a:t>Cryo</a:t>
            </a:r>
            <a:r>
              <a:rPr lang="en-US" dirty="0">
                <a:solidFill>
                  <a:srgbClr val="FF0000"/>
                </a:solidFill>
              </a:rPr>
              <a:t> Straps = 5 copper foils </a:t>
            </a:r>
            <a:r>
              <a:rPr lang="en-US" dirty="0" err="1">
                <a:solidFill>
                  <a:srgbClr val="FF0000"/>
                </a:solidFill>
              </a:rPr>
              <a:t>leafs</a:t>
            </a:r>
            <a:r>
              <a:rPr lang="en-US" dirty="0">
                <a:solidFill>
                  <a:srgbClr val="FF0000"/>
                </a:solidFill>
              </a:rPr>
              <a:t>, 2/Grid bay</a:t>
            </a:r>
          </a:p>
        </p:txBody>
      </p:sp>
      <p:sp>
        <p:nvSpPr>
          <p:cNvPr id="9" name="TextBox 8">
            <a:extLst>
              <a:ext uri="{FF2B5EF4-FFF2-40B4-BE49-F238E27FC236}">
                <a16:creationId xmlns:a16="http://schemas.microsoft.com/office/drawing/2014/main" id="{D7F3F70B-CD3D-B74E-9C6A-D38F363C1B53}"/>
              </a:ext>
            </a:extLst>
          </p:cNvPr>
          <p:cNvSpPr txBox="1"/>
          <p:nvPr/>
        </p:nvSpPr>
        <p:spPr>
          <a:xfrm>
            <a:off x="4654008" y="5371229"/>
            <a:ext cx="2737392" cy="923330"/>
          </a:xfrm>
          <a:prstGeom prst="rect">
            <a:avLst/>
          </a:prstGeom>
          <a:noFill/>
        </p:spPr>
        <p:txBody>
          <a:bodyPr wrap="square" rtlCol="0">
            <a:spAutoFit/>
          </a:bodyPr>
          <a:lstStyle/>
          <a:p>
            <a:r>
              <a:rPr lang="en-US" dirty="0">
                <a:solidFill>
                  <a:srgbClr val="FF0000"/>
                </a:solidFill>
              </a:rPr>
              <a:t>20 RTD packages attach under the </a:t>
            </a:r>
            <a:r>
              <a:rPr lang="en-US" dirty="0" err="1">
                <a:solidFill>
                  <a:srgbClr val="FF0000"/>
                </a:solidFill>
              </a:rPr>
              <a:t>Cryostrap</a:t>
            </a:r>
            <a:r>
              <a:rPr lang="en-US" dirty="0">
                <a:solidFill>
                  <a:srgbClr val="FF0000"/>
                </a:solidFill>
              </a:rPr>
              <a:t>. (Kapton Wire) </a:t>
            </a:r>
          </a:p>
        </p:txBody>
      </p:sp>
      <p:sp>
        <p:nvSpPr>
          <p:cNvPr id="10" name="TextBox 9">
            <a:extLst>
              <a:ext uri="{FF2B5EF4-FFF2-40B4-BE49-F238E27FC236}">
                <a16:creationId xmlns:a16="http://schemas.microsoft.com/office/drawing/2014/main" id="{ECB8DA72-0D72-3743-B30E-DE76ECCED5E6}"/>
              </a:ext>
            </a:extLst>
          </p:cNvPr>
          <p:cNvSpPr txBox="1"/>
          <p:nvPr/>
        </p:nvSpPr>
        <p:spPr>
          <a:xfrm>
            <a:off x="5017675" y="4390557"/>
            <a:ext cx="2737392" cy="646331"/>
          </a:xfrm>
          <a:prstGeom prst="rect">
            <a:avLst/>
          </a:prstGeom>
          <a:noFill/>
        </p:spPr>
        <p:txBody>
          <a:bodyPr wrap="square" rtlCol="0">
            <a:spAutoFit/>
          </a:bodyPr>
          <a:lstStyle/>
          <a:p>
            <a:r>
              <a:rPr lang="en-US" dirty="0">
                <a:solidFill>
                  <a:srgbClr val="FF0000"/>
                </a:solidFill>
              </a:rPr>
              <a:t>36 Ceramic heaters (White Wires)</a:t>
            </a:r>
          </a:p>
        </p:txBody>
      </p:sp>
      <p:cxnSp>
        <p:nvCxnSpPr>
          <p:cNvPr id="12" name="Straight Arrow Connector 11">
            <a:extLst>
              <a:ext uri="{FF2B5EF4-FFF2-40B4-BE49-F238E27FC236}">
                <a16:creationId xmlns:a16="http://schemas.microsoft.com/office/drawing/2014/main" id="{B90B1C91-2B30-2B4C-A8C2-2224E0B41B76}"/>
              </a:ext>
            </a:extLst>
          </p:cNvPr>
          <p:cNvCxnSpPr>
            <a:cxnSpLocks/>
          </p:cNvCxnSpPr>
          <p:nvPr/>
        </p:nvCxnSpPr>
        <p:spPr>
          <a:xfrm flipH="1">
            <a:off x="4346305" y="4813809"/>
            <a:ext cx="671370" cy="684491"/>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36409B1-4637-5A43-A558-38247409BB6C}"/>
              </a:ext>
            </a:extLst>
          </p:cNvPr>
          <p:cNvCxnSpPr>
            <a:cxnSpLocks/>
            <a:stCxn id="8" idx="1"/>
          </p:cNvCxnSpPr>
          <p:nvPr/>
        </p:nvCxnSpPr>
        <p:spPr>
          <a:xfrm flipH="1">
            <a:off x="3696068" y="3932316"/>
            <a:ext cx="957940" cy="1203751"/>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225F745-DC1C-404D-A3CA-9FFD0B0771D1}"/>
              </a:ext>
            </a:extLst>
          </p:cNvPr>
          <p:cNvCxnSpPr>
            <a:cxnSpLocks/>
            <a:stCxn id="9" idx="1"/>
          </p:cNvCxnSpPr>
          <p:nvPr/>
        </p:nvCxnSpPr>
        <p:spPr>
          <a:xfrm flipH="1">
            <a:off x="3425902" y="5832894"/>
            <a:ext cx="1228106" cy="131970"/>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AF2CA4B-25F1-5F41-B11A-3A1A11EA1463}"/>
              </a:ext>
            </a:extLst>
          </p:cNvPr>
          <p:cNvCxnSpPr>
            <a:cxnSpLocks/>
          </p:cNvCxnSpPr>
          <p:nvPr/>
        </p:nvCxnSpPr>
        <p:spPr>
          <a:xfrm flipH="1" flipV="1">
            <a:off x="2669582" y="5289515"/>
            <a:ext cx="477670" cy="49465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CB301F4-6C28-314F-B703-1D7BB401F209}"/>
              </a:ext>
            </a:extLst>
          </p:cNvPr>
          <p:cNvSpPr txBox="1"/>
          <p:nvPr/>
        </p:nvSpPr>
        <p:spPr>
          <a:xfrm>
            <a:off x="4642484" y="2294415"/>
            <a:ext cx="2737392" cy="646331"/>
          </a:xfrm>
          <a:prstGeom prst="rect">
            <a:avLst/>
          </a:prstGeom>
          <a:noFill/>
        </p:spPr>
        <p:txBody>
          <a:bodyPr wrap="square" rtlCol="0">
            <a:spAutoFit/>
          </a:bodyPr>
          <a:lstStyle/>
          <a:p>
            <a:r>
              <a:rPr lang="en-US" dirty="0">
                <a:solidFill>
                  <a:srgbClr val="FF0000"/>
                </a:solidFill>
              </a:rPr>
              <a:t>Bellows and Ceramic Break</a:t>
            </a:r>
          </a:p>
          <a:p>
            <a:endParaRPr lang="en-US" dirty="0">
              <a:solidFill>
                <a:srgbClr val="FF0000"/>
              </a:solidFill>
            </a:endParaRPr>
          </a:p>
        </p:txBody>
      </p:sp>
      <p:cxnSp>
        <p:nvCxnSpPr>
          <p:cNvPr id="22" name="Straight Arrow Connector 21">
            <a:extLst>
              <a:ext uri="{FF2B5EF4-FFF2-40B4-BE49-F238E27FC236}">
                <a16:creationId xmlns:a16="http://schemas.microsoft.com/office/drawing/2014/main" id="{64E30AD0-D7B3-484D-9C2F-C743493AA8C4}"/>
              </a:ext>
            </a:extLst>
          </p:cNvPr>
          <p:cNvCxnSpPr>
            <a:cxnSpLocks/>
            <a:stCxn id="21" idx="1"/>
          </p:cNvCxnSpPr>
          <p:nvPr/>
        </p:nvCxnSpPr>
        <p:spPr>
          <a:xfrm flipH="1">
            <a:off x="3493676" y="2617581"/>
            <a:ext cx="1148808" cy="180781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9A39B27-B083-9B40-AF0F-B748D5E8CE8C}"/>
              </a:ext>
            </a:extLst>
          </p:cNvPr>
          <p:cNvCxnSpPr>
            <a:cxnSpLocks/>
            <a:stCxn id="21" idx="1"/>
          </p:cNvCxnSpPr>
          <p:nvPr/>
        </p:nvCxnSpPr>
        <p:spPr>
          <a:xfrm flipH="1">
            <a:off x="1624033" y="2617581"/>
            <a:ext cx="3018451" cy="912401"/>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6F6B783-9894-1949-8C99-F35371DA625D}"/>
              </a:ext>
            </a:extLst>
          </p:cNvPr>
          <p:cNvSpPr txBox="1"/>
          <p:nvPr/>
        </p:nvSpPr>
        <p:spPr>
          <a:xfrm>
            <a:off x="4610263" y="1884668"/>
            <a:ext cx="2737392" cy="646331"/>
          </a:xfrm>
          <a:prstGeom prst="rect">
            <a:avLst/>
          </a:prstGeom>
          <a:noFill/>
        </p:spPr>
        <p:txBody>
          <a:bodyPr wrap="square" rtlCol="0">
            <a:spAutoFit/>
          </a:bodyPr>
          <a:lstStyle/>
          <a:p>
            <a:r>
              <a:rPr lang="en-US" dirty="0">
                <a:solidFill>
                  <a:srgbClr val="FF0000"/>
                </a:solidFill>
              </a:rPr>
              <a:t>Evaporator Tubes</a:t>
            </a:r>
          </a:p>
          <a:p>
            <a:endParaRPr lang="en-US" dirty="0">
              <a:solidFill>
                <a:srgbClr val="FF0000"/>
              </a:solidFill>
            </a:endParaRPr>
          </a:p>
        </p:txBody>
      </p:sp>
      <p:cxnSp>
        <p:nvCxnSpPr>
          <p:cNvPr id="29" name="Straight Arrow Connector 28">
            <a:extLst>
              <a:ext uri="{FF2B5EF4-FFF2-40B4-BE49-F238E27FC236}">
                <a16:creationId xmlns:a16="http://schemas.microsoft.com/office/drawing/2014/main" id="{4D8A53C4-F9CB-B443-8394-5F1E8CAEF4AC}"/>
              </a:ext>
            </a:extLst>
          </p:cNvPr>
          <p:cNvCxnSpPr>
            <a:cxnSpLocks/>
          </p:cNvCxnSpPr>
          <p:nvPr/>
        </p:nvCxnSpPr>
        <p:spPr>
          <a:xfrm flipH="1">
            <a:off x="1635559" y="2081074"/>
            <a:ext cx="3029705" cy="157056"/>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DB795E8-FDD0-6D49-A6EC-49306FEDF778}"/>
              </a:ext>
            </a:extLst>
          </p:cNvPr>
          <p:cNvCxnSpPr>
            <a:cxnSpLocks/>
          </p:cNvCxnSpPr>
          <p:nvPr/>
        </p:nvCxnSpPr>
        <p:spPr>
          <a:xfrm flipH="1">
            <a:off x="3425902" y="2084113"/>
            <a:ext cx="1239362" cy="60267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6BB95FC-BE07-3844-8658-3AADCF5D2EE0}"/>
              </a:ext>
            </a:extLst>
          </p:cNvPr>
          <p:cNvSpPr txBox="1"/>
          <p:nvPr/>
        </p:nvSpPr>
        <p:spPr>
          <a:xfrm>
            <a:off x="5015816" y="893098"/>
            <a:ext cx="3962400" cy="923330"/>
          </a:xfrm>
          <a:prstGeom prst="rect">
            <a:avLst/>
          </a:prstGeom>
          <a:solidFill>
            <a:schemeClr val="accent5">
              <a:lumMod val="20000"/>
              <a:lumOff val="80000"/>
            </a:schemeClr>
          </a:solidFill>
        </p:spPr>
        <p:txBody>
          <a:bodyPr wrap="square" rtlCol="0">
            <a:spAutoFit/>
          </a:bodyPr>
          <a:lstStyle/>
          <a:p>
            <a:r>
              <a:rPr lang="en-US" dirty="0">
                <a:solidFill>
                  <a:srgbClr val="FF0000"/>
                </a:solidFill>
              </a:rPr>
              <a:t>Following DC power supply noise measurements, we had to go back and ground shield all the heater/RTD cables</a:t>
            </a:r>
            <a:endParaRPr lang="en-US" dirty="0"/>
          </a:p>
        </p:txBody>
      </p:sp>
    </p:spTree>
    <p:extLst>
      <p:ext uri="{BB962C8B-B14F-4D97-AF65-F5344CB8AC3E}">
        <p14:creationId xmlns:p14="http://schemas.microsoft.com/office/powerpoint/2010/main" val="41642956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BA269-B395-C840-824E-6D796B3FF362}"/>
              </a:ext>
            </a:extLst>
          </p:cNvPr>
          <p:cNvSpPr>
            <a:spLocks noGrp="1"/>
          </p:cNvSpPr>
          <p:nvPr>
            <p:ph type="title"/>
          </p:nvPr>
        </p:nvSpPr>
        <p:spPr/>
        <p:txBody>
          <a:bodyPr/>
          <a:lstStyle/>
          <a:p>
            <a:r>
              <a:rPr lang="en-US" dirty="0" err="1"/>
              <a:t>Cryo</a:t>
            </a:r>
            <a:r>
              <a:rPr lang="en-US" dirty="0"/>
              <a:t> and Cold Plates Mated May 19</a:t>
            </a:r>
            <a:r>
              <a:rPr lang="en-US" baseline="30000" dirty="0"/>
              <a:t>th</a:t>
            </a:r>
            <a:r>
              <a:rPr lang="en-US" dirty="0"/>
              <a:t> 2018</a:t>
            </a:r>
          </a:p>
        </p:txBody>
      </p:sp>
      <p:pic>
        <p:nvPicPr>
          <p:cNvPr id="5" name="Picture 4">
            <a:extLst>
              <a:ext uri="{FF2B5EF4-FFF2-40B4-BE49-F238E27FC236}">
                <a16:creationId xmlns:a16="http://schemas.microsoft.com/office/drawing/2014/main" id="{6DF5C2E9-2368-C244-8EB5-7451DD62361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a:ext>
            </a:extLst>
          </a:blip>
          <a:srcRect/>
          <a:stretch/>
        </p:blipFill>
        <p:spPr>
          <a:xfrm rot="5400000">
            <a:off x="599057" y="1153543"/>
            <a:ext cx="5431286" cy="4953000"/>
          </a:xfrm>
          <a:prstGeom prst="rect">
            <a:avLst/>
          </a:prstGeom>
          <a:noFill/>
          <a:ln w="38100">
            <a:solidFill>
              <a:schemeClr val="tx1"/>
            </a:solidFill>
            <a:miter lim="800000"/>
            <a:headEnd/>
            <a:tailEnd/>
          </a:ln>
        </p:spPr>
      </p:pic>
      <p:sp>
        <p:nvSpPr>
          <p:cNvPr id="2" name="TextBox 1">
            <a:extLst>
              <a:ext uri="{FF2B5EF4-FFF2-40B4-BE49-F238E27FC236}">
                <a16:creationId xmlns:a16="http://schemas.microsoft.com/office/drawing/2014/main" id="{227771E3-4C85-5E48-BF53-FB794793DB87}"/>
              </a:ext>
            </a:extLst>
          </p:cNvPr>
          <p:cNvSpPr txBox="1"/>
          <p:nvPr/>
        </p:nvSpPr>
        <p:spPr>
          <a:xfrm>
            <a:off x="6096000" y="1143000"/>
            <a:ext cx="2514600" cy="4801314"/>
          </a:xfrm>
          <a:prstGeom prst="rect">
            <a:avLst/>
          </a:prstGeom>
          <a:noFill/>
        </p:spPr>
        <p:txBody>
          <a:bodyPr wrap="square" rtlCol="0">
            <a:spAutoFit/>
          </a:bodyPr>
          <a:lstStyle/>
          <a:p>
            <a:r>
              <a:rPr lang="en-US" b="1" dirty="0" err="1">
                <a:solidFill>
                  <a:srgbClr val="FF0000"/>
                </a:solidFill>
              </a:rPr>
              <a:t>Cryo</a:t>
            </a:r>
            <a:r>
              <a:rPr lang="en-US" b="1" dirty="0">
                <a:solidFill>
                  <a:srgbClr val="FF0000"/>
                </a:solidFill>
              </a:rPr>
              <a:t> &amp; Cold FT</a:t>
            </a:r>
          </a:p>
          <a:p>
            <a:endParaRPr lang="en-US" b="1" dirty="0">
              <a:solidFill>
                <a:srgbClr val="FF0000"/>
              </a:solidFill>
            </a:endParaRPr>
          </a:p>
          <a:p>
            <a:r>
              <a:rPr lang="en-US" b="1" dirty="0">
                <a:solidFill>
                  <a:srgbClr val="FF0000"/>
                </a:solidFill>
              </a:rPr>
              <a:t>Ceramic Breaks</a:t>
            </a:r>
          </a:p>
          <a:p>
            <a:endParaRPr lang="en-US" b="1" dirty="0">
              <a:solidFill>
                <a:srgbClr val="FF0000"/>
              </a:solidFill>
            </a:endParaRPr>
          </a:p>
          <a:p>
            <a:r>
              <a:rPr lang="en-US" b="1" dirty="0">
                <a:solidFill>
                  <a:srgbClr val="FF0000"/>
                </a:solidFill>
              </a:rPr>
              <a:t>Back of </a:t>
            </a:r>
            <a:r>
              <a:rPr lang="en-US" b="1" dirty="0" err="1">
                <a:solidFill>
                  <a:srgbClr val="FF0000"/>
                </a:solidFill>
              </a:rPr>
              <a:t>ColdPlate</a:t>
            </a:r>
            <a:endParaRPr lang="en-US" b="1" dirty="0">
              <a:solidFill>
                <a:srgbClr val="FF0000"/>
              </a:solidFill>
            </a:endParaRPr>
          </a:p>
          <a:p>
            <a:endParaRPr lang="en-US" b="1" dirty="0">
              <a:solidFill>
                <a:srgbClr val="FF0000"/>
              </a:solidFill>
            </a:endParaRPr>
          </a:p>
          <a:p>
            <a:r>
              <a:rPr lang="en-US" b="1" dirty="0" err="1">
                <a:solidFill>
                  <a:srgbClr val="FF0000"/>
                </a:solidFill>
              </a:rPr>
              <a:t>Cryo</a:t>
            </a:r>
            <a:r>
              <a:rPr lang="en-US" b="1" dirty="0">
                <a:solidFill>
                  <a:srgbClr val="FF0000"/>
                </a:solidFill>
              </a:rPr>
              <a:t> Support Flexure</a:t>
            </a:r>
          </a:p>
          <a:p>
            <a:endParaRPr lang="en-US" b="1" dirty="0">
              <a:solidFill>
                <a:srgbClr val="FF0000"/>
              </a:solidFill>
            </a:endParaRPr>
          </a:p>
          <a:p>
            <a:r>
              <a:rPr lang="en-US" b="1" dirty="0" err="1">
                <a:solidFill>
                  <a:srgbClr val="FF0000"/>
                </a:solidFill>
              </a:rPr>
              <a:t>Cryo</a:t>
            </a:r>
            <a:r>
              <a:rPr lang="en-US" b="1" dirty="0">
                <a:solidFill>
                  <a:srgbClr val="FF0000"/>
                </a:solidFill>
              </a:rPr>
              <a:t> Shroud Front Face</a:t>
            </a:r>
          </a:p>
          <a:p>
            <a:endParaRPr lang="en-US" b="1" dirty="0">
              <a:solidFill>
                <a:srgbClr val="FF0000"/>
              </a:solidFill>
            </a:endParaRPr>
          </a:p>
          <a:p>
            <a:r>
              <a:rPr lang="en-US" b="1" dirty="0">
                <a:solidFill>
                  <a:srgbClr val="FF0000"/>
                </a:solidFill>
              </a:rPr>
              <a:t>Heater and RTD Cables</a:t>
            </a:r>
          </a:p>
          <a:p>
            <a:r>
              <a:rPr lang="en-US" b="1" dirty="0">
                <a:solidFill>
                  <a:srgbClr val="FF0000"/>
                </a:solidFill>
              </a:rPr>
              <a:t>(now shielded)</a:t>
            </a:r>
          </a:p>
          <a:p>
            <a:endParaRPr lang="en-US" b="1" dirty="0">
              <a:solidFill>
                <a:srgbClr val="FF0000"/>
              </a:solidFill>
            </a:endParaRPr>
          </a:p>
          <a:p>
            <a:endParaRPr lang="en-US" b="1" dirty="0">
              <a:solidFill>
                <a:srgbClr val="FF0000"/>
              </a:solidFill>
            </a:endParaRPr>
          </a:p>
          <a:p>
            <a:r>
              <a:rPr lang="en-US" b="1" dirty="0" err="1">
                <a:solidFill>
                  <a:srgbClr val="FF0000"/>
                </a:solidFill>
              </a:rPr>
              <a:t>Cryoplate</a:t>
            </a:r>
            <a:endParaRPr lang="en-US" b="1" dirty="0">
              <a:solidFill>
                <a:srgbClr val="FF0000"/>
              </a:solidFill>
            </a:endParaRPr>
          </a:p>
          <a:p>
            <a:endParaRPr lang="en-US" b="1" dirty="0">
              <a:solidFill>
                <a:srgbClr val="FF0000"/>
              </a:solidFill>
            </a:endParaRPr>
          </a:p>
          <a:p>
            <a:r>
              <a:rPr lang="en-US" b="1" dirty="0" err="1">
                <a:solidFill>
                  <a:srgbClr val="FF0000"/>
                </a:solidFill>
              </a:rPr>
              <a:t>Cryo</a:t>
            </a:r>
            <a:r>
              <a:rPr lang="en-US" b="1" dirty="0">
                <a:solidFill>
                  <a:srgbClr val="FF0000"/>
                </a:solidFill>
              </a:rPr>
              <a:t> Straps</a:t>
            </a:r>
          </a:p>
        </p:txBody>
      </p:sp>
      <p:cxnSp>
        <p:nvCxnSpPr>
          <p:cNvPr id="6" name="Straight Arrow Connector 5">
            <a:extLst>
              <a:ext uri="{FF2B5EF4-FFF2-40B4-BE49-F238E27FC236}">
                <a16:creationId xmlns:a16="http://schemas.microsoft.com/office/drawing/2014/main" id="{9F23A7F9-EABB-3648-A751-A3DFD2F3B9AE}"/>
              </a:ext>
            </a:extLst>
          </p:cNvPr>
          <p:cNvCxnSpPr>
            <a:cxnSpLocks/>
          </p:cNvCxnSpPr>
          <p:nvPr/>
        </p:nvCxnSpPr>
        <p:spPr>
          <a:xfrm flipH="1">
            <a:off x="4114799" y="1371600"/>
            <a:ext cx="1981201" cy="91065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092248A-521B-B44A-89E6-44184911450F}"/>
              </a:ext>
            </a:extLst>
          </p:cNvPr>
          <p:cNvCxnSpPr>
            <a:cxnSpLocks/>
          </p:cNvCxnSpPr>
          <p:nvPr/>
        </p:nvCxnSpPr>
        <p:spPr>
          <a:xfrm flipH="1" flipV="1">
            <a:off x="3794203" y="4187962"/>
            <a:ext cx="2301796" cy="149659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D6E4229-8A5A-2149-B100-7360BE6AE8E9}"/>
              </a:ext>
            </a:extLst>
          </p:cNvPr>
          <p:cNvCxnSpPr>
            <a:cxnSpLocks/>
          </p:cNvCxnSpPr>
          <p:nvPr/>
        </p:nvCxnSpPr>
        <p:spPr>
          <a:xfrm flipH="1">
            <a:off x="4114800" y="1901269"/>
            <a:ext cx="1981199" cy="69821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381C77A-847A-4546-AE4A-7E08BE6470CE}"/>
              </a:ext>
            </a:extLst>
          </p:cNvPr>
          <p:cNvCxnSpPr>
            <a:cxnSpLocks/>
          </p:cNvCxnSpPr>
          <p:nvPr/>
        </p:nvCxnSpPr>
        <p:spPr>
          <a:xfrm flipH="1">
            <a:off x="4190999" y="2447084"/>
            <a:ext cx="1905000" cy="79551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8049D64-0F56-C945-B3F8-6C8AB2238AA5}"/>
              </a:ext>
            </a:extLst>
          </p:cNvPr>
          <p:cNvCxnSpPr>
            <a:cxnSpLocks/>
          </p:cNvCxnSpPr>
          <p:nvPr/>
        </p:nvCxnSpPr>
        <p:spPr>
          <a:xfrm flipH="1" flipV="1">
            <a:off x="5015262" y="3827369"/>
            <a:ext cx="1080737" cy="262290"/>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78541A3-59AC-754C-898D-1CD3BA200D93}"/>
              </a:ext>
            </a:extLst>
          </p:cNvPr>
          <p:cNvCxnSpPr>
            <a:cxnSpLocks/>
          </p:cNvCxnSpPr>
          <p:nvPr/>
        </p:nvCxnSpPr>
        <p:spPr>
          <a:xfrm flipH="1">
            <a:off x="4038600" y="2994251"/>
            <a:ext cx="2057401" cy="559593"/>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F9E0519-82E9-4E42-AFFD-3313C864E0B5}"/>
              </a:ext>
            </a:extLst>
          </p:cNvPr>
          <p:cNvCxnSpPr>
            <a:cxnSpLocks/>
          </p:cNvCxnSpPr>
          <p:nvPr/>
        </p:nvCxnSpPr>
        <p:spPr>
          <a:xfrm flipH="1">
            <a:off x="4280210" y="3530066"/>
            <a:ext cx="1815789" cy="228566"/>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D92673E-196E-EC4F-BD42-FBC781FD1DE6}"/>
              </a:ext>
            </a:extLst>
          </p:cNvPr>
          <p:cNvCxnSpPr>
            <a:cxnSpLocks/>
          </p:cNvCxnSpPr>
          <p:nvPr/>
        </p:nvCxnSpPr>
        <p:spPr>
          <a:xfrm flipH="1" flipV="1">
            <a:off x="3733800" y="3706244"/>
            <a:ext cx="2362199" cy="145509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9305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BA269-B395-C840-824E-6D796B3FF362}"/>
              </a:ext>
            </a:extLst>
          </p:cNvPr>
          <p:cNvSpPr>
            <a:spLocks noGrp="1"/>
          </p:cNvSpPr>
          <p:nvPr>
            <p:ph type="title"/>
          </p:nvPr>
        </p:nvSpPr>
        <p:spPr/>
        <p:txBody>
          <a:bodyPr/>
          <a:lstStyle/>
          <a:p>
            <a:r>
              <a:rPr lang="en-US" dirty="0" err="1"/>
              <a:t>Cryo</a:t>
            </a:r>
            <a:r>
              <a:rPr lang="en-US" dirty="0"/>
              <a:t> and Cold Plate Mated</a:t>
            </a:r>
          </a:p>
        </p:txBody>
      </p:sp>
      <p:pic>
        <p:nvPicPr>
          <p:cNvPr id="7" name="Picture 6">
            <a:extLst>
              <a:ext uri="{FF2B5EF4-FFF2-40B4-BE49-F238E27FC236}">
                <a16:creationId xmlns:a16="http://schemas.microsoft.com/office/drawing/2014/main" id="{2263B721-EAC4-0845-B0D5-C245B55E6A9C}"/>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24000" y="877669"/>
            <a:ext cx="7416035" cy="5562937"/>
          </a:xfrm>
          <a:prstGeom prst="rect">
            <a:avLst/>
          </a:prstGeom>
          <a:noFill/>
          <a:ln w="38100">
            <a:solidFill>
              <a:schemeClr val="tx1"/>
            </a:solidFill>
            <a:miter lim="800000"/>
            <a:headEnd/>
            <a:tailEnd/>
          </a:ln>
        </p:spPr>
      </p:pic>
      <p:sp>
        <p:nvSpPr>
          <p:cNvPr id="8" name="TextBox 7">
            <a:extLst>
              <a:ext uri="{FF2B5EF4-FFF2-40B4-BE49-F238E27FC236}">
                <a16:creationId xmlns:a16="http://schemas.microsoft.com/office/drawing/2014/main" id="{E8569E30-D251-4445-B63C-FC0D81D39043}"/>
              </a:ext>
            </a:extLst>
          </p:cNvPr>
          <p:cNvSpPr txBox="1"/>
          <p:nvPr/>
        </p:nvSpPr>
        <p:spPr>
          <a:xfrm>
            <a:off x="29737" y="1524000"/>
            <a:ext cx="1560299" cy="369332"/>
          </a:xfrm>
          <a:prstGeom prst="rect">
            <a:avLst/>
          </a:prstGeom>
          <a:noFill/>
        </p:spPr>
        <p:txBody>
          <a:bodyPr wrap="none" rtlCol="0">
            <a:spAutoFit/>
          </a:bodyPr>
          <a:lstStyle/>
          <a:p>
            <a:r>
              <a:rPr lang="en-US" b="1" dirty="0" err="1">
                <a:solidFill>
                  <a:srgbClr val="FF0000"/>
                </a:solidFill>
              </a:rPr>
              <a:t>Coldplate</a:t>
            </a:r>
            <a:r>
              <a:rPr lang="en-US" b="1" dirty="0">
                <a:solidFill>
                  <a:srgbClr val="FF0000"/>
                </a:solidFill>
              </a:rPr>
              <a:t> Bars</a:t>
            </a:r>
          </a:p>
        </p:txBody>
      </p:sp>
      <p:sp>
        <p:nvSpPr>
          <p:cNvPr id="9" name="TextBox 8">
            <a:extLst>
              <a:ext uri="{FF2B5EF4-FFF2-40B4-BE49-F238E27FC236}">
                <a16:creationId xmlns:a16="http://schemas.microsoft.com/office/drawing/2014/main" id="{51A5BD4A-FC3A-4B43-9988-7E10E4FB8CD8}"/>
              </a:ext>
            </a:extLst>
          </p:cNvPr>
          <p:cNvSpPr txBox="1"/>
          <p:nvPr/>
        </p:nvSpPr>
        <p:spPr>
          <a:xfrm>
            <a:off x="8436" y="2174919"/>
            <a:ext cx="1146339" cy="923330"/>
          </a:xfrm>
          <a:prstGeom prst="rect">
            <a:avLst/>
          </a:prstGeom>
          <a:noFill/>
        </p:spPr>
        <p:txBody>
          <a:bodyPr wrap="none" rtlCol="0">
            <a:spAutoFit/>
          </a:bodyPr>
          <a:lstStyle/>
          <a:p>
            <a:r>
              <a:rPr lang="en-US" b="1" dirty="0" err="1">
                <a:solidFill>
                  <a:srgbClr val="FF0000"/>
                </a:solidFill>
              </a:rPr>
              <a:t>Coldplate</a:t>
            </a:r>
            <a:r>
              <a:rPr lang="en-US" b="1" dirty="0">
                <a:solidFill>
                  <a:srgbClr val="FF0000"/>
                </a:solidFill>
              </a:rPr>
              <a:t> </a:t>
            </a:r>
          </a:p>
          <a:p>
            <a:r>
              <a:rPr lang="en-US" b="1" dirty="0">
                <a:solidFill>
                  <a:srgbClr val="FF0000"/>
                </a:solidFill>
              </a:rPr>
              <a:t>Isolating </a:t>
            </a:r>
          </a:p>
          <a:p>
            <a:r>
              <a:rPr lang="en-US" b="1" dirty="0">
                <a:solidFill>
                  <a:srgbClr val="FF0000"/>
                </a:solidFill>
              </a:rPr>
              <a:t>Supports</a:t>
            </a:r>
          </a:p>
        </p:txBody>
      </p:sp>
      <p:sp>
        <p:nvSpPr>
          <p:cNvPr id="10" name="TextBox 9">
            <a:extLst>
              <a:ext uri="{FF2B5EF4-FFF2-40B4-BE49-F238E27FC236}">
                <a16:creationId xmlns:a16="http://schemas.microsoft.com/office/drawing/2014/main" id="{9D57EB96-5C23-3B48-97FB-57B43ACFDB93}"/>
              </a:ext>
            </a:extLst>
          </p:cNvPr>
          <p:cNvSpPr txBox="1"/>
          <p:nvPr/>
        </p:nvSpPr>
        <p:spPr>
          <a:xfrm>
            <a:off x="72919" y="4419600"/>
            <a:ext cx="1146339" cy="646331"/>
          </a:xfrm>
          <a:prstGeom prst="rect">
            <a:avLst/>
          </a:prstGeom>
          <a:noFill/>
        </p:spPr>
        <p:txBody>
          <a:bodyPr wrap="none" rtlCol="0">
            <a:spAutoFit/>
          </a:bodyPr>
          <a:lstStyle/>
          <a:p>
            <a:r>
              <a:rPr lang="en-US" b="1" dirty="0">
                <a:solidFill>
                  <a:srgbClr val="FF0000"/>
                </a:solidFill>
              </a:rPr>
              <a:t>Cold Plate</a:t>
            </a:r>
          </a:p>
          <a:p>
            <a:r>
              <a:rPr lang="en-US" b="1" dirty="0">
                <a:solidFill>
                  <a:srgbClr val="FF0000"/>
                </a:solidFill>
              </a:rPr>
              <a:t>Shrouds</a:t>
            </a:r>
          </a:p>
        </p:txBody>
      </p:sp>
      <p:sp>
        <p:nvSpPr>
          <p:cNvPr id="11" name="TextBox 10">
            <a:extLst>
              <a:ext uri="{FF2B5EF4-FFF2-40B4-BE49-F238E27FC236}">
                <a16:creationId xmlns:a16="http://schemas.microsoft.com/office/drawing/2014/main" id="{F2308C0E-05AE-9549-909D-2059261CBE3F}"/>
              </a:ext>
            </a:extLst>
          </p:cNvPr>
          <p:cNvSpPr txBox="1"/>
          <p:nvPr/>
        </p:nvSpPr>
        <p:spPr>
          <a:xfrm>
            <a:off x="72919" y="5334000"/>
            <a:ext cx="1146339" cy="646331"/>
          </a:xfrm>
          <a:prstGeom prst="rect">
            <a:avLst/>
          </a:prstGeom>
          <a:noFill/>
        </p:spPr>
        <p:txBody>
          <a:bodyPr wrap="none" rtlCol="0">
            <a:spAutoFit/>
          </a:bodyPr>
          <a:lstStyle/>
          <a:p>
            <a:r>
              <a:rPr lang="en-US" b="1" dirty="0" err="1">
                <a:solidFill>
                  <a:srgbClr val="FF0000"/>
                </a:solidFill>
              </a:rPr>
              <a:t>Coldplate</a:t>
            </a:r>
            <a:r>
              <a:rPr lang="en-US" b="1" dirty="0">
                <a:solidFill>
                  <a:srgbClr val="FF0000"/>
                </a:solidFill>
              </a:rPr>
              <a:t> </a:t>
            </a:r>
          </a:p>
          <a:p>
            <a:r>
              <a:rPr lang="en-US" b="1" dirty="0">
                <a:solidFill>
                  <a:srgbClr val="FF0000"/>
                </a:solidFill>
              </a:rPr>
              <a:t>Heaters</a:t>
            </a:r>
          </a:p>
        </p:txBody>
      </p:sp>
      <p:sp>
        <p:nvSpPr>
          <p:cNvPr id="12" name="TextBox 11">
            <a:extLst>
              <a:ext uri="{FF2B5EF4-FFF2-40B4-BE49-F238E27FC236}">
                <a16:creationId xmlns:a16="http://schemas.microsoft.com/office/drawing/2014/main" id="{B16EB877-EB2B-354E-9105-5932DBAAD14A}"/>
              </a:ext>
            </a:extLst>
          </p:cNvPr>
          <p:cNvSpPr txBox="1"/>
          <p:nvPr/>
        </p:nvSpPr>
        <p:spPr>
          <a:xfrm>
            <a:off x="3377244" y="877669"/>
            <a:ext cx="1643463" cy="646331"/>
          </a:xfrm>
          <a:prstGeom prst="rect">
            <a:avLst/>
          </a:prstGeom>
          <a:noFill/>
        </p:spPr>
        <p:txBody>
          <a:bodyPr wrap="none" rtlCol="0">
            <a:spAutoFit/>
          </a:bodyPr>
          <a:lstStyle/>
          <a:p>
            <a:pPr algn="r"/>
            <a:r>
              <a:rPr lang="en-US" b="1" dirty="0">
                <a:solidFill>
                  <a:srgbClr val="FF0000"/>
                </a:solidFill>
              </a:rPr>
              <a:t>Ceramic Breaks</a:t>
            </a:r>
          </a:p>
          <a:p>
            <a:pPr algn="r"/>
            <a:r>
              <a:rPr lang="en-US" b="1" dirty="0">
                <a:solidFill>
                  <a:srgbClr val="FF0000"/>
                </a:solidFill>
              </a:rPr>
              <a:t>Bellows</a:t>
            </a:r>
          </a:p>
        </p:txBody>
      </p:sp>
      <p:sp>
        <p:nvSpPr>
          <p:cNvPr id="13" name="TextBox 12">
            <a:extLst>
              <a:ext uri="{FF2B5EF4-FFF2-40B4-BE49-F238E27FC236}">
                <a16:creationId xmlns:a16="http://schemas.microsoft.com/office/drawing/2014/main" id="{D03DCE9E-35DB-A642-AF15-B28083B9EA09}"/>
              </a:ext>
            </a:extLst>
          </p:cNvPr>
          <p:cNvSpPr txBox="1"/>
          <p:nvPr/>
        </p:nvSpPr>
        <p:spPr>
          <a:xfrm>
            <a:off x="41324" y="3345252"/>
            <a:ext cx="1156086" cy="923330"/>
          </a:xfrm>
          <a:prstGeom prst="rect">
            <a:avLst/>
          </a:prstGeom>
          <a:noFill/>
        </p:spPr>
        <p:txBody>
          <a:bodyPr wrap="none" rtlCol="0">
            <a:spAutoFit/>
          </a:bodyPr>
          <a:lstStyle/>
          <a:p>
            <a:r>
              <a:rPr lang="en-US" b="1" dirty="0" err="1">
                <a:solidFill>
                  <a:srgbClr val="FF0000"/>
                </a:solidFill>
              </a:rPr>
              <a:t>Cryoplate</a:t>
            </a:r>
            <a:r>
              <a:rPr lang="en-US" b="1" dirty="0">
                <a:solidFill>
                  <a:srgbClr val="FF0000"/>
                </a:solidFill>
              </a:rPr>
              <a:t> </a:t>
            </a:r>
          </a:p>
          <a:p>
            <a:r>
              <a:rPr lang="en-US" b="1" dirty="0">
                <a:solidFill>
                  <a:srgbClr val="FF0000"/>
                </a:solidFill>
              </a:rPr>
              <a:t>Stiffening </a:t>
            </a:r>
          </a:p>
          <a:p>
            <a:r>
              <a:rPr lang="en-US" b="1" dirty="0">
                <a:solidFill>
                  <a:srgbClr val="FF0000"/>
                </a:solidFill>
              </a:rPr>
              <a:t>Ribs</a:t>
            </a:r>
          </a:p>
        </p:txBody>
      </p:sp>
      <p:cxnSp>
        <p:nvCxnSpPr>
          <p:cNvPr id="15" name="Straight Arrow Connector 14">
            <a:extLst>
              <a:ext uri="{FF2B5EF4-FFF2-40B4-BE49-F238E27FC236}">
                <a16:creationId xmlns:a16="http://schemas.microsoft.com/office/drawing/2014/main" id="{DD84D1C2-E4F9-324C-9118-F63F152CB21E}"/>
              </a:ext>
            </a:extLst>
          </p:cNvPr>
          <p:cNvCxnSpPr>
            <a:cxnSpLocks/>
          </p:cNvCxnSpPr>
          <p:nvPr/>
        </p:nvCxnSpPr>
        <p:spPr>
          <a:xfrm>
            <a:off x="4982549" y="1082456"/>
            <a:ext cx="1326796" cy="28914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D6283D4-DA75-D645-A11A-B2E98E00F8B9}"/>
              </a:ext>
            </a:extLst>
          </p:cNvPr>
          <p:cNvCxnSpPr>
            <a:cxnSpLocks/>
          </p:cNvCxnSpPr>
          <p:nvPr/>
        </p:nvCxnSpPr>
        <p:spPr>
          <a:xfrm flipV="1">
            <a:off x="1219258" y="5010835"/>
            <a:ext cx="1494263" cy="493693"/>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1D968C6-69AB-0341-BB8D-3146E697AD19}"/>
              </a:ext>
            </a:extLst>
          </p:cNvPr>
          <p:cNvCxnSpPr>
            <a:cxnSpLocks/>
          </p:cNvCxnSpPr>
          <p:nvPr/>
        </p:nvCxnSpPr>
        <p:spPr>
          <a:xfrm flipV="1">
            <a:off x="1016010" y="4443701"/>
            <a:ext cx="2870190" cy="43309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5C5E9E2-0797-7D42-857C-9E5C680C73E1}"/>
              </a:ext>
            </a:extLst>
          </p:cNvPr>
          <p:cNvCxnSpPr>
            <a:cxnSpLocks/>
          </p:cNvCxnSpPr>
          <p:nvPr/>
        </p:nvCxnSpPr>
        <p:spPr>
          <a:xfrm>
            <a:off x="1166550" y="3963325"/>
            <a:ext cx="1612867" cy="35778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677D3D5-261A-C742-BBEA-339D513EF065}"/>
              </a:ext>
            </a:extLst>
          </p:cNvPr>
          <p:cNvCxnSpPr>
            <a:cxnSpLocks/>
          </p:cNvCxnSpPr>
          <p:nvPr/>
        </p:nvCxnSpPr>
        <p:spPr>
          <a:xfrm>
            <a:off x="1016010" y="2929569"/>
            <a:ext cx="1930357" cy="110833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A3F34AE-C5B6-F641-BA5C-56E96D9604DE}"/>
              </a:ext>
            </a:extLst>
          </p:cNvPr>
          <p:cNvCxnSpPr>
            <a:cxnSpLocks/>
          </p:cNvCxnSpPr>
          <p:nvPr/>
        </p:nvCxnSpPr>
        <p:spPr>
          <a:xfrm>
            <a:off x="1333500" y="1866041"/>
            <a:ext cx="1445917" cy="182982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DB25B17D-8FAB-E346-B82F-F32B89C15FC1}"/>
              </a:ext>
            </a:extLst>
          </p:cNvPr>
          <p:cNvCxnSpPr>
            <a:cxnSpLocks/>
          </p:cNvCxnSpPr>
          <p:nvPr/>
        </p:nvCxnSpPr>
        <p:spPr>
          <a:xfrm>
            <a:off x="1357050" y="1866041"/>
            <a:ext cx="1727109" cy="139423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6218190-A901-8D49-B0DE-131A9A7D6647}"/>
              </a:ext>
            </a:extLst>
          </p:cNvPr>
          <p:cNvCxnSpPr>
            <a:cxnSpLocks/>
          </p:cNvCxnSpPr>
          <p:nvPr/>
        </p:nvCxnSpPr>
        <p:spPr>
          <a:xfrm>
            <a:off x="4973794" y="1395084"/>
            <a:ext cx="1122206" cy="47095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482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1510" y="971080"/>
            <a:ext cx="8915400" cy="3590842"/>
            <a:chOff x="0" y="2144263"/>
            <a:chExt cx="9304847" cy="3590842"/>
          </a:xfrm>
        </p:grpSpPr>
        <p:pic>
          <p:nvPicPr>
            <p:cNvPr id="6" name="Picture 8" descr="Z:\LSST\presentations-reviews\cryostat FDR\FDR pics\cryoft5.jpg"/>
            <p:cNvPicPr>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727" y="2144263"/>
              <a:ext cx="8961120" cy="3462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LSST\presentations-reviews\cryostat PDR\cryo feed 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735872"/>
              <a:ext cx="1613210" cy="299923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79970" y="1050700"/>
            <a:ext cx="1350189" cy="461665"/>
          </a:xfrm>
          <a:prstGeom prst="rect">
            <a:avLst/>
          </a:prstGeom>
          <a:noFill/>
        </p:spPr>
        <p:txBody>
          <a:bodyPr wrap="square" rtlCol="0">
            <a:spAutoFit/>
          </a:bodyPr>
          <a:lstStyle/>
          <a:p>
            <a:r>
              <a:rPr lang="en-US" sz="1200" dirty="0"/>
              <a:t>Heat Exchanger</a:t>
            </a:r>
          </a:p>
          <a:p>
            <a:r>
              <a:rPr lang="en-US" sz="1200" dirty="0"/>
              <a:t>Vacuum Chamber</a:t>
            </a:r>
            <a:endParaRPr lang="en-US" dirty="0"/>
          </a:p>
        </p:txBody>
      </p:sp>
      <p:sp>
        <p:nvSpPr>
          <p:cNvPr id="10" name="TextBox 9"/>
          <p:cNvSpPr txBox="1"/>
          <p:nvPr/>
        </p:nvSpPr>
        <p:spPr>
          <a:xfrm>
            <a:off x="7152661" y="1915154"/>
            <a:ext cx="846593" cy="276999"/>
          </a:xfrm>
          <a:prstGeom prst="rect">
            <a:avLst/>
          </a:prstGeom>
          <a:noFill/>
        </p:spPr>
        <p:txBody>
          <a:bodyPr wrap="square" rtlCol="0">
            <a:spAutoFit/>
          </a:bodyPr>
          <a:lstStyle/>
          <a:p>
            <a:r>
              <a:rPr lang="en-US" sz="1200" dirty="0"/>
              <a:t>Seal Plate</a:t>
            </a:r>
            <a:endParaRPr lang="en-US" dirty="0"/>
          </a:p>
        </p:txBody>
      </p:sp>
      <p:sp>
        <p:nvSpPr>
          <p:cNvPr id="11" name="TextBox 10"/>
          <p:cNvSpPr txBox="1"/>
          <p:nvPr/>
        </p:nvSpPr>
        <p:spPr>
          <a:xfrm>
            <a:off x="5682621" y="4347493"/>
            <a:ext cx="723721" cy="461665"/>
          </a:xfrm>
          <a:prstGeom prst="rect">
            <a:avLst/>
          </a:prstGeom>
          <a:noFill/>
        </p:spPr>
        <p:txBody>
          <a:bodyPr wrap="square" rtlCol="0">
            <a:spAutoFit/>
          </a:bodyPr>
          <a:lstStyle/>
          <a:p>
            <a:r>
              <a:rPr lang="en-US" sz="1200" dirty="0"/>
              <a:t>Ceramic</a:t>
            </a:r>
          </a:p>
          <a:p>
            <a:r>
              <a:rPr lang="en-US" sz="1200" dirty="0"/>
              <a:t>Isolator</a:t>
            </a:r>
            <a:endParaRPr lang="en-US" dirty="0"/>
          </a:p>
        </p:txBody>
      </p:sp>
      <p:sp>
        <p:nvSpPr>
          <p:cNvPr id="12" name="TextBox 11"/>
          <p:cNvSpPr txBox="1"/>
          <p:nvPr/>
        </p:nvSpPr>
        <p:spPr>
          <a:xfrm>
            <a:off x="6705654" y="4084525"/>
            <a:ext cx="871722" cy="461665"/>
          </a:xfrm>
          <a:prstGeom prst="rect">
            <a:avLst/>
          </a:prstGeom>
          <a:noFill/>
        </p:spPr>
        <p:txBody>
          <a:bodyPr wrap="square" rtlCol="0">
            <a:spAutoFit/>
          </a:bodyPr>
          <a:lstStyle/>
          <a:p>
            <a:r>
              <a:rPr lang="en-US" sz="1200" dirty="0"/>
              <a:t>Temporary</a:t>
            </a:r>
          </a:p>
          <a:p>
            <a:r>
              <a:rPr lang="en-US" sz="1200" dirty="0"/>
              <a:t>Restraint</a:t>
            </a:r>
          </a:p>
        </p:txBody>
      </p:sp>
      <p:sp>
        <p:nvSpPr>
          <p:cNvPr id="13" name="TextBox 12"/>
          <p:cNvSpPr txBox="1"/>
          <p:nvPr/>
        </p:nvSpPr>
        <p:spPr>
          <a:xfrm>
            <a:off x="4574036" y="4371659"/>
            <a:ext cx="1013096" cy="461665"/>
          </a:xfrm>
          <a:prstGeom prst="rect">
            <a:avLst/>
          </a:prstGeom>
          <a:noFill/>
        </p:spPr>
        <p:txBody>
          <a:bodyPr wrap="square" rtlCol="0">
            <a:spAutoFit/>
          </a:bodyPr>
          <a:lstStyle/>
          <a:p>
            <a:r>
              <a:rPr lang="en-US" sz="1200" dirty="0" err="1"/>
              <a:t>Feedthrough</a:t>
            </a:r>
            <a:r>
              <a:rPr lang="en-US" sz="1200" dirty="0"/>
              <a:t> </a:t>
            </a:r>
          </a:p>
          <a:p>
            <a:r>
              <a:rPr lang="en-US" sz="1200" dirty="0"/>
              <a:t>Flange</a:t>
            </a:r>
            <a:endParaRPr lang="en-US" dirty="0"/>
          </a:p>
        </p:txBody>
      </p:sp>
      <p:sp>
        <p:nvSpPr>
          <p:cNvPr id="14" name="TextBox 13"/>
          <p:cNvSpPr txBox="1"/>
          <p:nvPr/>
        </p:nvSpPr>
        <p:spPr>
          <a:xfrm>
            <a:off x="7602910" y="4476280"/>
            <a:ext cx="1164527" cy="276999"/>
          </a:xfrm>
          <a:prstGeom prst="rect">
            <a:avLst/>
          </a:prstGeom>
          <a:noFill/>
        </p:spPr>
        <p:txBody>
          <a:bodyPr wrap="square" rtlCol="0">
            <a:spAutoFit/>
          </a:bodyPr>
          <a:lstStyle/>
          <a:p>
            <a:r>
              <a:rPr lang="en-US" sz="1200" dirty="0"/>
              <a:t>Cryo-cold plate</a:t>
            </a:r>
            <a:endParaRPr lang="en-US" dirty="0"/>
          </a:p>
        </p:txBody>
      </p:sp>
      <p:sp>
        <p:nvSpPr>
          <p:cNvPr id="15" name="TextBox 14"/>
          <p:cNvSpPr txBox="1"/>
          <p:nvPr/>
        </p:nvSpPr>
        <p:spPr>
          <a:xfrm>
            <a:off x="3035225" y="4753279"/>
            <a:ext cx="1059694" cy="646331"/>
          </a:xfrm>
          <a:prstGeom prst="rect">
            <a:avLst/>
          </a:prstGeom>
          <a:noFill/>
        </p:spPr>
        <p:txBody>
          <a:bodyPr wrap="square" rtlCol="0">
            <a:spAutoFit/>
          </a:bodyPr>
          <a:lstStyle/>
          <a:p>
            <a:r>
              <a:rPr lang="en-US" sz="1200" dirty="0"/>
              <a:t>Interconnect </a:t>
            </a:r>
          </a:p>
          <a:p>
            <a:r>
              <a:rPr lang="en-US" sz="1200" dirty="0"/>
              <a:t>Bellows Assembly</a:t>
            </a:r>
          </a:p>
        </p:txBody>
      </p:sp>
      <p:sp>
        <p:nvSpPr>
          <p:cNvPr id="16" name="TextBox 15"/>
          <p:cNvSpPr txBox="1"/>
          <p:nvPr/>
        </p:nvSpPr>
        <p:spPr>
          <a:xfrm>
            <a:off x="6257829" y="4414210"/>
            <a:ext cx="682252" cy="276999"/>
          </a:xfrm>
          <a:prstGeom prst="rect">
            <a:avLst/>
          </a:prstGeom>
          <a:noFill/>
        </p:spPr>
        <p:txBody>
          <a:bodyPr wrap="square" rtlCol="0">
            <a:spAutoFit/>
          </a:bodyPr>
          <a:lstStyle/>
          <a:p>
            <a:r>
              <a:rPr lang="en-US" sz="1200" dirty="0"/>
              <a:t>Bellows</a:t>
            </a:r>
            <a:endParaRPr lang="en-US" dirty="0"/>
          </a:p>
        </p:txBody>
      </p:sp>
      <p:sp>
        <p:nvSpPr>
          <p:cNvPr id="17" name="TextBox 16"/>
          <p:cNvSpPr txBox="1"/>
          <p:nvPr/>
        </p:nvSpPr>
        <p:spPr>
          <a:xfrm>
            <a:off x="3724396" y="4191219"/>
            <a:ext cx="987061" cy="646331"/>
          </a:xfrm>
          <a:prstGeom prst="rect">
            <a:avLst/>
          </a:prstGeom>
          <a:noFill/>
        </p:spPr>
        <p:txBody>
          <a:bodyPr wrap="square" rtlCol="0">
            <a:spAutoFit/>
          </a:bodyPr>
          <a:lstStyle/>
          <a:p>
            <a:r>
              <a:rPr lang="en-US" sz="1200" dirty="0"/>
              <a:t>Outer SST </a:t>
            </a:r>
          </a:p>
          <a:p>
            <a:r>
              <a:rPr lang="en-US" sz="1200" dirty="0"/>
              <a:t>Standoff Tube</a:t>
            </a:r>
            <a:endParaRPr lang="en-US" dirty="0"/>
          </a:p>
        </p:txBody>
      </p:sp>
      <p:sp>
        <p:nvSpPr>
          <p:cNvPr id="18" name="TextBox 17"/>
          <p:cNvSpPr txBox="1"/>
          <p:nvPr/>
        </p:nvSpPr>
        <p:spPr>
          <a:xfrm>
            <a:off x="37171" y="3211574"/>
            <a:ext cx="930949" cy="646331"/>
          </a:xfrm>
          <a:prstGeom prst="rect">
            <a:avLst/>
          </a:prstGeom>
          <a:noFill/>
        </p:spPr>
        <p:txBody>
          <a:bodyPr wrap="square" rtlCol="0">
            <a:spAutoFit/>
          </a:bodyPr>
          <a:lstStyle/>
          <a:p>
            <a:r>
              <a:rPr lang="en-US" sz="1200" dirty="0"/>
              <a:t>Refer Lines</a:t>
            </a:r>
          </a:p>
          <a:p>
            <a:r>
              <a:rPr lang="en-US" sz="1200" dirty="0"/>
              <a:t>Isolation </a:t>
            </a:r>
          </a:p>
          <a:p>
            <a:r>
              <a:rPr lang="en-US" sz="1200" dirty="0"/>
              <a:t>Ceramics</a:t>
            </a:r>
            <a:endParaRPr lang="en-US" dirty="0"/>
          </a:p>
        </p:txBody>
      </p:sp>
      <p:sp>
        <p:nvSpPr>
          <p:cNvPr id="19" name="TextBox 18"/>
          <p:cNvSpPr txBox="1"/>
          <p:nvPr/>
        </p:nvSpPr>
        <p:spPr>
          <a:xfrm>
            <a:off x="1261592" y="1105039"/>
            <a:ext cx="1389923" cy="461665"/>
          </a:xfrm>
          <a:prstGeom prst="rect">
            <a:avLst/>
          </a:prstGeom>
          <a:noFill/>
        </p:spPr>
        <p:txBody>
          <a:bodyPr wrap="square" rtlCol="0">
            <a:spAutoFit/>
          </a:bodyPr>
          <a:lstStyle/>
          <a:p>
            <a:r>
              <a:rPr lang="en-US" sz="1200" dirty="0"/>
              <a:t>Refer Interconnect</a:t>
            </a:r>
          </a:p>
          <a:p>
            <a:r>
              <a:rPr lang="en-US" sz="1200" dirty="0"/>
              <a:t> VCR fittings</a:t>
            </a:r>
            <a:endParaRPr lang="en-US" dirty="0"/>
          </a:p>
        </p:txBody>
      </p:sp>
      <p:sp>
        <p:nvSpPr>
          <p:cNvPr id="20" name="TextBox 19"/>
          <p:cNvSpPr txBox="1"/>
          <p:nvPr/>
        </p:nvSpPr>
        <p:spPr>
          <a:xfrm>
            <a:off x="2427874" y="1525237"/>
            <a:ext cx="1417952" cy="276999"/>
          </a:xfrm>
          <a:prstGeom prst="rect">
            <a:avLst/>
          </a:prstGeom>
          <a:noFill/>
        </p:spPr>
        <p:txBody>
          <a:bodyPr wrap="square" rtlCol="0">
            <a:spAutoFit/>
          </a:bodyPr>
          <a:lstStyle/>
          <a:p>
            <a:r>
              <a:rPr lang="en-US" sz="1200" dirty="0"/>
              <a:t>Strain Relief bends</a:t>
            </a:r>
            <a:endParaRPr lang="en-US" dirty="0"/>
          </a:p>
        </p:txBody>
      </p:sp>
      <p:sp>
        <p:nvSpPr>
          <p:cNvPr id="21" name="TextBox 20"/>
          <p:cNvSpPr txBox="1"/>
          <p:nvPr/>
        </p:nvSpPr>
        <p:spPr>
          <a:xfrm>
            <a:off x="8181758" y="2037880"/>
            <a:ext cx="895743" cy="461665"/>
          </a:xfrm>
          <a:prstGeom prst="rect">
            <a:avLst/>
          </a:prstGeom>
          <a:noFill/>
        </p:spPr>
        <p:txBody>
          <a:bodyPr wrap="square" rtlCol="0">
            <a:spAutoFit/>
          </a:bodyPr>
          <a:lstStyle/>
          <a:p>
            <a:r>
              <a:rPr lang="en-US" sz="1200" dirty="0"/>
              <a:t>Evaporator</a:t>
            </a:r>
          </a:p>
          <a:p>
            <a:r>
              <a:rPr lang="en-US" sz="1200" dirty="0"/>
              <a:t>Tubing</a:t>
            </a:r>
            <a:endParaRPr lang="en-US" dirty="0"/>
          </a:p>
        </p:txBody>
      </p:sp>
      <p:cxnSp>
        <p:nvCxnSpPr>
          <p:cNvPr id="22" name="Straight Arrow Connector 21"/>
          <p:cNvCxnSpPr/>
          <p:nvPr/>
        </p:nvCxnSpPr>
        <p:spPr>
          <a:xfrm flipH="1">
            <a:off x="439395" y="1488219"/>
            <a:ext cx="23067" cy="30394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H="1">
            <a:off x="1705229" y="1593456"/>
            <a:ext cx="92571" cy="40731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13612" y="2144266"/>
            <a:ext cx="105702" cy="109366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a:off x="3065428" y="1834968"/>
            <a:ext cx="79228" cy="31137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76905" y="3764298"/>
            <a:ext cx="62974" cy="55106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20291" y="3681093"/>
            <a:ext cx="169678" cy="64135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317715" y="3781218"/>
            <a:ext cx="369597" cy="39472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V="1">
            <a:off x="6085123" y="3984957"/>
            <a:ext cx="152553" cy="33749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127957" y="2213434"/>
            <a:ext cx="352940" cy="30107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036018" y="2529094"/>
            <a:ext cx="423363" cy="35917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07110" y="3714280"/>
            <a:ext cx="642318" cy="461665"/>
          </a:xfrm>
          <a:prstGeom prst="rect">
            <a:avLst/>
          </a:prstGeom>
          <a:noFill/>
        </p:spPr>
        <p:txBody>
          <a:bodyPr wrap="square" rtlCol="0">
            <a:spAutoFit/>
          </a:bodyPr>
          <a:lstStyle/>
          <a:p>
            <a:r>
              <a:rPr lang="en-US" sz="1200" dirty="0"/>
              <a:t>Conflat</a:t>
            </a:r>
          </a:p>
          <a:p>
            <a:r>
              <a:rPr lang="en-US" sz="1200" dirty="0"/>
              <a:t>Pair</a:t>
            </a:r>
            <a:endParaRPr lang="en-US" dirty="0"/>
          </a:p>
        </p:txBody>
      </p:sp>
      <p:sp>
        <p:nvSpPr>
          <p:cNvPr id="34" name="TextBox 33"/>
          <p:cNvSpPr txBox="1"/>
          <p:nvPr/>
        </p:nvSpPr>
        <p:spPr>
          <a:xfrm>
            <a:off x="862782" y="3758428"/>
            <a:ext cx="642318" cy="461665"/>
          </a:xfrm>
          <a:prstGeom prst="rect">
            <a:avLst/>
          </a:prstGeom>
          <a:noFill/>
        </p:spPr>
        <p:txBody>
          <a:bodyPr wrap="square" rtlCol="0">
            <a:spAutoFit/>
          </a:bodyPr>
          <a:lstStyle/>
          <a:p>
            <a:r>
              <a:rPr lang="en-US" sz="1200" dirty="0"/>
              <a:t>Conflat</a:t>
            </a:r>
          </a:p>
          <a:p>
            <a:r>
              <a:rPr lang="en-US" sz="1200" dirty="0"/>
              <a:t>Pair</a:t>
            </a:r>
            <a:endParaRPr lang="en-US" dirty="0"/>
          </a:p>
        </p:txBody>
      </p:sp>
      <p:cxnSp>
        <p:nvCxnSpPr>
          <p:cNvPr id="35" name="Straight Arrow Connector 34"/>
          <p:cNvCxnSpPr>
            <a:stCxn id="34" idx="0"/>
          </p:cNvCxnSpPr>
          <p:nvPr/>
        </p:nvCxnSpPr>
        <p:spPr>
          <a:xfrm flipV="1">
            <a:off x="1183941" y="2930592"/>
            <a:ext cx="146802" cy="8278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661635" y="3196136"/>
            <a:ext cx="358847" cy="56324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04311" y="1351937"/>
            <a:ext cx="681145" cy="276999"/>
          </a:xfrm>
          <a:prstGeom prst="rect">
            <a:avLst/>
          </a:prstGeom>
          <a:noFill/>
        </p:spPr>
        <p:txBody>
          <a:bodyPr wrap="square" rtlCol="0">
            <a:spAutoFit/>
          </a:bodyPr>
          <a:lstStyle/>
          <a:p>
            <a:pPr algn="r"/>
            <a:r>
              <a:rPr lang="en-US" sz="1200" dirty="0"/>
              <a:t>Al Weld</a:t>
            </a:r>
            <a:endParaRPr lang="en-US" dirty="0"/>
          </a:p>
        </p:txBody>
      </p:sp>
      <p:cxnSp>
        <p:nvCxnSpPr>
          <p:cNvPr id="38" name="Straight Arrow Connector 37"/>
          <p:cNvCxnSpPr>
            <a:cxnSpLocks/>
          </p:cNvCxnSpPr>
          <p:nvPr/>
        </p:nvCxnSpPr>
        <p:spPr>
          <a:xfrm flipH="1">
            <a:off x="5448564" y="1664093"/>
            <a:ext cx="117664" cy="45991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865254" y="1069141"/>
            <a:ext cx="1109115" cy="461665"/>
          </a:xfrm>
          <a:prstGeom prst="rect">
            <a:avLst/>
          </a:prstGeom>
          <a:noFill/>
        </p:spPr>
        <p:txBody>
          <a:bodyPr wrap="square" rtlCol="0">
            <a:spAutoFit/>
          </a:bodyPr>
          <a:lstStyle/>
          <a:p>
            <a:r>
              <a:rPr lang="en-US" sz="1200" dirty="0"/>
              <a:t>Non-metallic </a:t>
            </a:r>
          </a:p>
          <a:p>
            <a:r>
              <a:rPr lang="en-US" sz="1200" dirty="0"/>
              <a:t>Spacers</a:t>
            </a:r>
          </a:p>
        </p:txBody>
      </p:sp>
      <p:cxnSp>
        <p:nvCxnSpPr>
          <p:cNvPr id="40" name="Straight Arrow Connector 39"/>
          <p:cNvCxnSpPr>
            <a:cxnSpLocks/>
          </p:cNvCxnSpPr>
          <p:nvPr/>
        </p:nvCxnSpPr>
        <p:spPr>
          <a:xfrm>
            <a:off x="4339851" y="1530806"/>
            <a:ext cx="153685" cy="81973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32897" y="1217451"/>
            <a:ext cx="914605" cy="276999"/>
          </a:xfrm>
          <a:prstGeom prst="rect">
            <a:avLst/>
          </a:prstGeom>
          <a:noFill/>
        </p:spPr>
        <p:txBody>
          <a:bodyPr wrap="square" rtlCol="0">
            <a:spAutoFit/>
          </a:bodyPr>
          <a:lstStyle/>
          <a:p>
            <a:r>
              <a:rPr lang="en-US" sz="1200" b="1" dirty="0">
                <a:solidFill>
                  <a:srgbClr val="FF0000"/>
                </a:solidFill>
              </a:rPr>
              <a:t>Final Weld</a:t>
            </a:r>
            <a:endParaRPr lang="en-US" b="1" dirty="0">
              <a:solidFill>
                <a:srgbClr val="FF0000"/>
              </a:solidFill>
            </a:endParaRPr>
          </a:p>
        </p:txBody>
      </p:sp>
      <p:cxnSp>
        <p:nvCxnSpPr>
          <p:cNvPr id="42" name="Straight Arrow Connector 41"/>
          <p:cNvCxnSpPr/>
          <p:nvPr/>
        </p:nvCxnSpPr>
        <p:spPr>
          <a:xfrm>
            <a:off x="3880589" y="1451689"/>
            <a:ext cx="437126" cy="6320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8459379" y="2554749"/>
            <a:ext cx="222502" cy="40455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6" idx="0"/>
          </p:cNvCxnSpPr>
          <p:nvPr/>
        </p:nvCxnSpPr>
        <p:spPr>
          <a:xfrm flipV="1">
            <a:off x="6598955" y="4084525"/>
            <a:ext cx="106699" cy="32968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27018" y="1446421"/>
            <a:ext cx="1264888" cy="461665"/>
          </a:xfrm>
          <a:prstGeom prst="rect">
            <a:avLst/>
          </a:prstGeom>
          <a:noFill/>
        </p:spPr>
        <p:txBody>
          <a:bodyPr wrap="square" rtlCol="0">
            <a:spAutoFit/>
          </a:bodyPr>
          <a:lstStyle/>
          <a:p>
            <a:r>
              <a:rPr lang="en-US" sz="1200" dirty="0"/>
              <a:t>SST-AL </a:t>
            </a:r>
          </a:p>
          <a:p>
            <a:r>
              <a:rPr lang="en-US" sz="1200" dirty="0"/>
              <a:t>transitions</a:t>
            </a:r>
            <a:endParaRPr lang="en-US" dirty="0"/>
          </a:p>
        </p:txBody>
      </p:sp>
      <p:cxnSp>
        <p:nvCxnSpPr>
          <p:cNvPr id="46" name="Straight Arrow Connector 45"/>
          <p:cNvCxnSpPr>
            <a:cxnSpLocks/>
          </p:cNvCxnSpPr>
          <p:nvPr/>
        </p:nvCxnSpPr>
        <p:spPr>
          <a:xfrm>
            <a:off x="5033385" y="1930840"/>
            <a:ext cx="71962" cy="36466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0"/>
          </p:cNvCxnSpPr>
          <p:nvPr/>
        </p:nvCxnSpPr>
        <p:spPr>
          <a:xfrm flipV="1">
            <a:off x="7141515" y="3477758"/>
            <a:ext cx="356169" cy="60676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8" name="Picture 2" descr="C:\Users\langton\Desktop\evap tube strain relief.jpg"/>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7044032">
            <a:off x="7493158" y="401071"/>
            <a:ext cx="1012192" cy="1710399"/>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p:cNvSpPr/>
          <p:nvPr/>
        </p:nvSpPr>
        <p:spPr>
          <a:xfrm>
            <a:off x="6085123" y="2245550"/>
            <a:ext cx="1005171" cy="58124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a:cxnSpLocks/>
            <a:endCxn id="49" idx="0"/>
          </p:cNvCxnSpPr>
          <p:nvPr/>
        </p:nvCxnSpPr>
        <p:spPr>
          <a:xfrm flipH="1">
            <a:off x="6587709" y="1968597"/>
            <a:ext cx="214132" cy="27695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bwMode="auto">
          <a:xfrm>
            <a:off x="6140183" y="1646318"/>
            <a:ext cx="1591920" cy="35819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10000"/>
          </a:bodyPr>
          <a:lstStyle/>
          <a:p>
            <a:pPr eaLnBrk="0" hangingPunct="0">
              <a:lnSpc>
                <a:spcPct val="90000"/>
              </a:lnSpc>
              <a:spcBef>
                <a:spcPts val="600"/>
              </a:spcBef>
            </a:pPr>
            <a:r>
              <a:rPr lang="en-US" sz="1100" b="1" kern="0" dirty="0">
                <a:latin typeface="+mn-lt"/>
                <a:ea typeface="ＭＳ Ｐゴシック" pitchFamily="-111" charset="-128"/>
                <a:cs typeface="ＭＳ Ｐゴシック" pitchFamily="-111" charset="-128"/>
              </a:rPr>
              <a:t>Added strain relief hat above seal plate</a:t>
            </a:r>
          </a:p>
        </p:txBody>
      </p:sp>
      <p:cxnSp>
        <p:nvCxnSpPr>
          <p:cNvPr id="52" name="Straight Arrow Connector 51"/>
          <p:cNvCxnSpPr>
            <a:cxnSpLocks/>
          </p:cNvCxnSpPr>
          <p:nvPr/>
        </p:nvCxnSpPr>
        <p:spPr>
          <a:xfrm flipV="1">
            <a:off x="7198892" y="1466625"/>
            <a:ext cx="298792" cy="19116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itle 1"/>
          <p:cNvSpPr>
            <a:spLocks noGrp="1"/>
          </p:cNvSpPr>
          <p:nvPr>
            <p:ph type="title"/>
          </p:nvPr>
        </p:nvSpPr>
        <p:spPr>
          <a:xfrm>
            <a:off x="1368373" y="124308"/>
            <a:ext cx="6400800" cy="557213"/>
          </a:xfrm>
        </p:spPr>
        <p:txBody>
          <a:bodyPr>
            <a:normAutofit fontScale="90000"/>
          </a:bodyPr>
          <a:lstStyle/>
          <a:p>
            <a:r>
              <a:rPr lang="en-US" dirty="0"/>
              <a:t>Detail of Cryo-Feedthrough &amp; Evaporator Interconnect</a:t>
            </a:r>
          </a:p>
        </p:txBody>
      </p:sp>
      <p:cxnSp>
        <p:nvCxnSpPr>
          <p:cNvPr id="67" name="Straight Arrow Connector 66">
            <a:extLst>
              <a:ext uri="{FF2B5EF4-FFF2-40B4-BE49-F238E27FC236}">
                <a16:creationId xmlns:a16="http://schemas.microsoft.com/office/drawing/2014/main" id="{73DB8CB5-3F97-EE46-AD69-5C04DF186F46}"/>
              </a:ext>
            </a:extLst>
          </p:cNvPr>
          <p:cNvCxnSpPr>
            <a:cxnSpLocks/>
            <a:stCxn id="69" idx="0"/>
          </p:cNvCxnSpPr>
          <p:nvPr/>
        </p:nvCxnSpPr>
        <p:spPr>
          <a:xfrm flipV="1">
            <a:off x="2426320" y="3793205"/>
            <a:ext cx="225195" cy="36351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acallen\Desktop\LSST\Photos and Images\Cryostat Photos\20171212_092440.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64788" y="4776052"/>
            <a:ext cx="2839618" cy="170377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B83816B6-8CDB-B74D-A365-E0AA061E8436}"/>
              </a:ext>
            </a:extLst>
          </p:cNvPr>
          <p:cNvSpPr txBox="1"/>
          <p:nvPr/>
        </p:nvSpPr>
        <p:spPr>
          <a:xfrm>
            <a:off x="1956554" y="4156721"/>
            <a:ext cx="939532" cy="276999"/>
          </a:xfrm>
          <a:prstGeom prst="rect">
            <a:avLst/>
          </a:prstGeom>
          <a:noFill/>
        </p:spPr>
        <p:txBody>
          <a:bodyPr wrap="square" rtlCol="0">
            <a:spAutoFit/>
          </a:bodyPr>
          <a:lstStyle/>
          <a:p>
            <a:r>
              <a:rPr lang="en-US" sz="1200" dirty="0"/>
              <a:t>Leak Check</a:t>
            </a:r>
          </a:p>
        </p:txBody>
      </p:sp>
      <p:cxnSp>
        <p:nvCxnSpPr>
          <p:cNvPr id="66" name="Straight Arrow Connector 65">
            <a:extLst>
              <a:ext uri="{FF2B5EF4-FFF2-40B4-BE49-F238E27FC236}">
                <a16:creationId xmlns:a16="http://schemas.microsoft.com/office/drawing/2014/main" id="{922F3194-8327-0846-8784-A0CA7A7C9C9F}"/>
              </a:ext>
            </a:extLst>
          </p:cNvPr>
          <p:cNvCxnSpPr>
            <a:cxnSpLocks/>
          </p:cNvCxnSpPr>
          <p:nvPr/>
        </p:nvCxnSpPr>
        <p:spPr>
          <a:xfrm flipH="1">
            <a:off x="2346172" y="4463548"/>
            <a:ext cx="80148" cy="71363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descr="V:\Cryostat-Refrigeration\Cryostat Assy\Photos\Unsorted\IMG_20180531_161828.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200000">
            <a:off x="4944540" y="4637952"/>
            <a:ext cx="1600685" cy="213424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8" name="Straight Arrow Connector 57"/>
          <p:cNvCxnSpPr>
            <a:cxnSpLocks/>
          </p:cNvCxnSpPr>
          <p:nvPr/>
        </p:nvCxnSpPr>
        <p:spPr>
          <a:xfrm flipH="1">
            <a:off x="5744883" y="4776052"/>
            <a:ext cx="252759" cy="4645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cxnSpLocks/>
          </p:cNvCxnSpPr>
          <p:nvPr/>
        </p:nvCxnSpPr>
        <p:spPr>
          <a:xfrm flipH="1" flipV="1">
            <a:off x="3030261" y="3809035"/>
            <a:ext cx="274374" cy="94424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cxnSpLocks/>
            <a:stCxn id="16" idx="2"/>
          </p:cNvCxnSpPr>
          <p:nvPr/>
        </p:nvCxnSpPr>
        <p:spPr>
          <a:xfrm flipH="1">
            <a:off x="6237676" y="4691209"/>
            <a:ext cx="361279" cy="54935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454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629400" cy="557213"/>
          </a:xfrm>
        </p:spPr>
        <p:txBody>
          <a:bodyPr/>
          <a:lstStyle/>
          <a:p>
            <a:r>
              <a:rPr lang="en-US" dirty="0"/>
              <a:t>Final assembly of the </a:t>
            </a:r>
            <a:r>
              <a:rPr lang="en-US" dirty="0" err="1"/>
              <a:t>Cryoplate</a:t>
            </a:r>
            <a:r>
              <a:rPr lang="en-US" dirty="0"/>
              <a:t> in the Cryostat</a:t>
            </a:r>
          </a:p>
        </p:txBody>
      </p:sp>
      <p:sp>
        <p:nvSpPr>
          <p:cNvPr id="3" name="Text Placeholder 2"/>
          <p:cNvSpPr>
            <a:spLocks noGrp="1"/>
          </p:cNvSpPr>
          <p:nvPr>
            <p:ph type="body" idx="1"/>
          </p:nvPr>
        </p:nvSpPr>
        <p:spPr>
          <a:xfrm>
            <a:off x="0" y="910837"/>
            <a:ext cx="4443725" cy="5943600"/>
          </a:xfrm>
        </p:spPr>
        <p:txBody>
          <a:bodyPr>
            <a:noAutofit/>
          </a:bodyPr>
          <a:lstStyle/>
          <a:p>
            <a:r>
              <a:rPr lang="en-US" sz="1400" b="1" dirty="0">
                <a:solidFill>
                  <a:srgbClr val="FF0000"/>
                </a:solidFill>
              </a:rPr>
              <a:t>16X VCR weld or braze</a:t>
            </a:r>
          </a:p>
          <a:p>
            <a:r>
              <a:rPr lang="en-US" sz="1400" b="1" dirty="0">
                <a:solidFill>
                  <a:srgbClr val="FF0000"/>
                </a:solidFill>
              </a:rPr>
              <a:t>4X GTAW cryo feedthrough to seal plate</a:t>
            </a:r>
            <a:endParaRPr lang="en-US" sz="1400" dirty="0">
              <a:solidFill>
                <a:srgbClr val="FF0000"/>
              </a:solidFill>
            </a:endParaRPr>
          </a:p>
          <a:p>
            <a:r>
              <a:rPr lang="en-US" sz="1400" b="1" dirty="0">
                <a:solidFill>
                  <a:srgbClr val="FF0000"/>
                </a:solidFill>
              </a:rPr>
              <a:t>4X vacuum leak check</a:t>
            </a:r>
          </a:p>
          <a:p>
            <a:r>
              <a:rPr lang="en-US" sz="1400" b="1" dirty="0"/>
              <a:t>Install feed thru plate</a:t>
            </a:r>
          </a:p>
          <a:p>
            <a:pPr lvl="1"/>
            <a:r>
              <a:rPr lang="en-US" sz="1400" dirty="0">
                <a:solidFill>
                  <a:schemeClr val="tx1"/>
                </a:solidFill>
              </a:rPr>
              <a:t>Support by cryostat mandrel</a:t>
            </a:r>
          </a:p>
          <a:p>
            <a:r>
              <a:rPr lang="en-US" sz="1400" b="1" dirty="0"/>
              <a:t>4X GTAW weld </a:t>
            </a:r>
            <a:r>
              <a:rPr lang="en-US" sz="1400" b="1" dirty="0" err="1"/>
              <a:t>feedthru</a:t>
            </a:r>
            <a:r>
              <a:rPr lang="en-US" sz="1400" b="1" dirty="0"/>
              <a:t> tube to  </a:t>
            </a:r>
            <a:r>
              <a:rPr lang="en-US" sz="1400" b="1" dirty="0" err="1"/>
              <a:t>conflat</a:t>
            </a:r>
            <a:r>
              <a:rPr lang="en-US" sz="1400" b="1" dirty="0"/>
              <a:t>.</a:t>
            </a:r>
          </a:p>
          <a:p>
            <a:r>
              <a:rPr lang="en-US" sz="1400" b="1" dirty="0"/>
              <a:t>4X vacuum leak check</a:t>
            </a:r>
          </a:p>
          <a:p>
            <a:r>
              <a:rPr lang="en-US" sz="1400" b="1" dirty="0"/>
              <a:t>16X final bend of evaporator tubes.</a:t>
            </a:r>
          </a:p>
        </p:txBody>
      </p:sp>
      <p:grpSp>
        <p:nvGrpSpPr>
          <p:cNvPr id="29" name="Group 28"/>
          <p:cNvGrpSpPr/>
          <p:nvPr/>
        </p:nvGrpSpPr>
        <p:grpSpPr>
          <a:xfrm>
            <a:off x="3211708" y="914400"/>
            <a:ext cx="5882673" cy="5557286"/>
            <a:chOff x="3387361" y="1397069"/>
            <a:chExt cx="5345515" cy="4932848"/>
          </a:xfrm>
        </p:grpSpPr>
        <p:pic>
          <p:nvPicPr>
            <p:cNvPr id="11267" name="Picture 3" descr="C:\Users\langton\Desktop\feedthrough section 2.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b="-859"/>
            <a:stretch/>
          </p:blipFill>
          <p:spPr bwMode="auto">
            <a:xfrm>
              <a:off x="4325197" y="1481470"/>
              <a:ext cx="4407679" cy="48484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12767" y="4700547"/>
              <a:ext cx="705730" cy="239529"/>
            </a:xfrm>
            <a:prstGeom prst="rect">
              <a:avLst/>
            </a:prstGeom>
            <a:noFill/>
          </p:spPr>
          <p:txBody>
            <a:bodyPr wrap="none" rtlCol="0">
              <a:spAutoFit/>
            </a:bodyPr>
            <a:lstStyle/>
            <a:p>
              <a:r>
                <a:rPr lang="en-US" sz="1200" b="1" dirty="0"/>
                <a:t>Seal Plate</a:t>
              </a:r>
              <a:endParaRPr lang="en-US" b="1" dirty="0"/>
            </a:p>
          </p:txBody>
        </p:sp>
        <p:cxnSp>
          <p:nvCxnSpPr>
            <p:cNvPr id="6" name="Straight Arrow Connector 5"/>
            <p:cNvCxnSpPr/>
            <p:nvPr/>
          </p:nvCxnSpPr>
          <p:spPr>
            <a:xfrm flipV="1">
              <a:off x="4205279" y="4239598"/>
              <a:ext cx="562724" cy="56888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7361" y="3887851"/>
              <a:ext cx="692014" cy="239529"/>
            </a:xfrm>
            <a:prstGeom prst="rect">
              <a:avLst/>
            </a:prstGeom>
            <a:noFill/>
          </p:spPr>
          <p:txBody>
            <a:bodyPr wrap="none" rtlCol="0">
              <a:spAutoFit/>
            </a:bodyPr>
            <a:lstStyle/>
            <a:p>
              <a:r>
                <a:rPr lang="en-US" sz="1200" b="1" dirty="0"/>
                <a:t>   Bellows</a:t>
              </a:r>
            </a:p>
          </p:txBody>
        </p:sp>
        <p:cxnSp>
          <p:nvCxnSpPr>
            <p:cNvPr id="9" name="Straight Arrow Connector 8"/>
            <p:cNvCxnSpPr/>
            <p:nvPr/>
          </p:nvCxnSpPr>
          <p:spPr>
            <a:xfrm>
              <a:off x="6344093" y="2034363"/>
              <a:ext cx="94675" cy="95057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66842" y="4163843"/>
              <a:ext cx="688699" cy="15151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78335" y="4007616"/>
              <a:ext cx="585815" cy="4693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82225" y="4209695"/>
              <a:ext cx="502286" cy="239529"/>
            </a:xfrm>
            <a:prstGeom prst="rect">
              <a:avLst/>
            </a:prstGeom>
            <a:noFill/>
          </p:spPr>
          <p:txBody>
            <a:bodyPr wrap="none" rtlCol="0">
              <a:spAutoFit/>
            </a:bodyPr>
            <a:lstStyle/>
            <a:p>
              <a:r>
                <a:rPr lang="en-US" sz="1200" b="1" dirty="0"/>
                <a:t>GTAW</a:t>
              </a:r>
              <a:endParaRPr lang="en-US" b="1" dirty="0"/>
            </a:p>
          </p:txBody>
        </p:sp>
        <p:sp>
          <p:nvSpPr>
            <p:cNvPr id="18" name="TextBox 17"/>
            <p:cNvSpPr txBox="1"/>
            <p:nvPr/>
          </p:nvSpPr>
          <p:spPr>
            <a:xfrm>
              <a:off x="5652975" y="1790970"/>
              <a:ext cx="1216014" cy="241644"/>
            </a:xfrm>
            <a:prstGeom prst="rect">
              <a:avLst/>
            </a:prstGeom>
            <a:noFill/>
          </p:spPr>
          <p:txBody>
            <a:bodyPr wrap="none" rtlCol="0">
              <a:spAutoFit/>
            </a:bodyPr>
            <a:lstStyle/>
            <a:p>
              <a:r>
                <a:rPr lang="en-US" sz="1200" b="1" dirty="0"/>
                <a:t>Feedthrough Plate</a:t>
              </a:r>
            </a:p>
          </p:txBody>
        </p:sp>
        <p:sp>
          <p:nvSpPr>
            <p:cNvPr id="20" name="TextBox 19"/>
            <p:cNvSpPr txBox="1"/>
            <p:nvPr/>
          </p:nvSpPr>
          <p:spPr>
            <a:xfrm>
              <a:off x="3715699" y="2528516"/>
              <a:ext cx="502286" cy="239529"/>
            </a:xfrm>
            <a:prstGeom prst="rect">
              <a:avLst/>
            </a:prstGeom>
            <a:noFill/>
          </p:spPr>
          <p:txBody>
            <a:bodyPr wrap="none" rtlCol="0">
              <a:spAutoFit/>
            </a:bodyPr>
            <a:lstStyle/>
            <a:p>
              <a:r>
                <a:rPr lang="en-US" sz="1200" b="1" dirty="0"/>
                <a:t>GTAW</a:t>
              </a:r>
              <a:endParaRPr lang="en-US" b="1" dirty="0"/>
            </a:p>
          </p:txBody>
        </p:sp>
        <p:cxnSp>
          <p:nvCxnSpPr>
            <p:cNvPr id="21" name="Straight Arrow Connector 20"/>
            <p:cNvCxnSpPr/>
            <p:nvPr/>
          </p:nvCxnSpPr>
          <p:spPr>
            <a:xfrm>
              <a:off x="4242333" y="2667260"/>
              <a:ext cx="414222" cy="23807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05421" y="3436816"/>
              <a:ext cx="611457" cy="239529"/>
            </a:xfrm>
            <a:prstGeom prst="rect">
              <a:avLst/>
            </a:prstGeom>
            <a:noFill/>
          </p:spPr>
          <p:txBody>
            <a:bodyPr wrap="none" rtlCol="0">
              <a:spAutoFit/>
            </a:bodyPr>
            <a:lstStyle/>
            <a:p>
              <a:r>
                <a:rPr lang="en-US" sz="1200" b="1" dirty="0"/>
                <a:t>Ceramic</a:t>
              </a:r>
            </a:p>
          </p:txBody>
        </p:sp>
        <p:cxnSp>
          <p:nvCxnSpPr>
            <p:cNvPr id="26" name="Straight Arrow Connector 25"/>
            <p:cNvCxnSpPr/>
            <p:nvPr/>
          </p:nvCxnSpPr>
          <p:spPr>
            <a:xfrm>
              <a:off x="4092375" y="3571309"/>
              <a:ext cx="577206" cy="21007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77232" y="1532345"/>
              <a:ext cx="430356" cy="19039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61780" y="1397069"/>
              <a:ext cx="403231" cy="245874"/>
            </a:xfrm>
            <a:prstGeom prst="rect">
              <a:avLst/>
            </a:prstGeom>
            <a:noFill/>
          </p:spPr>
          <p:txBody>
            <a:bodyPr wrap="none" rtlCol="0">
              <a:spAutoFit/>
            </a:bodyPr>
            <a:lstStyle/>
            <a:p>
              <a:r>
                <a:rPr lang="en-US" sz="1200" b="1" dirty="0"/>
                <a:t>VCR</a:t>
              </a:r>
            </a:p>
          </p:txBody>
        </p:sp>
        <p:cxnSp>
          <p:nvCxnSpPr>
            <p:cNvPr id="23" name="Straight Arrow Connector 22"/>
            <p:cNvCxnSpPr/>
            <p:nvPr/>
          </p:nvCxnSpPr>
          <p:spPr>
            <a:xfrm>
              <a:off x="7254639" y="1599983"/>
              <a:ext cx="430356" cy="19039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39187" y="1464706"/>
              <a:ext cx="403231" cy="245874"/>
            </a:xfrm>
            <a:prstGeom prst="rect">
              <a:avLst/>
            </a:prstGeom>
            <a:noFill/>
          </p:spPr>
          <p:txBody>
            <a:bodyPr wrap="none" rtlCol="0">
              <a:spAutoFit/>
            </a:bodyPr>
            <a:lstStyle/>
            <a:p>
              <a:r>
                <a:rPr lang="en-US" sz="1200" b="1" dirty="0"/>
                <a:t>VCR</a:t>
              </a:r>
            </a:p>
          </p:txBody>
        </p:sp>
        <p:cxnSp>
          <p:nvCxnSpPr>
            <p:cNvPr id="27" name="Straight Arrow Connector 26"/>
            <p:cNvCxnSpPr/>
            <p:nvPr/>
          </p:nvCxnSpPr>
          <p:spPr>
            <a:xfrm>
              <a:off x="4207990" y="2005810"/>
              <a:ext cx="415452" cy="33818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723296" y="1735258"/>
              <a:ext cx="522448" cy="245874"/>
            </a:xfrm>
            <a:prstGeom prst="rect">
              <a:avLst/>
            </a:prstGeom>
            <a:noFill/>
          </p:spPr>
          <p:txBody>
            <a:bodyPr wrap="none" rtlCol="0">
              <a:spAutoFit/>
            </a:bodyPr>
            <a:lstStyle/>
            <a:p>
              <a:r>
                <a:rPr lang="en-US" sz="1200" b="1" dirty="0"/>
                <a:t>Bends</a:t>
              </a:r>
            </a:p>
          </p:txBody>
        </p:sp>
        <p:cxnSp>
          <p:nvCxnSpPr>
            <p:cNvPr id="30" name="Straight Arrow Connector 29"/>
            <p:cNvCxnSpPr/>
            <p:nvPr/>
          </p:nvCxnSpPr>
          <p:spPr>
            <a:xfrm>
              <a:off x="4207990" y="2005810"/>
              <a:ext cx="484694" cy="13527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F93F5D8-73DC-864A-9968-FC0D576C7A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0000"/>
                    </a14:imgEffect>
                    <a14:imgEffect>
                      <a14:brightnessContrast bright="38000" contrast="17000"/>
                    </a14:imgEffect>
                  </a14:imgLayer>
                </a14:imgProps>
              </a:ext>
              <a:ext uri="{28A0092B-C50C-407E-A947-70E740481C1C}">
                <a14:useLocalDpi xmlns:a14="http://schemas.microsoft.com/office/drawing/2010/main"/>
              </a:ext>
            </a:extLst>
          </a:blip>
          <a:srcRect/>
          <a:stretch/>
        </p:blipFill>
        <p:spPr>
          <a:xfrm rot="5400000">
            <a:off x="218914" y="3177109"/>
            <a:ext cx="3143080" cy="2962161"/>
          </a:xfrm>
          <a:prstGeom prst="rect">
            <a:avLst/>
          </a:prstGeom>
          <a:noFill/>
          <a:ln w="38100">
            <a:solidFill>
              <a:schemeClr val="tx1"/>
            </a:solidFill>
            <a:miter lim="800000"/>
            <a:headEnd/>
            <a:tailEnd/>
          </a:ln>
        </p:spPr>
      </p:pic>
      <p:sp>
        <p:nvSpPr>
          <p:cNvPr id="12" name="Bent-Up Arrow 11">
            <a:extLst>
              <a:ext uri="{FF2B5EF4-FFF2-40B4-BE49-F238E27FC236}">
                <a16:creationId xmlns:a16="http://schemas.microsoft.com/office/drawing/2014/main" id="{EF066A1D-08A0-6E49-B566-C4C8BF00D649}"/>
              </a:ext>
            </a:extLst>
          </p:cNvPr>
          <p:cNvSpPr/>
          <p:nvPr/>
        </p:nvSpPr>
        <p:spPr>
          <a:xfrm flipV="1">
            <a:off x="2088643" y="1831464"/>
            <a:ext cx="967520" cy="1296044"/>
          </a:xfrm>
          <a:prstGeom prst="bentUpArrow">
            <a:avLst>
              <a:gd name="adj1" fmla="val 3134"/>
              <a:gd name="adj2" fmla="val 25000"/>
              <a:gd name="adj3" fmla="val 20627"/>
            </a:avLst>
          </a:prstGeom>
          <a:solidFill>
            <a:srgbClr val="FF00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791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05E25A-4018-7F49-8105-31A7286F542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a:ext>
            </a:extLst>
          </a:blip>
          <a:stretch>
            <a:fillRect/>
          </a:stretch>
        </p:blipFill>
        <p:spPr>
          <a:xfrm>
            <a:off x="129359" y="969683"/>
            <a:ext cx="6553200" cy="4914900"/>
          </a:xfrm>
          <a:prstGeom prst="rect">
            <a:avLst/>
          </a:prstGeom>
          <a:noFill/>
          <a:ln w="38100">
            <a:solidFill>
              <a:schemeClr val="tx1"/>
            </a:solidFill>
            <a:miter lim="800000"/>
            <a:headEnd/>
            <a:tailEnd/>
          </a:ln>
        </p:spPr>
      </p:pic>
      <p:sp>
        <p:nvSpPr>
          <p:cNvPr id="3" name="Title 2">
            <a:extLst>
              <a:ext uri="{FF2B5EF4-FFF2-40B4-BE49-F238E27FC236}">
                <a16:creationId xmlns:a16="http://schemas.microsoft.com/office/drawing/2014/main" id="{864AEE33-FB4F-EF44-AAB2-32C917130B33}"/>
              </a:ext>
            </a:extLst>
          </p:cNvPr>
          <p:cNvSpPr>
            <a:spLocks noGrp="1"/>
          </p:cNvSpPr>
          <p:nvPr>
            <p:ph type="title"/>
          </p:nvPr>
        </p:nvSpPr>
        <p:spPr>
          <a:xfrm>
            <a:off x="990600" y="152400"/>
            <a:ext cx="6400800" cy="557213"/>
          </a:xfrm>
        </p:spPr>
        <p:txBody>
          <a:bodyPr/>
          <a:lstStyle/>
          <a:p>
            <a:r>
              <a:rPr lang="en-US" dirty="0"/>
              <a:t>Preparation for Final </a:t>
            </a:r>
            <a:r>
              <a:rPr lang="en-US" dirty="0" err="1"/>
              <a:t>Cryo</a:t>
            </a:r>
            <a:r>
              <a:rPr lang="en-US" dirty="0"/>
              <a:t> Feedthrough Welds to Pre-Leak Checked Feedthrough Flange</a:t>
            </a:r>
          </a:p>
        </p:txBody>
      </p:sp>
      <p:sp>
        <p:nvSpPr>
          <p:cNvPr id="7" name="TextBox 6">
            <a:extLst>
              <a:ext uri="{FF2B5EF4-FFF2-40B4-BE49-F238E27FC236}">
                <a16:creationId xmlns:a16="http://schemas.microsoft.com/office/drawing/2014/main" id="{0C08E717-7993-5F41-9551-03DCAE6A53A4}"/>
              </a:ext>
            </a:extLst>
          </p:cNvPr>
          <p:cNvSpPr txBox="1"/>
          <p:nvPr/>
        </p:nvSpPr>
        <p:spPr>
          <a:xfrm>
            <a:off x="6976105" y="969683"/>
            <a:ext cx="1733550" cy="3785652"/>
          </a:xfrm>
          <a:prstGeom prst="rect">
            <a:avLst/>
          </a:prstGeom>
          <a:noFill/>
        </p:spPr>
        <p:txBody>
          <a:bodyPr wrap="square" rtlCol="0">
            <a:spAutoFit/>
          </a:bodyPr>
          <a:lstStyle/>
          <a:p>
            <a:r>
              <a:rPr lang="en-US" b="1" dirty="0">
                <a:solidFill>
                  <a:srgbClr val="FF0000"/>
                </a:solidFill>
              </a:rPr>
              <a:t>Feedthrough Flange On Stand</a:t>
            </a:r>
          </a:p>
          <a:p>
            <a:endParaRPr lang="en-US" b="1" dirty="0">
              <a:solidFill>
                <a:srgbClr val="FF0000"/>
              </a:solidFill>
            </a:endParaRPr>
          </a:p>
          <a:p>
            <a:r>
              <a:rPr lang="en-US" b="1" dirty="0" err="1">
                <a:solidFill>
                  <a:srgbClr val="FF0000"/>
                </a:solidFill>
              </a:rPr>
              <a:t>Cryo</a:t>
            </a:r>
            <a:r>
              <a:rPr lang="en-US" b="1" dirty="0">
                <a:solidFill>
                  <a:srgbClr val="FF0000"/>
                </a:solidFill>
              </a:rPr>
              <a:t> Feedthrough</a:t>
            </a:r>
          </a:p>
          <a:p>
            <a:endParaRPr lang="en-US" b="1" dirty="0">
              <a:solidFill>
                <a:srgbClr val="FF0000"/>
              </a:solidFill>
            </a:endParaRPr>
          </a:p>
          <a:p>
            <a:r>
              <a:rPr lang="en-US" b="1" dirty="0">
                <a:solidFill>
                  <a:srgbClr val="FF0000"/>
                </a:solidFill>
              </a:rPr>
              <a:t>Support Ring to </a:t>
            </a:r>
          </a:p>
          <a:p>
            <a:r>
              <a:rPr lang="en-US" b="1" dirty="0">
                <a:solidFill>
                  <a:srgbClr val="FF0000"/>
                </a:solidFill>
              </a:rPr>
              <a:t>Cryostat Body </a:t>
            </a:r>
          </a:p>
          <a:p>
            <a:endParaRPr lang="en-US" sz="1200" b="1" dirty="0">
              <a:solidFill>
                <a:srgbClr val="FF0000"/>
              </a:solidFill>
            </a:endParaRPr>
          </a:p>
          <a:p>
            <a:r>
              <a:rPr lang="en-US" b="1" dirty="0">
                <a:solidFill>
                  <a:srgbClr val="FF0000"/>
                </a:solidFill>
              </a:rPr>
              <a:t>Support Ring</a:t>
            </a:r>
          </a:p>
          <a:p>
            <a:endParaRPr lang="en-US" sz="1200" b="1" dirty="0">
              <a:solidFill>
                <a:srgbClr val="FF0000"/>
              </a:solidFill>
            </a:endParaRPr>
          </a:p>
          <a:p>
            <a:r>
              <a:rPr lang="en-US" b="1" dirty="0" err="1">
                <a:solidFill>
                  <a:srgbClr val="FF0000"/>
                </a:solidFill>
              </a:rPr>
              <a:t>Cryo</a:t>
            </a:r>
            <a:r>
              <a:rPr lang="en-US" b="1" dirty="0">
                <a:solidFill>
                  <a:srgbClr val="FF0000"/>
                </a:solidFill>
              </a:rPr>
              <a:t> Flexures</a:t>
            </a:r>
          </a:p>
          <a:p>
            <a:endParaRPr lang="en-US" b="1" dirty="0">
              <a:solidFill>
                <a:srgbClr val="FF0000"/>
              </a:solidFill>
            </a:endParaRPr>
          </a:p>
          <a:p>
            <a:r>
              <a:rPr lang="en-US" b="1" dirty="0">
                <a:solidFill>
                  <a:srgbClr val="FF0000"/>
                </a:solidFill>
              </a:rPr>
              <a:t> </a:t>
            </a:r>
          </a:p>
        </p:txBody>
      </p:sp>
      <p:cxnSp>
        <p:nvCxnSpPr>
          <p:cNvPr id="8" name="Straight Arrow Connector 7">
            <a:extLst>
              <a:ext uri="{FF2B5EF4-FFF2-40B4-BE49-F238E27FC236}">
                <a16:creationId xmlns:a16="http://schemas.microsoft.com/office/drawing/2014/main" id="{41EB6690-D0D2-EE44-ACA9-E0350D57CB6F}"/>
              </a:ext>
            </a:extLst>
          </p:cNvPr>
          <p:cNvCxnSpPr>
            <a:cxnSpLocks/>
          </p:cNvCxnSpPr>
          <p:nvPr/>
        </p:nvCxnSpPr>
        <p:spPr>
          <a:xfrm flipH="1">
            <a:off x="5139509" y="2296362"/>
            <a:ext cx="1836596" cy="38469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EFFAC94-AD0C-9644-93AD-E3163AB138E4}"/>
              </a:ext>
            </a:extLst>
          </p:cNvPr>
          <p:cNvCxnSpPr>
            <a:cxnSpLocks/>
            <a:stCxn id="7" idx="1"/>
          </p:cNvCxnSpPr>
          <p:nvPr/>
        </p:nvCxnSpPr>
        <p:spPr>
          <a:xfrm flipH="1">
            <a:off x="5410200" y="2862509"/>
            <a:ext cx="1565905" cy="37541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E0D47B2-68B3-FD44-A107-EA7C09B5F0D9}"/>
              </a:ext>
            </a:extLst>
          </p:cNvPr>
          <p:cNvCxnSpPr>
            <a:cxnSpLocks/>
          </p:cNvCxnSpPr>
          <p:nvPr/>
        </p:nvCxnSpPr>
        <p:spPr>
          <a:xfrm flipH="1" flipV="1">
            <a:off x="4988083" y="3550812"/>
            <a:ext cx="1988022" cy="41158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2E727DB-14DC-174B-9A15-843E11C68993}"/>
              </a:ext>
            </a:extLst>
          </p:cNvPr>
          <p:cNvCxnSpPr>
            <a:cxnSpLocks/>
          </p:cNvCxnSpPr>
          <p:nvPr/>
        </p:nvCxnSpPr>
        <p:spPr>
          <a:xfrm flipH="1">
            <a:off x="2590800" y="1341271"/>
            <a:ext cx="4385305" cy="191018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970A70B-458E-6648-A2BB-E36ED90BCD0F}"/>
              </a:ext>
            </a:extLst>
          </p:cNvPr>
          <p:cNvCxnSpPr>
            <a:cxnSpLocks/>
          </p:cNvCxnSpPr>
          <p:nvPr/>
        </p:nvCxnSpPr>
        <p:spPr>
          <a:xfrm flipH="1" flipV="1">
            <a:off x="5281629" y="3354409"/>
            <a:ext cx="1694476" cy="196403"/>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9449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86A15-3858-1B43-81C0-F888EDC93D6B}"/>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4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318115" y="866109"/>
            <a:ext cx="2392730" cy="3019255"/>
          </a:xfrm>
          <a:prstGeom prst="rect">
            <a:avLst/>
          </a:prstGeom>
          <a:noFill/>
          <a:ln w="38100">
            <a:solidFill>
              <a:schemeClr val="tx1"/>
            </a:solidFill>
            <a:miter lim="800000"/>
            <a:headEnd/>
            <a:tailEnd/>
          </a:ln>
        </p:spPr>
      </p:pic>
      <p:pic>
        <p:nvPicPr>
          <p:cNvPr id="13" name="Picture 12">
            <a:extLst>
              <a:ext uri="{FF2B5EF4-FFF2-40B4-BE49-F238E27FC236}">
                <a16:creationId xmlns:a16="http://schemas.microsoft.com/office/drawing/2014/main" id="{37353D4D-0093-0840-A8FA-CC94DB2FC9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51" y="4111423"/>
            <a:ext cx="3118120" cy="2338590"/>
          </a:xfrm>
          <a:prstGeom prst="rect">
            <a:avLst/>
          </a:prstGeom>
          <a:noFill/>
          <a:ln w="38100">
            <a:solidFill>
              <a:schemeClr val="tx1"/>
            </a:solidFill>
            <a:miter lim="800000"/>
            <a:headEnd/>
            <a:tailEnd/>
          </a:ln>
        </p:spPr>
      </p:pic>
      <p:pic>
        <p:nvPicPr>
          <p:cNvPr id="15" name="Picture 14">
            <a:extLst>
              <a:ext uri="{FF2B5EF4-FFF2-40B4-BE49-F238E27FC236}">
                <a16:creationId xmlns:a16="http://schemas.microsoft.com/office/drawing/2014/main" id="{6047E314-BA51-094A-9663-6C04315195B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a:ext>
            </a:extLst>
          </a:blip>
          <a:srcRect/>
          <a:stretch/>
        </p:blipFill>
        <p:spPr>
          <a:xfrm>
            <a:off x="3267977" y="889191"/>
            <a:ext cx="2993332" cy="3783806"/>
          </a:xfrm>
          <a:prstGeom prst="rect">
            <a:avLst/>
          </a:prstGeom>
          <a:noFill/>
          <a:ln w="38100">
            <a:solidFill>
              <a:schemeClr val="tx1"/>
            </a:solidFill>
            <a:miter lim="800000"/>
            <a:headEnd/>
            <a:tailEnd/>
          </a:ln>
        </p:spPr>
      </p:pic>
      <p:pic>
        <p:nvPicPr>
          <p:cNvPr id="17" name="Picture 16">
            <a:extLst>
              <a:ext uri="{FF2B5EF4-FFF2-40B4-BE49-F238E27FC236}">
                <a16:creationId xmlns:a16="http://schemas.microsoft.com/office/drawing/2014/main" id="{C66DF4DD-A726-DA4B-A460-18B2C4DC495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6000"/>
                    </a14:imgEffect>
                  </a14:imgLayer>
                </a14:imgProps>
              </a:ext>
              <a:ext uri="{28A0092B-C50C-407E-A947-70E740481C1C}">
                <a14:useLocalDpi xmlns:a14="http://schemas.microsoft.com/office/drawing/2010/main"/>
              </a:ext>
            </a:extLst>
          </a:blip>
          <a:srcRect/>
          <a:stretch/>
        </p:blipFill>
        <p:spPr>
          <a:xfrm>
            <a:off x="77977" y="866109"/>
            <a:ext cx="3159295" cy="2219652"/>
          </a:xfrm>
          <a:prstGeom prst="rect">
            <a:avLst/>
          </a:prstGeom>
          <a:noFill/>
          <a:ln w="38100">
            <a:solidFill>
              <a:schemeClr val="tx1"/>
            </a:solidFill>
            <a:miter lim="800000"/>
            <a:headEnd/>
            <a:tailEnd/>
          </a:ln>
        </p:spPr>
      </p:pic>
      <p:pic>
        <p:nvPicPr>
          <p:cNvPr id="6" name="Picture 5">
            <a:extLst>
              <a:ext uri="{FF2B5EF4-FFF2-40B4-BE49-F238E27FC236}">
                <a16:creationId xmlns:a16="http://schemas.microsoft.com/office/drawing/2014/main" id="{6B985DAE-D987-E14C-943B-79CD527ADA4E}"/>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5000"/>
                    </a14:imgEffect>
                  </a14:imgLayer>
                </a14:imgProps>
              </a:ext>
              <a:ext uri="{28A0092B-C50C-407E-A947-70E740481C1C}">
                <a14:useLocalDpi xmlns:a14="http://schemas.microsoft.com/office/drawing/2010/main"/>
              </a:ext>
            </a:extLst>
          </a:blip>
          <a:srcRect/>
          <a:stretch/>
        </p:blipFill>
        <p:spPr>
          <a:xfrm>
            <a:off x="6343149" y="3973551"/>
            <a:ext cx="2517681" cy="2476462"/>
          </a:xfrm>
          <a:prstGeom prst="rect">
            <a:avLst/>
          </a:prstGeom>
          <a:noFill/>
          <a:ln w="38100">
            <a:solidFill>
              <a:schemeClr val="tx1"/>
            </a:solidFill>
            <a:miter lim="800000"/>
            <a:headEnd/>
            <a:tailEnd/>
          </a:ln>
        </p:spPr>
      </p:pic>
      <p:sp>
        <p:nvSpPr>
          <p:cNvPr id="3" name="Title 2">
            <a:extLst>
              <a:ext uri="{FF2B5EF4-FFF2-40B4-BE49-F238E27FC236}">
                <a16:creationId xmlns:a16="http://schemas.microsoft.com/office/drawing/2014/main" id="{864AEE33-FB4F-EF44-AAB2-32C917130B33}"/>
              </a:ext>
            </a:extLst>
          </p:cNvPr>
          <p:cNvSpPr>
            <a:spLocks noGrp="1"/>
          </p:cNvSpPr>
          <p:nvPr>
            <p:ph type="title"/>
          </p:nvPr>
        </p:nvSpPr>
        <p:spPr>
          <a:xfrm>
            <a:off x="990600" y="152400"/>
            <a:ext cx="6400800" cy="557213"/>
          </a:xfrm>
        </p:spPr>
        <p:txBody>
          <a:bodyPr/>
          <a:lstStyle/>
          <a:p>
            <a:r>
              <a:rPr lang="en-US" dirty="0"/>
              <a:t>Final </a:t>
            </a:r>
            <a:r>
              <a:rPr lang="en-US" dirty="0" err="1"/>
              <a:t>Cryo</a:t>
            </a:r>
            <a:r>
              <a:rPr lang="en-US" dirty="0"/>
              <a:t> Feedthrough Welds To Flange Leak Checked and Tested For Electrical Isolation</a:t>
            </a:r>
          </a:p>
        </p:txBody>
      </p:sp>
      <p:sp>
        <p:nvSpPr>
          <p:cNvPr id="7" name="TextBox 6">
            <a:extLst>
              <a:ext uri="{FF2B5EF4-FFF2-40B4-BE49-F238E27FC236}">
                <a16:creationId xmlns:a16="http://schemas.microsoft.com/office/drawing/2014/main" id="{0C08E717-7993-5F41-9551-03DCAE6A53A4}"/>
              </a:ext>
            </a:extLst>
          </p:cNvPr>
          <p:cNvSpPr txBox="1"/>
          <p:nvPr/>
        </p:nvSpPr>
        <p:spPr>
          <a:xfrm>
            <a:off x="47272" y="3085761"/>
            <a:ext cx="3076928" cy="938719"/>
          </a:xfrm>
          <a:prstGeom prst="rect">
            <a:avLst/>
          </a:prstGeom>
          <a:noFill/>
        </p:spPr>
        <p:txBody>
          <a:bodyPr wrap="square" rtlCol="0">
            <a:spAutoFit/>
          </a:bodyPr>
          <a:lstStyle/>
          <a:p>
            <a:r>
              <a:rPr lang="en-US" b="1" dirty="0">
                <a:solidFill>
                  <a:srgbClr val="FF0000"/>
                </a:solidFill>
              </a:rPr>
              <a:t>Prep For Welding</a:t>
            </a:r>
          </a:p>
          <a:p>
            <a:endParaRPr lang="en-US" sz="100" b="1" dirty="0">
              <a:solidFill>
                <a:srgbClr val="FF0000"/>
              </a:solidFill>
            </a:endParaRPr>
          </a:p>
          <a:p>
            <a:r>
              <a:rPr lang="en-US" b="1" dirty="0">
                <a:solidFill>
                  <a:srgbClr val="FF0000"/>
                </a:solidFill>
              </a:rPr>
              <a:t>		Welding</a:t>
            </a:r>
          </a:p>
          <a:p>
            <a:r>
              <a:rPr lang="en-US" b="1" dirty="0">
                <a:solidFill>
                  <a:srgbClr val="FF0000"/>
                </a:solidFill>
              </a:rPr>
              <a:t>Bellows Post Weld</a:t>
            </a:r>
          </a:p>
        </p:txBody>
      </p:sp>
      <p:cxnSp>
        <p:nvCxnSpPr>
          <p:cNvPr id="8" name="Straight Arrow Connector 7">
            <a:extLst>
              <a:ext uri="{FF2B5EF4-FFF2-40B4-BE49-F238E27FC236}">
                <a16:creationId xmlns:a16="http://schemas.microsoft.com/office/drawing/2014/main" id="{41EB6690-D0D2-EE44-ACA9-E0350D57CB6F}"/>
              </a:ext>
            </a:extLst>
          </p:cNvPr>
          <p:cNvCxnSpPr>
            <a:cxnSpLocks/>
          </p:cNvCxnSpPr>
          <p:nvPr/>
        </p:nvCxnSpPr>
        <p:spPr>
          <a:xfrm flipV="1">
            <a:off x="2842038" y="2818659"/>
            <a:ext cx="1538923" cy="68332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E0D47B2-68B3-FD44-A107-EA7C09B5F0D9}"/>
              </a:ext>
            </a:extLst>
          </p:cNvPr>
          <p:cNvCxnSpPr>
            <a:cxnSpLocks/>
          </p:cNvCxnSpPr>
          <p:nvPr/>
        </p:nvCxnSpPr>
        <p:spPr>
          <a:xfrm flipV="1">
            <a:off x="4524739" y="3501319"/>
            <a:ext cx="1983275" cy="142337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2E727DB-14DC-174B-9A15-843E11C68993}"/>
              </a:ext>
            </a:extLst>
          </p:cNvPr>
          <p:cNvCxnSpPr>
            <a:cxnSpLocks/>
          </p:cNvCxnSpPr>
          <p:nvPr/>
        </p:nvCxnSpPr>
        <p:spPr>
          <a:xfrm flipV="1">
            <a:off x="838200" y="2531217"/>
            <a:ext cx="1047956" cy="62910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970A70B-458E-6648-A2BB-E36ED90BCD0F}"/>
              </a:ext>
            </a:extLst>
          </p:cNvPr>
          <p:cNvCxnSpPr>
            <a:cxnSpLocks/>
          </p:cNvCxnSpPr>
          <p:nvPr/>
        </p:nvCxnSpPr>
        <p:spPr>
          <a:xfrm flipV="1">
            <a:off x="5715000" y="5148354"/>
            <a:ext cx="490074" cy="25984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DE7F9D4-24C4-BE42-97DB-5ABA63B11783}"/>
              </a:ext>
            </a:extLst>
          </p:cNvPr>
          <p:cNvCxnSpPr>
            <a:cxnSpLocks/>
            <a:stCxn id="7" idx="2"/>
          </p:cNvCxnSpPr>
          <p:nvPr/>
        </p:nvCxnSpPr>
        <p:spPr>
          <a:xfrm flipH="1">
            <a:off x="1219200" y="4024480"/>
            <a:ext cx="366536" cy="563341"/>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656F7CFF-6D00-BB48-AFAA-9CCAC3CA7CA0}"/>
              </a:ext>
            </a:extLst>
          </p:cNvPr>
          <p:cNvSpPr txBox="1"/>
          <p:nvPr/>
        </p:nvSpPr>
        <p:spPr>
          <a:xfrm>
            <a:off x="3349246" y="4800343"/>
            <a:ext cx="3076928" cy="1215717"/>
          </a:xfrm>
          <a:prstGeom prst="rect">
            <a:avLst/>
          </a:prstGeom>
          <a:noFill/>
        </p:spPr>
        <p:txBody>
          <a:bodyPr wrap="square" rtlCol="0">
            <a:spAutoFit/>
          </a:bodyPr>
          <a:lstStyle/>
          <a:p>
            <a:r>
              <a:rPr lang="en-US" b="1" dirty="0">
                <a:solidFill>
                  <a:srgbClr val="FF0000"/>
                </a:solidFill>
              </a:rPr>
              <a:t>Leak Check</a:t>
            </a:r>
          </a:p>
          <a:p>
            <a:endParaRPr lang="en-US" sz="100" b="1" dirty="0">
              <a:solidFill>
                <a:srgbClr val="FF0000"/>
              </a:solidFill>
            </a:endParaRPr>
          </a:p>
          <a:p>
            <a:r>
              <a:rPr lang="en-US" b="1" dirty="0">
                <a:solidFill>
                  <a:srgbClr val="FF0000"/>
                </a:solidFill>
              </a:rPr>
              <a:t>		</a:t>
            </a:r>
          </a:p>
          <a:p>
            <a:r>
              <a:rPr lang="en-US" b="1" dirty="0">
                <a:solidFill>
                  <a:srgbClr val="FF0000"/>
                </a:solidFill>
              </a:rPr>
              <a:t>	</a:t>
            </a:r>
            <a:r>
              <a:rPr lang="en-US" b="1" dirty="0" err="1">
                <a:solidFill>
                  <a:srgbClr val="FF0000"/>
                </a:solidFill>
              </a:rPr>
              <a:t>Cryo</a:t>
            </a:r>
            <a:r>
              <a:rPr lang="en-US" b="1" dirty="0">
                <a:solidFill>
                  <a:srgbClr val="FF0000"/>
                </a:solidFill>
              </a:rPr>
              <a:t> </a:t>
            </a:r>
            <a:r>
              <a:rPr lang="en-US" b="1" dirty="0" err="1">
                <a:solidFill>
                  <a:srgbClr val="FF0000"/>
                </a:solidFill>
              </a:rPr>
              <a:t>Coldplate</a:t>
            </a:r>
            <a:r>
              <a:rPr lang="en-US" b="1" dirty="0">
                <a:solidFill>
                  <a:srgbClr val="FF0000"/>
                </a:solidFill>
              </a:rPr>
              <a:t> 	Isolation Tests</a:t>
            </a:r>
          </a:p>
        </p:txBody>
      </p:sp>
    </p:spTree>
    <p:extLst>
      <p:ext uri="{BB962C8B-B14F-4D97-AF65-F5344CB8AC3E}">
        <p14:creationId xmlns:p14="http://schemas.microsoft.com/office/powerpoint/2010/main" val="405810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C452-216A-7041-B454-7D33794F33ED}"/>
              </a:ext>
            </a:extLst>
          </p:cNvPr>
          <p:cNvSpPr>
            <a:spLocks noGrp="1"/>
          </p:cNvSpPr>
          <p:nvPr>
            <p:ph type="title"/>
          </p:nvPr>
        </p:nvSpPr>
        <p:spPr/>
        <p:txBody>
          <a:bodyPr/>
          <a:lstStyle/>
          <a:p>
            <a:r>
              <a:rPr lang="en-US" dirty="0"/>
              <a:t>Cryostat</a:t>
            </a:r>
          </a:p>
        </p:txBody>
      </p:sp>
      <p:sp>
        <p:nvSpPr>
          <p:cNvPr id="4" name="TextBox 3">
            <a:extLst>
              <a:ext uri="{FF2B5EF4-FFF2-40B4-BE49-F238E27FC236}">
                <a16:creationId xmlns:a16="http://schemas.microsoft.com/office/drawing/2014/main" id="{6EF63D82-2836-A84C-B6F9-3E4B01DABE47}"/>
              </a:ext>
            </a:extLst>
          </p:cNvPr>
          <p:cNvSpPr txBox="1"/>
          <p:nvPr/>
        </p:nvSpPr>
        <p:spPr>
          <a:xfrm>
            <a:off x="727840" y="3813050"/>
            <a:ext cx="3301288" cy="307777"/>
          </a:xfrm>
          <a:prstGeom prst="rect">
            <a:avLst/>
          </a:prstGeom>
          <a:noFill/>
        </p:spPr>
        <p:txBody>
          <a:bodyPr wrap="none" rtlCol="0">
            <a:spAutoFit/>
          </a:bodyPr>
          <a:lstStyle/>
          <a:p>
            <a:r>
              <a:rPr lang="en-US" sz="1400" b="1" dirty="0"/>
              <a:t>Cold Plate Detail w/ Trim and Aux Heaters</a:t>
            </a:r>
          </a:p>
        </p:txBody>
      </p:sp>
      <p:pic>
        <p:nvPicPr>
          <p:cNvPr id="9217" name="Picture 1" descr="page28image1729472">
            <a:extLst>
              <a:ext uri="{FF2B5EF4-FFF2-40B4-BE49-F238E27FC236}">
                <a16:creationId xmlns:a16="http://schemas.microsoft.com/office/drawing/2014/main" id="{69D049BD-6E86-BA49-8C47-0D6A726146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2030" y="992378"/>
            <a:ext cx="3390900" cy="4521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482CF1-A860-6A4B-9B10-9636BB2273FC}"/>
              </a:ext>
            </a:extLst>
          </p:cNvPr>
          <p:cNvSpPr txBox="1"/>
          <p:nvPr/>
        </p:nvSpPr>
        <p:spPr>
          <a:xfrm>
            <a:off x="5875468" y="5694895"/>
            <a:ext cx="2421817" cy="307777"/>
          </a:xfrm>
          <a:prstGeom prst="rect">
            <a:avLst/>
          </a:prstGeom>
          <a:noFill/>
        </p:spPr>
        <p:txBody>
          <a:bodyPr wrap="none" rtlCol="0">
            <a:spAutoFit/>
          </a:bodyPr>
          <a:lstStyle/>
          <a:p>
            <a:r>
              <a:rPr lang="en-US" sz="1400" b="1" dirty="0"/>
              <a:t>Cold Plate with Heaters Wired</a:t>
            </a:r>
          </a:p>
        </p:txBody>
      </p:sp>
      <p:pic>
        <p:nvPicPr>
          <p:cNvPr id="5" name="Picture 1" descr="page36image1760832">
            <a:extLst>
              <a:ext uri="{FF2B5EF4-FFF2-40B4-BE49-F238E27FC236}">
                <a16:creationId xmlns:a16="http://schemas.microsoft.com/office/drawing/2014/main" id="{3A30FDB8-EFFE-DE4B-8BEC-9CFFD4D7502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633" y="992378"/>
            <a:ext cx="4886705" cy="27466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age38image845120">
            <a:extLst>
              <a:ext uri="{FF2B5EF4-FFF2-40B4-BE49-F238E27FC236}">
                <a16:creationId xmlns:a16="http://schemas.microsoft.com/office/drawing/2014/main" id="{9B64C0A5-91CF-434D-9302-7BB13600738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839535" y="4264609"/>
            <a:ext cx="3390900" cy="18909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AD9ABF-1A2E-864E-802E-04808F04029D}"/>
              </a:ext>
            </a:extLst>
          </p:cNvPr>
          <p:cNvSpPr txBox="1"/>
          <p:nvPr/>
        </p:nvSpPr>
        <p:spPr>
          <a:xfrm>
            <a:off x="539475" y="6155586"/>
            <a:ext cx="4017318" cy="307777"/>
          </a:xfrm>
          <a:prstGeom prst="rect">
            <a:avLst/>
          </a:prstGeom>
          <a:noFill/>
        </p:spPr>
        <p:txBody>
          <a:bodyPr wrap="none" rtlCol="0">
            <a:spAutoFit/>
          </a:bodyPr>
          <a:lstStyle/>
          <a:p>
            <a:r>
              <a:rPr lang="en-US" sz="1400" b="1" dirty="0"/>
              <a:t>Cryo Plate Detail w/ Trim Heaters &amp; Cooling Circuits</a:t>
            </a:r>
          </a:p>
        </p:txBody>
      </p:sp>
      <p:cxnSp>
        <p:nvCxnSpPr>
          <p:cNvPr id="10" name="Straight Arrow Connector 9"/>
          <p:cNvCxnSpPr/>
          <p:nvPr/>
        </p:nvCxnSpPr>
        <p:spPr>
          <a:xfrm flipH="1" flipV="1">
            <a:off x="2766965" y="2545685"/>
            <a:ext cx="1728225" cy="1497795"/>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85855" y="3429000"/>
            <a:ext cx="268835" cy="1190555"/>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62665" y="4657960"/>
            <a:ext cx="576075" cy="307240"/>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3482CF1-A860-6A4B-9B10-9636BB2273FC}"/>
              </a:ext>
            </a:extLst>
          </p:cNvPr>
          <p:cNvSpPr txBox="1"/>
          <p:nvPr/>
        </p:nvSpPr>
        <p:spPr>
          <a:xfrm>
            <a:off x="-11813" y="4614456"/>
            <a:ext cx="758926" cy="523220"/>
          </a:xfrm>
          <a:prstGeom prst="rect">
            <a:avLst/>
          </a:prstGeom>
          <a:noFill/>
        </p:spPr>
        <p:txBody>
          <a:bodyPr wrap="none" rtlCol="0">
            <a:spAutoFit/>
          </a:bodyPr>
          <a:lstStyle/>
          <a:p>
            <a:pPr algn="ctr"/>
            <a:r>
              <a:rPr lang="en-US" sz="1400" b="1" dirty="0"/>
              <a:t>Trim </a:t>
            </a:r>
          </a:p>
          <a:p>
            <a:pPr algn="ctr"/>
            <a:r>
              <a:rPr lang="en-US" sz="1400" b="1" dirty="0"/>
              <a:t>Heaters</a:t>
            </a:r>
          </a:p>
        </p:txBody>
      </p:sp>
      <p:sp>
        <p:nvSpPr>
          <p:cNvPr id="18" name="TextBox 17">
            <a:extLst>
              <a:ext uri="{FF2B5EF4-FFF2-40B4-BE49-F238E27FC236}">
                <a16:creationId xmlns:a16="http://schemas.microsoft.com/office/drawing/2014/main" id="{B3482CF1-A860-6A4B-9B10-9636BB2273FC}"/>
              </a:ext>
            </a:extLst>
          </p:cNvPr>
          <p:cNvSpPr txBox="1"/>
          <p:nvPr/>
        </p:nvSpPr>
        <p:spPr>
          <a:xfrm>
            <a:off x="4311864" y="4021808"/>
            <a:ext cx="758926" cy="523220"/>
          </a:xfrm>
          <a:prstGeom prst="rect">
            <a:avLst/>
          </a:prstGeom>
          <a:noFill/>
        </p:spPr>
        <p:txBody>
          <a:bodyPr wrap="none" rtlCol="0">
            <a:spAutoFit/>
          </a:bodyPr>
          <a:lstStyle/>
          <a:p>
            <a:pPr algn="ctr"/>
            <a:r>
              <a:rPr lang="en-US" sz="1400" b="1" dirty="0"/>
              <a:t>Aux </a:t>
            </a:r>
          </a:p>
          <a:p>
            <a:pPr algn="ctr"/>
            <a:r>
              <a:rPr lang="en-US" sz="1400" b="1" dirty="0"/>
              <a:t>Heaters</a:t>
            </a:r>
          </a:p>
        </p:txBody>
      </p:sp>
    </p:spTree>
    <p:extLst>
      <p:ext uri="{BB962C8B-B14F-4D97-AF65-F5344CB8AC3E}">
        <p14:creationId xmlns:p14="http://schemas.microsoft.com/office/powerpoint/2010/main" val="1465994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34F5E6-19B5-B54E-A7DE-C2AE07F1668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1000" contrast="2000"/>
                    </a14:imgEffect>
                  </a14:imgLayer>
                </a14:imgProps>
              </a:ext>
              <a:ext uri="{28A0092B-C50C-407E-A947-70E740481C1C}">
                <a14:useLocalDpi xmlns:a14="http://schemas.microsoft.com/office/drawing/2010/main"/>
              </a:ext>
            </a:extLst>
          </a:blip>
          <a:srcRect/>
          <a:stretch/>
        </p:blipFill>
        <p:spPr>
          <a:xfrm rot="5400000">
            <a:off x="-45179" y="2278924"/>
            <a:ext cx="4038601" cy="3747952"/>
          </a:xfrm>
          <a:prstGeom prst="rect">
            <a:avLst/>
          </a:prstGeom>
          <a:noFill/>
          <a:ln w="38100">
            <a:solidFill>
              <a:schemeClr val="tx1"/>
            </a:solidFill>
            <a:miter lim="800000"/>
            <a:headEnd/>
            <a:tailEnd/>
          </a:ln>
        </p:spPr>
      </p:pic>
      <p:pic>
        <p:nvPicPr>
          <p:cNvPr id="5" name="Picture 4">
            <a:extLst>
              <a:ext uri="{FF2B5EF4-FFF2-40B4-BE49-F238E27FC236}">
                <a16:creationId xmlns:a16="http://schemas.microsoft.com/office/drawing/2014/main" id="{14AA0DAC-47CF-D444-87CA-7EBA6C471DE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32000"/>
                    </a14:imgEffect>
                  </a14:imgLayer>
                </a14:imgProps>
              </a:ext>
              <a:ext uri="{28A0092B-C50C-407E-A947-70E740481C1C}">
                <a14:useLocalDpi xmlns:a14="http://schemas.microsoft.com/office/drawing/2010/main"/>
              </a:ext>
            </a:extLst>
          </a:blip>
          <a:srcRect/>
          <a:stretch/>
        </p:blipFill>
        <p:spPr>
          <a:xfrm>
            <a:off x="4000390" y="3787249"/>
            <a:ext cx="3246393" cy="2533474"/>
          </a:xfrm>
          <a:prstGeom prst="rect">
            <a:avLst/>
          </a:prstGeom>
          <a:noFill/>
          <a:ln w="38100">
            <a:solidFill>
              <a:schemeClr val="tx1"/>
            </a:solidFill>
            <a:miter lim="800000"/>
            <a:headEnd/>
            <a:tailEnd/>
          </a:ln>
        </p:spPr>
      </p:pic>
      <p:pic>
        <p:nvPicPr>
          <p:cNvPr id="11" name="Picture 10">
            <a:extLst>
              <a:ext uri="{FF2B5EF4-FFF2-40B4-BE49-F238E27FC236}">
                <a16:creationId xmlns:a16="http://schemas.microsoft.com/office/drawing/2014/main" id="{DB38451C-3342-7E44-9311-2832F0589F9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1000"/>
                    </a14:imgEffect>
                    <a14:imgEffect>
                      <a14:brightnessContrast bright="31000" contrast="20000"/>
                    </a14:imgEffect>
                  </a14:imgLayer>
                </a14:imgProps>
              </a:ext>
              <a:ext uri="{28A0092B-C50C-407E-A947-70E740481C1C}">
                <a14:useLocalDpi xmlns:a14="http://schemas.microsoft.com/office/drawing/2010/main"/>
              </a:ext>
            </a:extLst>
          </a:blip>
          <a:srcRect/>
          <a:stretch/>
        </p:blipFill>
        <p:spPr>
          <a:xfrm rot="5400000">
            <a:off x="5888491" y="541312"/>
            <a:ext cx="2806274" cy="3444063"/>
          </a:xfrm>
          <a:prstGeom prst="rect">
            <a:avLst/>
          </a:prstGeom>
          <a:noFill/>
          <a:ln w="38100">
            <a:solidFill>
              <a:schemeClr val="tx1"/>
            </a:solidFill>
            <a:miter lim="800000"/>
            <a:headEnd/>
            <a:tailEnd/>
          </a:ln>
        </p:spPr>
      </p:pic>
      <p:sp>
        <p:nvSpPr>
          <p:cNvPr id="3" name="Title 2">
            <a:extLst>
              <a:ext uri="{FF2B5EF4-FFF2-40B4-BE49-F238E27FC236}">
                <a16:creationId xmlns:a16="http://schemas.microsoft.com/office/drawing/2014/main" id="{864AEE33-FB4F-EF44-AAB2-32C917130B33}"/>
              </a:ext>
            </a:extLst>
          </p:cNvPr>
          <p:cNvSpPr>
            <a:spLocks noGrp="1"/>
          </p:cNvSpPr>
          <p:nvPr>
            <p:ph type="title"/>
          </p:nvPr>
        </p:nvSpPr>
        <p:spPr>
          <a:xfrm>
            <a:off x="990600" y="152400"/>
            <a:ext cx="6400800" cy="557213"/>
          </a:xfrm>
        </p:spPr>
        <p:txBody>
          <a:bodyPr/>
          <a:lstStyle/>
          <a:p>
            <a:r>
              <a:rPr lang="en-US" dirty="0"/>
              <a:t>Complete </a:t>
            </a:r>
            <a:r>
              <a:rPr lang="en-US" dirty="0" err="1"/>
              <a:t>Connectorization</a:t>
            </a:r>
            <a:r>
              <a:rPr lang="en-US" dirty="0"/>
              <a:t> of RTD and Heaters and Mate </a:t>
            </a:r>
            <a:r>
              <a:rPr lang="en-US" dirty="0" err="1"/>
              <a:t>Cryo</a:t>
            </a:r>
            <a:r>
              <a:rPr lang="en-US" dirty="0"/>
              <a:t>/</a:t>
            </a:r>
            <a:r>
              <a:rPr lang="en-US" dirty="0" err="1"/>
              <a:t>Coldplate</a:t>
            </a:r>
            <a:r>
              <a:rPr lang="en-US" dirty="0"/>
              <a:t> To Grid</a:t>
            </a:r>
          </a:p>
        </p:txBody>
      </p:sp>
      <p:sp>
        <p:nvSpPr>
          <p:cNvPr id="7" name="TextBox 6">
            <a:extLst>
              <a:ext uri="{FF2B5EF4-FFF2-40B4-BE49-F238E27FC236}">
                <a16:creationId xmlns:a16="http://schemas.microsoft.com/office/drawing/2014/main" id="{0C08E717-7993-5F41-9551-03DCAE6A53A4}"/>
              </a:ext>
            </a:extLst>
          </p:cNvPr>
          <p:cNvSpPr txBox="1"/>
          <p:nvPr/>
        </p:nvSpPr>
        <p:spPr>
          <a:xfrm>
            <a:off x="3955295" y="2273097"/>
            <a:ext cx="1531105" cy="830997"/>
          </a:xfrm>
          <a:prstGeom prst="rect">
            <a:avLst/>
          </a:prstGeom>
          <a:noFill/>
        </p:spPr>
        <p:txBody>
          <a:bodyPr wrap="square" rtlCol="0">
            <a:spAutoFit/>
          </a:bodyPr>
          <a:lstStyle/>
          <a:p>
            <a:r>
              <a:rPr lang="en-US" sz="1600" b="1" dirty="0">
                <a:solidFill>
                  <a:srgbClr val="FF0000"/>
                </a:solidFill>
              </a:rPr>
              <a:t>PEEK Connectors on </a:t>
            </a:r>
            <a:r>
              <a:rPr lang="en-US" sz="1600" b="1" dirty="0" err="1">
                <a:solidFill>
                  <a:srgbClr val="FF0000"/>
                </a:solidFill>
              </a:rPr>
              <a:t>Cryoshroud</a:t>
            </a:r>
            <a:endParaRPr lang="en-US" sz="1600" b="1" dirty="0">
              <a:solidFill>
                <a:srgbClr val="FF0000"/>
              </a:solidFill>
            </a:endParaRPr>
          </a:p>
        </p:txBody>
      </p:sp>
      <p:cxnSp>
        <p:nvCxnSpPr>
          <p:cNvPr id="8" name="Straight Arrow Connector 7">
            <a:extLst>
              <a:ext uri="{FF2B5EF4-FFF2-40B4-BE49-F238E27FC236}">
                <a16:creationId xmlns:a16="http://schemas.microsoft.com/office/drawing/2014/main" id="{41EB6690-D0D2-EE44-ACA9-E0350D57CB6F}"/>
              </a:ext>
            </a:extLst>
          </p:cNvPr>
          <p:cNvCxnSpPr>
            <a:cxnSpLocks/>
            <a:stCxn id="7" idx="1"/>
          </p:cNvCxnSpPr>
          <p:nvPr/>
        </p:nvCxnSpPr>
        <p:spPr>
          <a:xfrm flipH="1">
            <a:off x="2531471" y="2688596"/>
            <a:ext cx="1423824" cy="73282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E0D47B2-68B3-FD44-A107-EA7C09B5F0D9}"/>
              </a:ext>
            </a:extLst>
          </p:cNvPr>
          <p:cNvCxnSpPr>
            <a:cxnSpLocks/>
            <a:stCxn id="41" idx="2"/>
          </p:cNvCxnSpPr>
          <p:nvPr/>
        </p:nvCxnSpPr>
        <p:spPr>
          <a:xfrm flipH="1">
            <a:off x="2170348" y="1917809"/>
            <a:ext cx="1077512" cy="104195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2E727DB-14DC-174B-9A15-843E11C68993}"/>
              </a:ext>
            </a:extLst>
          </p:cNvPr>
          <p:cNvCxnSpPr>
            <a:cxnSpLocks/>
          </p:cNvCxnSpPr>
          <p:nvPr/>
        </p:nvCxnSpPr>
        <p:spPr>
          <a:xfrm>
            <a:off x="5486400" y="1286867"/>
            <a:ext cx="990600" cy="30307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970A70B-458E-6648-A2BB-E36ED90BCD0F}"/>
              </a:ext>
            </a:extLst>
          </p:cNvPr>
          <p:cNvCxnSpPr>
            <a:cxnSpLocks/>
          </p:cNvCxnSpPr>
          <p:nvPr/>
        </p:nvCxnSpPr>
        <p:spPr>
          <a:xfrm flipH="1" flipV="1">
            <a:off x="7391400" y="2038577"/>
            <a:ext cx="304800" cy="1764914"/>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DE7F9D4-24C4-BE42-97DB-5ABA63B11783}"/>
              </a:ext>
            </a:extLst>
          </p:cNvPr>
          <p:cNvCxnSpPr>
            <a:cxnSpLocks/>
            <a:stCxn id="7" idx="2"/>
          </p:cNvCxnSpPr>
          <p:nvPr/>
        </p:nvCxnSpPr>
        <p:spPr>
          <a:xfrm>
            <a:off x="4720848" y="3104094"/>
            <a:ext cx="689352" cy="1245542"/>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656F7CFF-6D00-BB48-AFAA-9CCAC3CA7CA0}"/>
              </a:ext>
            </a:extLst>
          </p:cNvPr>
          <p:cNvSpPr txBox="1"/>
          <p:nvPr/>
        </p:nvSpPr>
        <p:spPr>
          <a:xfrm>
            <a:off x="2466755" y="1286867"/>
            <a:ext cx="1562210" cy="630942"/>
          </a:xfrm>
          <a:prstGeom prst="rect">
            <a:avLst/>
          </a:prstGeom>
          <a:noFill/>
        </p:spPr>
        <p:txBody>
          <a:bodyPr wrap="square" rtlCol="0">
            <a:spAutoFit/>
          </a:bodyPr>
          <a:lstStyle/>
          <a:p>
            <a:r>
              <a:rPr lang="en-US" sz="1600" b="1" dirty="0">
                <a:solidFill>
                  <a:srgbClr val="FF0000"/>
                </a:solidFill>
              </a:rPr>
              <a:t>Instrumentation</a:t>
            </a:r>
            <a:r>
              <a:rPr lang="en-US" b="1" dirty="0">
                <a:solidFill>
                  <a:srgbClr val="FF0000"/>
                </a:solidFill>
              </a:rPr>
              <a:t> </a:t>
            </a:r>
            <a:r>
              <a:rPr lang="en-US" sz="1600" b="1" dirty="0">
                <a:solidFill>
                  <a:srgbClr val="FF0000"/>
                </a:solidFill>
              </a:rPr>
              <a:t>Feedthroughs</a:t>
            </a:r>
          </a:p>
          <a:p>
            <a:endParaRPr lang="en-US" sz="100" b="1" dirty="0">
              <a:solidFill>
                <a:srgbClr val="FF0000"/>
              </a:solidFill>
            </a:endParaRPr>
          </a:p>
        </p:txBody>
      </p:sp>
      <p:sp>
        <p:nvSpPr>
          <p:cNvPr id="35" name="TextBox 34">
            <a:extLst>
              <a:ext uri="{FF2B5EF4-FFF2-40B4-BE49-F238E27FC236}">
                <a16:creationId xmlns:a16="http://schemas.microsoft.com/office/drawing/2014/main" id="{F7405294-640E-C446-B62A-185820CD35DE}"/>
              </a:ext>
            </a:extLst>
          </p:cNvPr>
          <p:cNvSpPr txBox="1"/>
          <p:nvPr/>
        </p:nvSpPr>
        <p:spPr>
          <a:xfrm>
            <a:off x="3856407" y="807471"/>
            <a:ext cx="1562210" cy="600164"/>
          </a:xfrm>
          <a:prstGeom prst="rect">
            <a:avLst/>
          </a:prstGeom>
          <a:noFill/>
        </p:spPr>
        <p:txBody>
          <a:bodyPr wrap="square" rtlCol="0">
            <a:spAutoFit/>
          </a:bodyPr>
          <a:lstStyle/>
          <a:p>
            <a:pPr algn="r"/>
            <a:r>
              <a:rPr lang="en-US" sz="1600" b="1" dirty="0">
                <a:solidFill>
                  <a:srgbClr val="FF0000"/>
                </a:solidFill>
              </a:rPr>
              <a:t>GRID Ready For Mating</a:t>
            </a:r>
          </a:p>
          <a:p>
            <a:endParaRPr lang="en-US" sz="100" b="1" dirty="0">
              <a:solidFill>
                <a:srgbClr val="FF0000"/>
              </a:solidFill>
            </a:endParaRPr>
          </a:p>
        </p:txBody>
      </p:sp>
      <p:sp>
        <p:nvSpPr>
          <p:cNvPr id="38" name="TextBox 37">
            <a:extLst>
              <a:ext uri="{FF2B5EF4-FFF2-40B4-BE49-F238E27FC236}">
                <a16:creationId xmlns:a16="http://schemas.microsoft.com/office/drawing/2014/main" id="{946F58A1-B753-444D-BF77-00A9DA556882}"/>
              </a:ext>
            </a:extLst>
          </p:cNvPr>
          <p:cNvSpPr txBox="1"/>
          <p:nvPr/>
        </p:nvSpPr>
        <p:spPr>
          <a:xfrm>
            <a:off x="7352374" y="3817074"/>
            <a:ext cx="1562210" cy="846386"/>
          </a:xfrm>
          <a:prstGeom prst="rect">
            <a:avLst/>
          </a:prstGeom>
          <a:noFill/>
        </p:spPr>
        <p:txBody>
          <a:bodyPr wrap="square" rtlCol="0">
            <a:spAutoFit/>
          </a:bodyPr>
          <a:lstStyle/>
          <a:p>
            <a:r>
              <a:rPr lang="en-US" sz="1600" b="1" dirty="0" err="1">
                <a:solidFill>
                  <a:srgbClr val="FF0000"/>
                </a:solidFill>
              </a:rPr>
              <a:t>Cryoplate</a:t>
            </a:r>
            <a:r>
              <a:rPr lang="en-US" sz="1600" b="1" dirty="0">
                <a:solidFill>
                  <a:srgbClr val="FF0000"/>
                </a:solidFill>
              </a:rPr>
              <a:t> Ring Support Columns</a:t>
            </a:r>
          </a:p>
          <a:p>
            <a:endParaRPr lang="en-US" sz="100" b="1" dirty="0">
              <a:solidFill>
                <a:srgbClr val="FF0000"/>
              </a:solidFill>
            </a:endParaRPr>
          </a:p>
        </p:txBody>
      </p:sp>
      <p:cxnSp>
        <p:nvCxnSpPr>
          <p:cNvPr id="39" name="Straight Arrow Connector 38">
            <a:extLst>
              <a:ext uri="{FF2B5EF4-FFF2-40B4-BE49-F238E27FC236}">
                <a16:creationId xmlns:a16="http://schemas.microsoft.com/office/drawing/2014/main" id="{81ADFD80-F2AF-004C-A08C-AD336262EC59}"/>
              </a:ext>
            </a:extLst>
          </p:cNvPr>
          <p:cNvCxnSpPr>
            <a:cxnSpLocks/>
          </p:cNvCxnSpPr>
          <p:nvPr/>
        </p:nvCxnSpPr>
        <p:spPr>
          <a:xfrm flipH="1" flipV="1">
            <a:off x="7696200" y="2038577"/>
            <a:ext cx="1" cy="1778497"/>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353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71800" y="1145178"/>
            <a:ext cx="1429638" cy="369332"/>
          </a:xfrm>
          <a:noFill/>
        </p:spPr>
        <p:txBody>
          <a:bodyPr wrap="square" rtlCol="0">
            <a:spAutoFit/>
          </a:bodyPr>
          <a:lstStyle/>
          <a:p>
            <a:pPr marL="0" indent="0" defTabSz="914400">
              <a:buNone/>
            </a:pPr>
            <a:r>
              <a:rPr lang="en-US" sz="1800" b="1" dirty="0">
                <a:solidFill>
                  <a:srgbClr val="FF0000"/>
                </a:solidFill>
                <a:ea typeface="+mn-ea"/>
                <a:cs typeface="+mn-cs"/>
              </a:rPr>
              <a:t>Cable Tray</a:t>
            </a:r>
          </a:p>
        </p:txBody>
      </p:sp>
      <p:sp>
        <p:nvSpPr>
          <p:cNvPr id="3" name="Title 2"/>
          <p:cNvSpPr>
            <a:spLocks noGrp="1"/>
          </p:cNvSpPr>
          <p:nvPr>
            <p:ph type="title"/>
          </p:nvPr>
        </p:nvSpPr>
        <p:spPr/>
        <p:txBody>
          <a:bodyPr/>
          <a:lstStyle/>
          <a:p>
            <a:r>
              <a:rPr lang="en-US" dirty="0"/>
              <a:t>Cable Tray Installation</a:t>
            </a:r>
          </a:p>
        </p:txBody>
      </p:sp>
      <p:pic>
        <p:nvPicPr>
          <p:cNvPr id="1026" name="Picture 2" descr="V:\KIPAC\LSST\Cryostat-Refrigeration\Cryostat Assy\Photos\Unsorted\IMG_20180531_162011.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5105400" y="1524000"/>
            <a:ext cx="3962400" cy="344559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DE7F9D4-24C4-BE42-97DB-5ABA63B11783}"/>
              </a:ext>
            </a:extLst>
          </p:cNvPr>
          <p:cNvCxnSpPr>
            <a:cxnSpLocks/>
            <a:stCxn id="2" idx="2"/>
          </p:cNvCxnSpPr>
          <p:nvPr/>
        </p:nvCxnSpPr>
        <p:spPr>
          <a:xfrm>
            <a:off x="3686619" y="1514510"/>
            <a:ext cx="2485581" cy="619090"/>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029" name="Picture 5" descr="V:\KIPAC\LSST\Cryostat-Refrigeration\Cryostat Assy\Photos\Unsorted\IMG_20180531_161930.jp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18265" y="2438400"/>
            <a:ext cx="4953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DE7F9D4-24C4-BE42-97DB-5ABA63B11783}"/>
              </a:ext>
            </a:extLst>
          </p:cNvPr>
          <p:cNvCxnSpPr>
            <a:cxnSpLocks/>
            <a:stCxn id="2" idx="2"/>
          </p:cNvCxnSpPr>
          <p:nvPr/>
        </p:nvCxnSpPr>
        <p:spPr>
          <a:xfrm flipH="1">
            <a:off x="2819401" y="1514510"/>
            <a:ext cx="867218" cy="2371690"/>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14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C3217-3679-2C4D-B724-86D4CAF91180}"/>
              </a:ext>
            </a:extLst>
          </p:cNvPr>
          <p:cNvSpPr>
            <a:spLocks noGrp="1"/>
          </p:cNvSpPr>
          <p:nvPr>
            <p:ph type="title"/>
          </p:nvPr>
        </p:nvSpPr>
        <p:spPr/>
        <p:txBody>
          <a:bodyPr/>
          <a:lstStyle/>
          <a:p>
            <a:r>
              <a:rPr lang="en-US" dirty="0"/>
              <a:t>Mating of Grid To </a:t>
            </a:r>
            <a:r>
              <a:rPr lang="en-US" dirty="0" err="1"/>
              <a:t>Cryo</a:t>
            </a:r>
            <a:r>
              <a:rPr lang="en-US" dirty="0"/>
              <a:t> Plate</a:t>
            </a:r>
          </a:p>
        </p:txBody>
      </p:sp>
      <p:pic>
        <p:nvPicPr>
          <p:cNvPr id="7" name="Picture 6">
            <a:extLst>
              <a:ext uri="{FF2B5EF4-FFF2-40B4-BE49-F238E27FC236}">
                <a16:creationId xmlns:a16="http://schemas.microsoft.com/office/drawing/2014/main" id="{42241192-B3A0-EC45-842F-4E5E16920BC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5400000">
            <a:off x="1204913" y="176212"/>
            <a:ext cx="2105024" cy="3581400"/>
          </a:xfrm>
          <a:prstGeom prst="rect">
            <a:avLst/>
          </a:prstGeom>
          <a:noFill/>
          <a:ln w="38100">
            <a:solidFill>
              <a:schemeClr val="tx1"/>
            </a:solidFill>
            <a:miter lim="800000"/>
            <a:headEnd/>
            <a:tailEnd/>
          </a:ln>
        </p:spPr>
      </p:pic>
      <p:sp>
        <p:nvSpPr>
          <p:cNvPr id="8" name="TextBox 7">
            <a:extLst>
              <a:ext uri="{FF2B5EF4-FFF2-40B4-BE49-F238E27FC236}">
                <a16:creationId xmlns:a16="http://schemas.microsoft.com/office/drawing/2014/main" id="{12F447ED-B6D0-8E46-8AD7-B8240770CBEC}"/>
              </a:ext>
            </a:extLst>
          </p:cNvPr>
          <p:cNvSpPr txBox="1"/>
          <p:nvPr/>
        </p:nvSpPr>
        <p:spPr>
          <a:xfrm>
            <a:off x="4191000" y="1066800"/>
            <a:ext cx="1828800" cy="1200329"/>
          </a:xfrm>
          <a:prstGeom prst="rect">
            <a:avLst/>
          </a:prstGeom>
          <a:noFill/>
        </p:spPr>
        <p:txBody>
          <a:bodyPr wrap="square" rtlCol="0">
            <a:spAutoFit/>
          </a:bodyPr>
          <a:lstStyle/>
          <a:p>
            <a:r>
              <a:rPr lang="en-US" b="1" dirty="0">
                <a:solidFill>
                  <a:srgbClr val="FF0000"/>
                </a:solidFill>
              </a:rPr>
              <a:t>Pre-Attach Raft </a:t>
            </a:r>
          </a:p>
          <a:p>
            <a:r>
              <a:rPr lang="en-US" b="1" dirty="0" err="1">
                <a:solidFill>
                  <a:srgbClr val="FF0000"/>
                </a:solidFill>
              </a:rPr>
              <a:t>Holdown</a:t>
            </a:r>
            <a:endParaRPr lang="en-US" b="1" dirty="0">
              <a:solidFill>
                <a:srgbClr val="FF0000"/>
              </a:solidFill>
            </a:endParaRPr>
          </a:p>
          <a:p>
            <a:r>
              <a:rPr lang="en-US" b="1" dirty="0">
                <a:solidFill>
                  <a:srgbClr val="FF0000"/>
                </a:solidFill>
              </a:rPr>
              <a:t>screws in </a:t>
            </a:r>
          </a:p>
          <a:p>
            <a:r>
              <a:rPr lang="en-US" b="1" dirty="0">
                <a:solidFill>
                  <a:srgbClr val="FF0000"/>
                </a:solidFill>
              </a:rPr>
              <a:t>each bay</a:t>
            </a:r>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3657600"/>
            <a:ext cx="5087533" cy="28617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3600" y="1219200"/>
            <a:ext cx="2915070" cy="518234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3825" y="3040617"/>
            <a:ext cx="5181599" cy="646331"/>
          </a:xfrm>
          <a:prstGeom prst="rect">
            <a:avLst/>
          </a:prstGeom>
        </p:spPr>
        <p:txBody>
          <a:bodyPr wrap="square">
            <a:spAutoFit/>
          </a:bodyPr>
          <a:lstStyle/>
          <a:p>
            <a:r>
              <a:rPr lang="en-US" dirty="0"/>
              <a:t>RTM load hardware is installed. shrinking tubing are there to aid in mating the </a:t>
            </a:r>
            <a:r>
              <a:rPr lang="en-US" dirty="0" err="1"/>
              <a:t>cryo</a:t>
            </a:r>
            <a:r>
              <a:rPr lang="en-US" dirty="0"/>
              <a:t> and grid assemblies </a:t>
            </a:r>
          </a:p>
        </p:txBody>
      </p:sp>
    </p:spTree>
    <p:extLst>
      <p:ext uri="{BB962C8B-B14F-4D97-AF65-F5344CB8AC3E}">
        <p14:creationId xmlns:p14="http://schemas.microsoft.com/office/powerpoint/2010/main" val="2296010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Grid and </a:t>
            </a:r>
            <a:r>
              <a:rPr lang="en-US" dirty="0" err="1"/>
              <a:t>Cryoplate</a:t>
            </a:r>
            <a:r>
              <a:rPr lang="en-US" dirty="0"/>
              <a:t> Integration</a:t>
            </a:r>
          </a:p>
        </p:txBody>
      </p:sp>
      <p:pic>
        <p:nvPicPr>
          <p:cNvPr id="9218"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6264985" y="828832"/>
            <a:ext cx="2729925" cy="315464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51601" y="631472"/>
            <a:ext cx="3141384" cy="335200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25962" y="4504340"/>
            <a:ext cx="5459847" cy="195161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9308" y="3179239"/>
            <a:ext cx="3158660" cy="327671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flipH="1">
            <a:off x="1576410" y="2851379"/>
            <a:ext cx="2" cy="327860"/>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610405" y="4052065"/>
            <a:ext cx="0" cy="413870"/>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9218" idx="2"/>
          </p:cNvCxnSpPr>
          <p:nvPr/>
        </p:nvCxnSpPr>
        <p:spPr>
          <a:xfrm flipV="1">
            <a:off x="7629948" y="3983479"/>
            <a:ext cx="0" cy="482456"/>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10242"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84380" y="777421"/>
            <a:ext cx="2359740" cy="207395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Arrow Connector 12"/>
          <p:cNvCxnSpPr/>
          <p:nvPr/>
        </p:nvCxnSpPr>
        <p:spPr>
          <a:xfrm flipV="1">
            <a:off x="2544120" y="2822420"/>
            <a:ext cx="297400" cy="356819"/>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3652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5653087" cy="557213"/>
          </a:xfrm>
        </p:spPr>
        <p:txBody>
          <a:bodyPr/>
          <a:lstStyle/>
          <a:p>
            <a:r>
              <a:rPr lang="en-US" dirty="0"/>
              <a:t>Shrouds Status</a:t>
            </a:r>
          </a:p>
        </p:txBody>
      </p:sp>
      <p:sp>
        <p:nvSpPr>
          <p:cNvPr id="3" name="Text Placeholder 2"/>
          <p:cNvSpPr>
            <a:spLocks noGrp="1"/>
          </p:cNvSpPr>
          <p:nvPr>
            <p:ph type="body" idx="1"/>
          </p:nvPr>
        </p:nvSpPr>
        <p:spPr>
          <a:xfrm>
            <a:off x="297366" y="826275"/>
            <a:ext cx="8598006" cy="5486400"/>
          </a:xfrm>
        </p:spPr>
        <p:txBody>
          <a:bodyPr>
            <a:normAutofit/>
          </a:bodyPr>
          <a:lstStyle/>
          <a:p>
            <a:r>
              <a:rPr lang="en-US" sz="2000" b="1" dirty="0"/>
              <a:t>All hardware received and metrology completed</a:t>
            </a:r>
          </a:p>
          <a:p>
            <a:r>
              <a:rPr lang="en-US" sz="2000" b="1" dirty="0"/>
              <a:t>Dry assembly of shrouds completed and metrology completed as assemblies</a:t>
            </a:r>
          </a:p>
          <a:p>
            <a:r>
              <a:rPr lang="en-US" sz="2000" b="1" dirty="0"/>
              <a:t>Verified  fits &amp; positions during cryostat dry </a:t>
            </a:r>
            <a:r>
              <a:rPr lang="en-US" sz="2000" b="1" dirty="0" err="1"/>
              <a:t>fitup</a:t>
            </a:r>
            <a:endParaRPr lang="en-US" sz="2000" b="1" dirty="0"/>
          </a:p>
          <a:p>
            <a:r>
              <a:rPr lang="en-US" sz="2000" b="1" dirty="0"/>
              <a:t>Electro-polished, UHV cleaned &amp; Nickel plated.</a:t>
            </a:r>
          </a:p>
          <a:p>
            <a:pPr lvl="1"/>
            <a:r>
              <a:rPr lang="en-US" sz="1800" dirty="0"/>
              <a:t>Some rework required due to vendor handling</a:t>
            </a:r>
          </a:p>
          <a:p>
            <a:r>
              <a:rPr lang="en-US" sz="2000" b="1" dirty="0"/>
              <a:t>Appropriate surfaces blackened to reduce reflectivity</a:t>
            </a:r>
          </a:p>
          <a:p>
            <a:r>
              <a:rPr lang="en-US" sz="2000" b="1" dirty="0" err="1"/>
              <a:t>Coldplate</a:t>
            </a:r>
            <a:r>
              <a:rPr lang="en-US" sz="2000" b="1" dirty="0"/>
              <a:t> shrouds assembled onto cold plate.</a:t>
            </a:r>
          </a:p>
          <a:p>
            <a:endParaRPr lang="en-US" sz="2000" b="1" dirty="0">
              <a:cs typeface="ＭＳ Ｐゴシック" charset="-128"/>
            </a:endParaRPr>
          </a:p>
        </p:txBody>
      </p:sp>
      <p:pic>
        <p:nvPicPr>
          <p:cNvPr id="4" name="Picture 3" descr="V:\KIPAC\LSST\DropBoxes\Langton\LSST\presentations-reviews\!! hardware pics\IMG_2430.JPG">
            <a:extLst>
              <a:ext uri="{FF2B5EF4-FFF2-40B4-BE49-F238E27FC236}">
                <a16:creationId xmlns:a16="http://schemas.microsoft.com/office/drawing/2014/main" id="{EC8CB04C-4CFF-EE45-B127-A4DF7B85F88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6231997" y="3366194"/>
            <a:ext cx="2180809" cy="25954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V:\KIPAC\LSST\DropBoxes\Langton\LSST\presentations-reviews\!! hardware pics\IMG_5788.JPG">
            <a:extLst>
              <a:ext uri="{FF2B5EF4-FFF2-40B4-BE49-F238E27FC236}">
                <a16:creationId xmlns:a16="http://schemas.microsoft.com/office/drawing/2014/main" id="{19D4CE35-E966-BA4B-AC52-409A950BA1A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0800000">
            <a:off x="472175" y="3581401"/>
            <a:ext cx="2759944" cy="193451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acallen\Desktop\LSST\20180404_Cryostat Aeroglazed frames.jpg">
            <a:extLst>
              <a:ext uri="{FF2B5EF4-FFF2-40B4-BE49-F238E27FC236}">
                <a16:creationId xmlns:a16="http://schemas.microsoft.com/office/drawing/2014/main" id="{5DC3B593-7896-6A4D-BD0C-0117CFF06C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54903" y="3581401"/>
            <a:ext cx="2384157" cy="217290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AB4E9A0-23BE-1D45-9003-8C1534CFA6E0}"/>
              </a:ext>
            </a:extLst>
          </p:cNvPr>
          <p:cNvCxnSpPr>
            <a:cxnSpLocks/>
          </p:cNvCxnSpPr>
          <p:nvPr/>
        </p:nvCxnSpPr>
        <p:spPr>
          <a:xfrm flipV="1">
            <a:off x="7188951" y="5133791"/>
            <a:ext cx="240150" cy="720055"/>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3CA06D5-5C85-C64A-AAD4-5A6312D5808D}"/>
              </a:ext>
            </a:extLst>
          </p:cNvPr>
          <p:cNvSpPr txBox="1"/>
          <p:nvPr/>
        </p:nvSpPr>
        <p:spPr>
          <a:xfrm>
            <a:off x="6178305" y="5868110"/>
            <a:ext cx="2288191" cy="369332"/>
          </a:xfrm>
          <a:prstGeom prst="rect">
            <a:avLst/>
          </a:prstGeom>
          <a:noFill/>
        </p:spPr>
        <p:txBody>
          <a:bodyPr wrap="none" rtlCol="0">
            <a:spAutoFit/>
          </a:bodyPr>
          <a:lstStyle/>
          <a:p>
            <a:r>
              <a:rPr lang="en-US" b="1" dirty="0" err="1">
                <a:solidFill>
                  <a:srgbClr val="FF0000"/>
                </a:solidFill>
              </a:rPr>
              <a:t>Unplated</a:t>
            </a:r>
            <a:r>
              <a:rPr lang="en-US" b="1" dirty="0">
                <a:solidFill>
                  <a:srgbClr val="FF0000"/>
                </a:solidFill>
              </a:rPr>
              <a:t> </a:t>
            </a:r>
            <a:r>
              <a:rPr lang="en-US" b="1" dirty="0" err="1">
                <a:solidFill>
                  <a:srgbClr val="FF0000"/>
                </a:solidFill>
              </a:rPr>
              <a:t>Cryo</a:t>
            </a:r>
            <a:r>
              <a:rPr lang="en-US" b="1" dirty="0">
                <a:solidFill>
                  <a:srgbClr val="FF0000"/>
                </a:solidFill>
              </a:rPr>
              <a:t> Shroud</a:t>
            </a:r>
          </a:p>
        </p:txBody>
      </p:sp>
      <p:cxnSp>
        <p:nvCxnSpPr>
          <p:cNvPr id="9" name="Straight Arrow Connector 8">
            <a:extLst>
              <a:ext uri="{FF2B5EF4-FFF2-40B4-BE49-F238E27FC236}">
                <a16:creationId xmlns:a16="http://schemas.microsoft.com/office/drawing/2014/main" id="{2418BB7C-CEA3-E745-8401-7840EDD0D26F}"/>
              </a:ext>
            </a:extLst>
          </p:cNvPr>
          <p:cNvCxnSpPr>
            <a:cxnSpLocks/>
          </p:cNvCxnSpPr>
          <p:nvPr/>
        </p:nvCxnSpPr>
        <p:spPr>
          <a:xfrm flipV="1">
            <a:off x="1914088" y="5200348"/>
            <a:ext cx="401261" cy="591235"/>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14B56BF-87B8-834E-9C9C-9EDF6E3A454C}"/>
              </a:ext>
            </a:extLst>
          </p:cNvPr>
          <p:cNvSpPr txBox="1"/>
          <p:nvPr/>
        </p:nvSpPr>
        <p:spPr>
          <a:xfrm>
            <a:off x="252094" y="5740372"/>
            <a:ext cx="2956579" cy="923330"/>
          </a:xfrm>
          <a:prstGeom prst="rect">
            <a:avLst/>
          </a:prstGeom>
          <a:noFill/>
        </p:spPr>
        <p:txBody>
          <a:bodyPr wrap="none" rtlCol="0">
            <a:spAutoFit/>
          </a:bodyPr>
          <a:lstStyle/>
          <a:p>
            <a:r>
              <a:rPr lang="en-US" b="1" dirty="0" err="1">
                <a:solidFill>
                  <a:srgbClr val="FF0000"/>
                </a:solidFill>
              </a:rPr>
              <a:t>Unplated</a:t>
            </a:r>
            <a:r>
              <a:rPr lang="en-US" b="1" dirty="0">
                <a:solidFill>
                  <a:srgbClr val="FF0000"/>
                </a:solidFill>
              </a:rPr>
              <a:t> Picture Frame </a:t>
            </a:r>
          </a:p>
          <a:p>
            <a:r>
              <a:rPr lang="en-US" b="1" dirty="0">
                <a:solidFill>
                  <a:srgbClr val="FF0000"/>
                </a:solidFill>
              </a:rPr>
              <a:t>Shroud During Test Assembly</a:t>
            </a:r>
          </a:p>
          <a:p>
            <a:endParaRPr lang="en-US" dirty="0"/>
          </a:p>
        </p:txBody>
      </p:sp>
      <p:cxnSp>
        <p:nvCxnSpPr>
          <p:cNvPr id="14" name="Straight Arrow Connector 13">
            <a:extLst>
              <a:ext uri="{FF2B5EF4-FFF2-40B4-BE49-F238E27FC236}">
                <a16:creationId xmlns:a16="http://schemas.microsoft.com/office/drawing/2014/main" id="{F06F2C6B-A317-C649-8ABE-2DD5E0D2390D}"/>
              </a:ext>
            </a:extLst>
          </p:cNvPr>
          <p:cNvCxnSpPr>
            <a:cxnSpLocks/>
          </p:cNvCxnSpPr>
          <p:nvPr/>
        </p:nvCxnSpPr>
        <p:spPr>
          <a:xfrm flipV="1">
            <a:off x="4544193" y="5466040"/>
            <a:ext cx="129839" cy="345495"/>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650460E-E16F-8F41-9F7C-64C5F12BAB08}"/>
              </a:ext>
            </a:extLst>
          </p:cNvPr>
          <p:cNvSpPr txBox="1"/>
          <p:nvPr/>
        </p:nvSpPr>
        <p:spPr>
          <a:xfrm>
            <a:off x="3381181" y="5769010"/>
            <a:ext cx="2594493" cy="923330"/>
          </a:xfrm>
          <a:prstGeom prst="rect">
            <a:avLst/>
          </a:prstGeom>
          <a:noFill/>
        </p:spPr>
        <p:txBody>
          <a:bodyPr wrap="none" rtlCol="0">
            <a:spAutoFit/>
          </a:bodyPr>
          <a:lstStyle/>
          <a:p>
            <a:r>
              <a:rPr lang="en-US" b="1" dirty="0">
                <a:solidFill>
                  <a:srgbClr val="FF0000"/>
                </a:solidFill>
              </a:rPr>
              <a:t>Blackened Picture Frame </a:t>
            </a:r>
          </a:p>
          <a:p>
            <a:r>
              <a:rPr lang="en-US" b="1" dirty="0">
                <a:solidFill>
                  <a:srgbClr val="FF0000"/>
                </a:solidFill>
              </a:rPr>
              <a:t>Shroud</a:t>
            </a:r>
          </a:p>
          <a:p>
            <a:endParaRPr lang="en-US" dirty="0"/>
          </a:p>
        </p:txBody>
      </p:sp>
      <p:pic>
        <p:nvPicPr>
          <p:cNvPr id="13" name="Picture 2">
            <a:extLst>
              <a:ext uri="{FF2B5EF4-FFF2-40B4-BE49-F238E27FC236}">
                <a16:creationId xmlns:a16="http://schemas.microsoft.com/office/drawing/2014/main" id="{AFBC4E98-44B7-8748-958F-4384FFC4AF0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91718" y="1649729"/>
            <a:ext cx="2494572" cy="162260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a:extLst>
              <a:ext uri="{FF2B5EF4-FFF2-40B4-BE49-F238E27FC236}">
                <a16:creationId xmlns:a16="http://schemas.microsoft.com/office/drawing/2014/main" id="{2E101BD7-6316-CC4E-8FA6-A32FC8837267}"/>
              </a:ext>
            </a:extLst>
          </p:cNvPr>
          <p:cNvSpPr txBox="1"/>
          <p:nvPr/>
        </p:nvSpPr>
        <p:spPr>
          <a:xfrm>
            <a:off x="6725293" y="3204697"/>
            <a:ext cx="1936130" cy="369332"/>
          </a:xfrm>
          <a:prstGeom prst="rect">
            <a:avLst/>
          </a:prstGeom>
          <a:noFill/>
        </p:spPr>
        <p:txBody>
          <a:bodyPr wrap="square" rtlCol="0">
            <a:spAutoFit/>
          </a:bodyPr>
          <a:lstStyle/>
          <a:p>
            <a:r>
              <a:rPr lang="en-US" b="1" dirty="0" err="1">
                <a:solidFill>
                  <a:srgbClr val="FF0000"/>
                </a:solidFill>
              </a:rPr>
              <a:t>Coldplate</a:t>
            </a:r>
            <a:r>
              <a:rPr lang="en-US" b="1" dirty="0">
                <a:solidFill>
                  <a:srgbClr val="FF0000"/>
                </a:solidFill>
              </a:rPr>
              <a:t> Shrouds</a:t>
            </a:r>
          </a:p>
        </p:txBody>
      </p:sp>
    </p:spTree>
    <p:extLst>
      <p:ext uri="{BB962C8B-B14F-4D97-AF65-F5344CB8AC3E}">
        <p14:creationId xmlns:p14="http://schemas.microsoft.com/office/powerpoint/2010/main" val="1958088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Cryostat-Refrigeration\Cryostat Assy\Photos\Unsorted\IMG_20180618_10273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4467" y="3467405"/>
            <a:ext cx="3945703" cy="29592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5400" y="152400"/>
            <a:ext cx="5653087" cy="557213"/>
          </a:xfrm>
        </p:spPr>
        <p:txBody>
          <a:bodyPr/>
          <a:lstStyle/>
          <a:p>
            <a:r>
              <a:rPr lang="en-US" dirty="0"/>
              <a:t>Shrouds Installation</a:t>
            </a:r>
          </a:p>
        </p:txBody>
      </p:sp>
      <p:sp>
        <p:nvSpPr>
          <p:cNvPr id="10" name="TextBox 9">
            <a:extLst>
              <a:ext uri="{FF2B5EF4-FFF2-40B4-BE49-F238E27FC236}">
                <a16:creationId xmlns:a16="http://schemas.microsoft.com/office/drawing/2014/main" id="{214B56BF-87B8-834E-9C9C-9EDF6E3A454C}"/>
              </a:ext>
            </a:extLst>
          </p:cNvPr>
          <p:cNvSpPr txBox="1"/>
          <p:nvPr/>
        </p:nvSpPr>
        <p:spPr>
          <a:xfrm>
            <a:off x="3611875" y="4564017"/>
            <a:ext cx="1161750" cy="646331"/>
          </a:xfrm>
          <a:prstGeom prst="rect">
            <a:avLst/>
          </a:prstGeom>
          <a:noFill/>
        </p:spPr>
        <p:txBody>
          <a:bodyPr wrap="square" rtlCol="0">
            <a:spAutoFit/>
          </a:bodyPr>
          <a:lstStyle/>
          <a:p>
            <a:r>
              <a:rPr lang="en-US" b="1" dirty="0">
                <a:solidFill>
                  <a:srgbClr val="FF0000"/>
                </a:solidFill>
              </a:rPr>
              <a:t>Shroud Assembly </a:t>
            </a:r>
          </a:p>
        </p:txBody>
      </p:sp>
      <p:pic>
        <p:nvPicPr>
          <p:cNvPr id="11" name="Picture 2" descr="V:\Cryostat-Refrigeration\Cryostat Assy\Photos\Unsorted\IMG_20180618_10281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467" y="971079"/>
            <a:ext cx="3139198" cy="23543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V:\Cryostat-Refrigeration\Cryostat Assy\Photos\Unsorted\IMG_20180618_103456.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210741" y="956061"/>
            <a:ext cx="4662386" cy="311794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418BB7C-CEA3-E745-8401-7840EDD0D26F}"/>
              </a:ext>
            </a:extLst>
          </p:cNvPr>
          <p:cNvCxnSpPr>
            <a:cxnSpLocks/>
            <a:stCxn id="10" idx="0"/>
          </p:cNvCxnSpPr>
          <p:nvPr/>
        </p:nvCxnSpPr>
        <p:spPr>
          <a:xfrm flipH="1" flipV="1">
            <a:off x="2728560" y="3325479"/>
            <a:ext cx="1464190" cy="1238538"/>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418BB7C-CEA3-E745-8401-7840EDD0D26F}"/>
              </a:ext>
            </a:extLst>
          </p:cNvPr>
          <p:cNvCxnSpPr>
            <a:cxnSpLocks/>
            <a:stCxn id="10" idx="2"/>
          </p:cNvCxnSpPr>
          <p:nvPr/>
        </p:nvCxnSpPr>
        <p:spPr>
          <a:xfrm>
            <a:off x="4192750" y="5210348"/>
            <a:ext cx="2784568" cy="376691"/>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418BB7C-CEA3-E745-8401-7840EDD0D26F}"/>
              </a:ext>
            </a:extLst>
          </p:cNvPr>
          <p:cNvCxnSpPr>
            <a:cxnSpLocks/>
            <a:stCxn id="10" idx="0"/>
          </p:cNvCxnSpPr>
          <p:nvPr/>
        </p:nvCxnSpPr>
        <p:spPr>
          <a:xfrm flipV="1">
            <a:off x="4192750" y="2430471"/>
            <a:ext cx="1953855" cy="2133546"/>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9219" name="Picture 3"/>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5400000">
            <a:off x="279318" y="3835880"/>
            <a:ext cx="2843707" cy="299071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a:extLst>
              <a:ext uri="{FF2B5EF4-FFF2-40B4-BE49-F238E27FC236}">
                <a16:creationId xmlns:a16="http://schemas.microsoft.com/office/drawing/2014/main" id="{2418BB7C-CEA3-E745-8401-7840EDD0D26F}"/>
              </a:ext>
            </a:extLst>
          </p:cNvPr>
          <p:cNvCxnSpPr>
            <a:cxnSpLocks/>
            <a:stCxn id="10" idx="2"/>
          </p:cNvCxnSpPr>
          <p:nvPr/>
        </p:nvCxnSpPr>
        <p:spPr>
          <a:xfrm flipH="1">
            <a:off x="2613346" y="5210348"/>
            <a:ext cx="1579404" cy="753383"/>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9448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and </a:t>
            </a:r>
            <a:r>
              <a:rPr lang="en-US" dirty="0" err="1"/>
              <a:t>Cryo</a:t>
            </a:r>
            <a:r>
              <a:rPr lang="en-US" dirty="0"/>
              <a:t> </a:t>
            </a:r>
            <a:r>
              <a:rPr lang="en-US"/>
              <a:t>Coldplate</a:t>
            </a:r>
            <a:r>
              <a:rPr lang="en-US" dirty="0"/>
              <a:t> Grid Integration</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9859" y="1037770"/>
            <a:ext cx="3268133" cy="18383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296661" y="3260515"/>
            <a:ext cx="4114745" cy="30269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Grp="1" noChangeAspect="1" noChangeArrowheads="1"/>
          </p:cNvPicPr>
          <p:nvPr>
            <p:ph idx="4294967295"/>
          </p:nvPr>
        </p:nvPicPr>
        <p:blipFill rotWithShape="1">
          <a:blip r:embed="rId5" cstate="screen">
            <a:extLst>
              <a:ext uri="{28A0092B-C50C-407E-A947-70E740481C1C}">
                <a14:useLocalDpi xmlns:a14="http://schemas.microsoft.com/office/drawing/2010/main"/>
              </a:ext>
            </a:extLst>
          </a:blip>
          <a:srcRect/>
          <a:stretch/>
        </p:blipFill>
        <p:spPr bwMode="auto">
          <a:xfrm>
            <a:off x="4743283" y="971080"/>
            <a:ext cx="3999605" cy="255000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214B56BF-87B8-834E-9C9C-9EDF6E3A454C}"/>
              </a:ext>
            </a:extLst>
          </p:cNvPr>
          <p:cNvSpPr txBox="1"/>
          <p:nvPr/>
        </p:nvSpPr>
        <p:spPr>
          <a:xfrm>
            <a:off x="2337536" y="2891183"/>
            <a:ext cx="2073870" cy="369332"/>
          </a:xfrm>
          <a:prstGeom prst="rect">
            <a:avLst/>
          </a:prstGeom>
          <a:noFill/>
        </p:spPr>
        <p:txBody>
          <a:bodyPr wrap="square" rtlCol="0">
            <a:spAutoFit/>
          </a:bodyPr>
          <a:lstStyle/>
          <a:p>
            <a:r>
              <a:rPr lang="en-US" b="1" dirty="0">
                <a:solidFill>
                  <a:srgbClr val="FF0000"/>
                </a:solidFill>
              </a:rPr>
              <a:t>Housing Integration </a:t>
            </a:r>
          </a:p>
        </p:txBody>
      </p:sp>
      <p:cxnSp>
        <p:nvCxnSpPr>
          <p:cNvPr id="13" name="Straight Arrow Connector 12">
            <a:extLst>
              <a:ext uri="{FF2B5EF4-FFF2-40B4-BE49-F238E27FC236}">
                <a16:creationId xmlns:a16="http://schemas.microsoft.com/office/drawing/2014/main" id="{2418BB7C-CEA3-E745-8401-7840EDD0D26F}"/>
              </a:ext>
            </a:extLst>
          </p:cNvPr>
          <p:cNvCxnSpPr>
            <a:cxnSpLocks/>
            <a:stCxn id="9" idx="3"/>
          </p:cNvCxnSpPr>
          <p:nvPr/>
        </p:nvCxnSpPr>
        <p:spPr>
          <a:xfrm>
            <a:off x="4411406" y="3075849"/>
            <a:ext cx="621454" cy="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418BB7C-CEA3-E745-8401-7840EDD0D26F}"/>
              </a:ext>
            </a:extLst>
          </p:cNvPr>
          <p:cNvCxnSpPr>
            <a:cxnSpLocks/>
            <a:stCxn id="9" idx="1"/>
          </p:cNvCxnSpPr>
          <p:nvPr/>
        </p:nvCxnSpPr>
        <p:spPr>
          <a:xfrm flipH="1" flipV="1">
            <a:off x="1696670" y="2776115"/>
            <a:ext cx="640866" cy="299734"/>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418BB7C-CEA3-E745-8401-7840EDD0D26F}"/>
              </a:ext>
            </a:extLst>
          </p:cNvPr>
          <p:cNvCxnSpPr>
            <a:cxnSpLocks/>
            <a:stCxn id="9" idx="1"/>
          </p:cNvCxnSpPr>
          <p:nvPr/>
        </p:nvCxnSpPr>
        <p:spPr>
          <a:xfrm>
            <a:off x="2337536" y="3075849"/>
            <a:ext cx="198999" cy="1428491"/>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9218" name="Picture 2"/>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5400000">
            <a:off x="5678268" y="3646195"/>
            <a:ext cx="2756609" cy="289527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8" name="Straight Arrow Connector 17">
            <a:extLst>
              <a:ext uri="{FF2B5EF4-FFF2-40B4-BE49-F238E27FC236}">
                <a16:creationId xmlns:a16="http://schemas.microsoft.com/office/drawing/2014/main" id="{2418BB7C-CEA3-E745-8401-7840EDD0D26F}"/>
              </a:ext>
            </a:extLst>
          </p:cNvPr>
          <p:cNvCxnSpPr>
            <a:cxnSpLocks/>
          </p:cNvCxnSpPr>
          <p:nvPr/>
        </p:nvCxnSpPr>
        <p:spPr>
          <a:xfrm>
            <a:off x="4411406" y="3075848"/>
            <a:ext cx="1389554" cy="1428492"/>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879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Housing installation and Fit Check</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3698" y="881670"/>
            <a:ext cx="4192887" cy="421855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038131" y="861482"/>
            <a:ext cx="3912039" cy="421855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54580" y="6145372"/>
            <a:ext cx="1457387" cy="369332"/>
          </a:xfrm>
          <a:prstGeom prst="rect">
            <a:avLst/>
          </a:prstGeom>
        </p:spPr>
        <p:txBody>
          <a:bodyPr wrap="none">
            <a:spAutoFit/>
          </a:bodyPr>
          <a:lstStyle/>
          <a:p>
            <a:r>
              <a:rPr lang="en-US" dirty="0"/>
              <a:t>View From L3</a:t>
            </a:r>
          </a:p>
        </p:txBody>
      </p:sp>
      <p:sp>
        <p:nvSpPr>
          <p:cNvPr id="5" name="Rectangle 4"/>
          <p:cNvSpPr/>
          <p:nvPr/>
        </p:nvSpPr>
        <p:spPr>
          <a:xfrm>
            <a:off x="6281660" y="5145835"/>
            <a:ext cx="2661434" cy="369332"/>
          </a:xfrm>
          <a:prstGeom prst="rect">
            <a:avLst/>
          </a:prstGeom>
        </p:spPr>
        <p:txBody>
          <a:bodyPr wrap="none">
            <a:spAutoFit/>
          </a:bodyPr>
          <a:lstStyle/>
          <a:p>
            <a:r>
              <a:rPr lang="en-US" dirty="0"/>
              <a:t>View Through Pump Plate </a:t>
            </a:r>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13345" y="4022179"/>
            <a:ext cx="3208310" cy="249554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220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F9875-9F4E-6E4F-AD23-ACE9995B0E2B}"/>
              </a:ext>
            </a:extLst>
          </p:cNvPr>
          <p:cNvSpPr>
            <a:spLocks noGrp="1"/>
          </p:cNvSpPr>
          <p:nvPr>
            <p:ph type="body" idx="1"/>
          </p:nvPr>
        </p:nvSpPr>
        <p:spPr>
          <a:xfrm>
            <a:off x="457200" y="855864"/>
            <a:ext cx="8229601" cy="5805131"/>
          </a:xfrm>
        </p:spPr>
        <p:txBody>
          <a:bodyPr>
            <a:noAutofit/>
          </a:bodyPr>
          <a:lstStyle/>
          <a:p>
            <a:r>
              <a:rPr lang="en-US" sz="1400" b="1" dirty="0"/>
              <a:t>ELECTRICAL</a:t>
            </a:r>
            <a:r>
              <a:rPr lang="en-US" sz="1400" dirty="0"/>
              <a:t> </a:t>
            </a:r>
          </a:p>
          <a:p>
            <a:pPr lvl="1"/>
            <a:r>
              <a:rPr lang="en-US" sz="1400" dirty="0" err="1"/>
              <a:t>Connectorize</a:t>
            </a:r>
            <a:r>
              <a:rPr lang="en-US" sz="1400" dirty="0"/>
              <a:t> the Feed through cables</a:t>
            </a:r>
          </a:p>
          <a:p>
            <a:pPr lvl="1"/>
            <a:r>
              <a:rPr lang="en-US" sz="1400" dirty="0"/>
              <a:t>Build AUX cold plate heaters – in progress</a:t>
            </a:r>
          </a:p>
          <a:p>
            <a:pPr lvl="1"/>
            <a:r>
              <a:rPr lang="en-US" sz="1400" dirty="0"/>
              <a:t>Install aux heaters (after June delivery to I&amp;T)</a:t>
            </a:r>
          </a:p>
          <a:p>
            <a:pPr lvl="1"/>
            <a:r>
              <a:rPr lang="en-US" sz="1400" dirty="0"/>
              <a:t>Crimp aux heaters to FT cable </a:t>
            </a:r>
          </a:p>
          <a:p>
            <a:r>
              <a:rPr lang="en-US" sz="1400" b="1" dirty="0"/>
              <a:t>ASSEMBLY </a:t>
            </a:r>
            <a:endParaRPr lang="en-US" sz="1400" dirty="0"/>
          </a:p>
          <a:p>
            <a:pPr lvl="1"/>
            <a:r>
              <a:rPr lang="en-US" sz="1400" dirty="0"/>
              <a:t>Install rest of shrouds - </a:t>
            </a:r>
            <a:r>
              <a:rPr lang="en-US" sz="1400" dirty="0">
                <a:solidFill>
                  <a:srgbClr val="FF0000"/>
                </a:solidFill>
              </a:rPr>
              <a:t>Done</a:t>
            </a:r>
          </a:p>
          <a:p>
            <a:pPr lvl="1"/>
            <a:r>
              <a:rPr lang="en-US" sz="1400" dirty="0"/>
              <a:t>Do grounding and isolation tests - </a:t>
            </a:r>
            <a:r>
              <a:rPr lang="en-US" sz="1400" dirty="0">
                <a:solidFill>
                  <a:srgbClr val="FF0000"/>
                </a:solidFill>
              </a:rPr>
              <a:t>Done</a:t>
            </a:r>
          </a:p>
          <a:p>
            <a:pPr lvl="1"/>
            <a:r>
              <a:rPr lang="en-US" sz="1400" dirty="0" err="1"/>
              <a:t>Cryo</a:t>
            </a:r>
            <a:r>
              <a:rPr lang="en-US" sz="1400" dirty="0"/>
              <a:t>/cold plate mate to the Grid - </a:t>
            </a:r>
            <a:r>
              <a:rPr lang="en-US" sz="1400" dirty="0">
                <a:solidFill>
                  <a:srgbClr val="FF0000"/>
                </a:solidFill>
              </a:rPr>
              <a:t>Done</a:t>
            </a:r>
          </a:p>
          <a:p>
            <a:pPr lvl="1"/>
            <a:r>
              <a:rPr lang="en-US" sz="1400" dirty="0"/>
              <a:t>Check position of Grid to </a:t>
            </a:r>
            <a:r>
              <a:rPr lang="en-US" sz="1400" dirty="0" err="1"/>
              <a:t>Cryo</a:t>
            </a:r>
            <a:r>
              <a:rPr lang="en-US" sz="1400" dirty="0"/>
              <a:t>/cold (faro arm) - </a:t>
            </a:r>
            <a:r>
              <a:rPr lang="en-US" sz="1400" dirty="0">
                <a:solidFill>
                  <a:srgbClr val="FF0000"/>
                </a:solidFill>
              </a:rPr>
              <a:t>Done</a:t>
            </a:r>
          </a:p>
          <a:p>
            <a:pPr lvl="1"/>
            <a:r>
              <a:rPr lang="en-US" sz="1400" dirty="0"/>
              <a:t>Install housing – </a:t>
            </a:r>
            <a:r>
              <a:rPr lang="en-US" sz="1400" dirty="0">
                <a:solidFill>
                  <a:srgbClr val="FF0000"/>
                </a:solidFill>
              </a:rPr>
              <a:t>Done</a:t>
            </a:r>
          </a:p>
          <a:p>
            <a:pPr lvl="1"/>
            <a:r>
              <a:rPr lang="en-US" sz="1400" dirty="0"/>
              <a:t>Attach Grid flexures and front float shroud - </a:t>
            </a:r>
            <a:r>
              <a:rPr lang="en-US" sz="1400" dirty="0">
                <a:solidFill>
                  <a:srgbClr val="FF0000"/>
                </a:solidFill>
              </a:rPr>
              <a:t>Done</a:t>
            </a:r>
            <a:endParaRPr lang="en-US" sz="1400" dirty="0"/>
          </a:p>
          <a:p>
            <a:pPr lvl="1"/>
            <a:r>
              <a:rPr lang="en-US" sz="1400" dirty="0"/>
              <a:t>Attach the front seal plate - </a:t>
            </a:r>
            <a:r>
              <a:rPr lang="en-US" sz="1400" dirty="0">
                <a:solidFill>
                  <a:srgbClr val="FF0000"/>
                </a:solidFill>
              </a:rPr>
              <a:t>Done</a:t>
            </a:r>
          </a:p>
          <a:p>
            <a:pPr lvl="1"/>
            <a:r>
              <a:rPr lang="en-US" sz="1400" dirty="0"/>
              <a:t>Remove temporary support mandrel - </a:t>
            </a:r>
            <a:r>
              <a:rPr lang="en-US" sz="1400" dirty="0">
                <a:solidFill>
                  <a:srgbClr val="FF0000"/>
                </a:solidFill>
              </a:rPr>
              <a:t>Done</a:t>
            </a:r>
            <a:endParaRPr lang="en-US" sz="1400" dirty="0"/>
          </a:p>
          <a:p>
            <a:pPr lvl="1"/>
            <a:r>
              <a:rPr lang="en-US" sz="1400" dirty="0"/>
              <a:t>Attach the balance of the shrouds -- </a:t>
            </a:r>
            <a:r>
              <a:rPr lang="en-US" sz="1400" dirty="0">
                <a:solidFill>
                  <a:srgbClr val="FF0000"/>
                </a:solidFill>
              </a:rPr>
              <a:t>Done</a:t>
            </a:r>
            <a:endParaRPr lang="en-US" sz="1400" dirty="0"/>
          </a:p>
          <a:p>
            <a:pPr lvl="1"/>
            <a:r>
              <a:rPr lang="en-US" sz="1400" dirty="0"/>
              <a:t>Connect the lateral supports from </a:t>
            </a:r>
            <a:r>
              <a:rPr lang="en-US" sz="1400" dirty="0" err="1"/>
              <a:t>cryo</a:t>
            </a:r>
            <a:r>
              <a:rPr lang="en-US" sz="1400" dirty="0"/>
              <a:t> support ring to housing – </a:t>
            </a:r>
            <a:r>
              <a:rPr lang="en-US" sz="1400" dirty="0">
                <a:solidFill>
                  <a:srgbClr val="FF0000"/>
                </a:solidFill>
              </a:rPr>
              <a:t>Done</a:t>
            </a:r>
          </a:p>
          <a:p>
            <a:pPr lvl="1"/>
            <a:r>
              <a:rPr lang="en-US" sz="1400" dirty="0"/>
              <a:t>Make final bend on evaporator tubes</a:t>
            </a:r>
          </a:p>
          <a:p>
            <a:pPr lvl="1"/>
            <a:r>
              <a:rPr lang="en-US" sz="1400" dirty="0"/>
              <a:t>Weigh cryostat</a:t>
            </a:r>
          </a:p>
          <a:p>
            <a:pPr lvl="1"/>
            <a:r>
              <a:rPr lang="en-US" sz="1400" dirty="0"/>
              <a:t>Double bag cryostat</a:t>
            </a:r>
          </a:p>
          <a:p>
            <a:pPr lvl="1"/>
            <a:r>
              <a:rPr lang="en-US" sz="1400" dirty="0"/>
              <a:t>Move to IR-2 (if paperwork issues do not stop us)</a:t>
            </a:r>
          </a:p>
          <a:p>
            <a:pPr lvl="1"/>
            <a:r>
              <a:rPr lang="en-US" sz="1400" dirty="0"/>
              <a:t>Attach pump plate</a:t>
            </a:r>
          </a:p>
          <a:p>
            <a:pPr lvl="1"/>
            <a:r>
              <a:rPr lang="en-US" sz="1400" dirty="0"/>
              <a:t>Pump down</a:t>
            </a:r>
          </a:p>
          <a:p>
            <a:pPr lvl="1"/>
            <a:r>
              <a:rPr lang="en-US" sz="1400" dirty="0"/>
              <a:t>Deliver to I&amp;T (should be &lt; 1.e-6 Torr by then, i.e. into the -7 scale)</a:t>
            </a:r>
            <a:br>
              <a:rPr lang="en-US" sz="1200" dirty="0"/>
            </a:br>
            <a:endParaRPr lang="en-US" sz="1200" dirty="0"/>
          </a:p>
        </p:txBody>
      </p:sp>
      <p:sp>
        <p:nvSpPr>
          <p:cNvPr id="3" name="Title 2">
            <a:extLst>
              <a:ext uri="{FF2B5EF4-FFF2-40B4-BE49-F238E27FC236}">
                <a16:creationId xmlns:a16="http://schemas.microsoft.com/office/drawing/2014/main" id="{6D43BADB-98C8-B747-AEDB-CED93CDD3A72}"/>
              </a:ext>
            </a:extLst>
          </p:cNvPr>
          <p:cNvSpPr>
            <a:spLocks noGrp="1"/>
          </p:cNvSpPr>
          <p:nvPr>
            <p:ph type="title"/>
          </p:nvPr>
        </p:nvSpPr>
        <p:spPr/>
        <p:txBody>
          <a:bodyPr/>
          <a:lstStyle/>
          <a:p>
            <a:r>
              <a:rPr lang="en-US" dirty="0"/>
              <a:t>To Complete Cryostat and Deliver To I&amp;T</a:t>
            </a:r>
          </a:p>
        </p:txBody>
      </p:sp>
    </p:spTree>
    <p:extLst>
      <p:ext uri="{BB962C8B-B14F-4D97-AF65-F5344CB8AC3E}">
        <p14:creationId xmlns:p14="http://schemas.microsoft.com/office/powerpoint/2010/main" val="2500495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Status - Refrigeration</a:t>
            </a:r>
          </a:p>
        </p:txBody>
      </p:sp>
    </p:spTree>
    <p:extLst>
      <p:ext uri="{BB962C8B-B14F-4D97-AF65-F5344CB8AC3E}">
        <p14:creationId xmlns:p14="http://schemas.microsoft.com/office/powerpoint/2010/main" val="226023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Feedthroughs</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723417" y="1367932"/>
            <a:ext cx="2560333" cy="19202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920132" y="1419364"/>
            <a:ext cx="2942535" cy="22069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260" y="1047890"/>
            <a:ext cx="3109420" cy="4145893"/>
          </a:xfrm>
          <a:prstGeom prst="rect">
            <a:avLst/>
          </a:prstGeom>
        </p:spPr>
      </p:pic>
      <p:pic>
        <p:nvPicPr>
          <p:cNvPr id="7" name="Picture 2">
            <a:extLst>
              <a:ext uri="{FF2B5EF4-FFF2-40B4-BE49-F238E27FC236}">
                <a16:creationId xmlns:a16="http://schemas.microsoft.com/office/drawing/2014/main" id="{15B92404-A1E3-5147-9208-776F711DB79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3647632" y="4184848"/>
            <a:ext cx="2540001"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B3482CF1-A860-6A4B-9B10-9636BB2273FC}"/>
              </a:ext>
            </a:extLst>
          </p:cNvPr>
          <p:cNvSpPr txBox="1"/>
          <p:nvPr/>
        </p:nvSpPr>
        <p:spPr>
          <a:xfrm>
            <a:off x="1000335" y="5224283"/>
            <a:ext cx="1819152" cy="307777"/>
          </a:xfrm>
          <a:prstGeom prst="rect">
            <a:avLst/>
          </a:prstGeom>
          <a:noFill/>
        </p:spPr>
        <p:txBody>
          <a:bodyPr wrap="none" rtlCol="0">
            <a:spAutoFit/>
          </a:bodyPr>
          <a:lstStyle/>
          <a:p>
            <a:r>
              <a:rPr lang="en-US" sz="1400" b="1" dirty="0"/>
              <a:t>PCB in Vacuum Flange</a:t>
            </a:r>
          </a:p>
        </p:txBody>
      </p:sp>
      <p:sp>
        <p:nvSpPr>
          <p:cNvPr id="9" name="TextBox 8">
            <a:extLst>
              <a:ext uri="{FF2B5EF4-FFF2-40B4-BE49-F238E27FC236}">
                <a16:creationId xmlns:a16="http://schemas.microsoft.com/office/drawing/2014/main" id="{B3482CF1-A860-6A4B-9B10-9636BB2273FC}"/>
              </a:ext>
            </a:extLst>
          </p:cNvPr>
          <p:cNvSpPr txBox="1"/>
          <p:nvPr/>
        </p:nvSpPr>
        <p:spPr>
          <a:xfrm>
            <a:off x="3957520" y="3570555"/>
            <a:ext cx="2101601" cy="307777"/>
          </a:xfrm>
          <a:prstGeom prst="rect">
            <a:avLst/>
          </a:prstGeom>
          <a:noFill/>
        </p:spPr>
        <p:txBody>
          <a:bodyPr wrap="none" rtlCol="0">
            <a:spAutoFit/>
          </a:bodyPr>
          <a:lstStyle/>
          <a:p>
            <a:r>
              <a:rPr lang="en-US" sz="1400" b="1" dirty="0"/>
              <a:t>Vacuum &amp; Air Side Wiring</a:t>
            </a:r>
          </a:p>
        </p:txBody>
      </p:sp>
      <p:sp>
        <p:nvSpPr>
          <p:cNvPr id="10" name="TextBox 9">
            <a:extLst>
              <a:ext uri="{FF2B5EF4-FFF2-40B4-BE49-F238E27FC236}">
                <a16:creationId xmlns:a16="http://schemas.microsoft.com/office/drawing/2014/main" id="{B3482CF1-A860-6A4B-9B10-9636BB2273FC}"/>
              </a:ext>
            </a:extLst>
          </p:cNvPr>
          <p:cNvSpPr txBox="1"/>
          <p:nvPr/>
        </p:nvSpPr>
        <p:spPr>
          <a:xfrm>
            <a:off x="6185010" y="4037388"/>
            <a:ext cx="2583143" cy="307777"/>
          </a:xfrm>
          <a:prstGeom prst="rect">
            <a:avLst/>
          </a:prstGeom>
          <a:noFill/>
        </p:spPr>
        <p:txBody>
          <a:bodyPr wrap="none" rtlCol="0">
            <a:spAutoFit/>
          </a:bodyPr>
          <a:lstStyle/>
          <a:p>
            <a:r>
              <a:rPr lang="en-US" sz="1400" b="1" dirty="0"/>
              <a:t>Wires Grouped &amp; Connectorized</a:t>
            </a:r>
          </a:p>
        </p:txBody>
      </p:sp>
    </p:spTree>
    <p:extLst>
      <p:ext uri="{BB962C8B-B14F-4D97-AF65-F5344CB8AC3E}">
        <p14:creationId xmlns:p14="http://schemas.microsoft.com/office/powerpoint/2010/main" val="541178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LSST\presentations-reviews\cryostat FDR\UT pics\25.jpg"/>
          <p:cNvPicPr>
            <a:picLocks noChangeAspect="1" noChangeArrowheads="1"/>
          </p:cNvPicPr>
          <p:nvPr/>
        </p:nvPicPr>
        <p:blipFill rotWithShape="1">
          <a:blip r:embed="rId2" cstate="print">
            <a:clrChange>
              <a:clrFrom>
                <a:srgbClr val="FFFFFD"/>
              </a:clrFrom>
              <a:clrTo>
                <a:srgbClr val="FFFFFD">
                  <a:alpha val="0"/>
                </a:srgbClr>
              </a:clrTo>
            </a:clrChange>
            <a:extLst>
              <a:ext uri="{28A0092B-C50C-407E-A947-70E740481C1C}">
                <a14:useLocalDpi xmlns:a14="http://schemas.microsoft.com/office/drawing/2010/main"/>
              </a:ext>
            </a:extLst>
          </a:blip>
          <a:srcRect l="-243"/>
          <a:stretch/>
        </p:blipFill>
        <p:spPr bwMode="auto">
          <a:xfrm>
            <a:off x="2980264" y="3489455"/>
            <a:ext cx="6331444" cy="3153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MMRdwgs_Page_2.cro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8883" y="957216"/>
            <a:ext cx="2789730" cy="1938384"/>
          </a:xfrm>
          <a:prstGeom prst="rect">
            <a:avLst/>
          </a:prstGeom>
          <a:noFill/>
          <a:ln w="9525">
            <a:noFill/>
            <a:miter lim="800000"/>
            <a:headEnd/>
            <a:tailEnd/>
          </a:ln>
        </p:spPr>
      </p:pic>
      <p:sp>
        <p:nvSpPr>
          <p:cNvPr id="11" name="Title 1"/>
          <p:cNvSpPr txBox="1">
            <a:spLocks/>
          </p:cNvSpPr>
          <p:nvPr/>
        </p:nvSpPr>
        <p:spPr bwMode="auto">
          <a:xfrm>
            <a:off x="990600" y="0"/>
            <a:ext cx="7467600" cy="783771"/>
          </a:xfrm>
          <a:prstGeom prst="rect">
            <a:avLst/>
          </a:prstGeom>
          <a:noFill/>
          <a:ln w="9525">
            <a:noFill/>
            <a:miter lim="800000"/>
            <a:headEnd/>
            <a:tailEnd/>
          </a:ln>
          <a:effectLst/>
        </p:spPr>
        <p:txBody>
          <a:bodyPr lIns="45720" tIns="18288" rIns="45720"/>
          <a:lstStyle/>
          <a:p>
            <a:pPr eaLnBrk="0" hangingPunct="0">
              <a:defRPr/>
            </a:pPr>
            <a:r>
              <a:rPr lang="en-US" sz="2000" b="1" dirty="0" err="1">
                <a:effectLst>
                  <a:outerShdw blurRad="38100" dist="38100" dir="2700000" algn="tl">
                    <a:srgbClr val="C0C0C0"/>
                  </a:outerShdw>
                </a:effectLst>
                <a:latin typeface="+mj-lt"/>
                <a:ea typeface="ＭＳ Ｐゴシック" pitchFamily="-111" charset="-128"/>
                <a:cs typeface="ＭＳ Ｐゴシック" pitchFamily="-111" charset="-128"/>
              </a:rPr>
              <a:t>Cryo</a:t>
            </a:r>
            <a:r>
              <a:rPr lang="en-US" sz="2000" b="1" dirty="0">
                <a:effectLst>
                  <a:outerShdw blurRad="38100" dist="38100" dir="2700000" algn="tl">
                    <a:srgbClr val="C0C0C0"/>
                  </a:outerShdw>
                </a:effectLst>
                <a:latin typeface="+mj-lt"/>
                <a:ea typeface="ＭＳ Ｐゴシック" pitchFamily="-111" charset="-128"/>
                <a:cs typeface="ＭＳ Ｐゴシック" pitchFamily="-111" charset="-128"/>
              </a:rPr>
              <a:t> &amp; Cold Refrigeration Scope Consists of Ground Based Compressors with </a:t>
            </a:r>
            <a:r>
              <a:rPr lang="en-US" sz="2000" b="1" dirty="0" err="1">
                <a:effectLst>
                  <a:outerShdw blurRad="38100" dist="38100" dir="2700000" algn="tl">
                    <a:srgbClr val="C0C0C0"/>
                  </a:outerShdw>
                </a:effectLst>
                <a:latin typeface="+mj-lt"/>
                <a:ea typeface="ＭＳ Ｐゴシック" pitchFamily="-111" charset="-128"/>
                <a:cs typeface="ＭＳ Ｐゴシック" pitchFamily="-111" charset="-128"/>
              </a:rPr>
              <a:t>HeX’s</a:t>
            </a:r>
            <a:r>
              <a:rPr lang="en-US" sz="2000" b="1" dirty="0">
                <a:effectLst>
                  <a:outerShdw blurRad="38100" dist="38100" dir="2700000" algn="tl">
                    <a:srgbClr val="C0C0C0"/>
                  </a:outerShdw>
                </a:effectLst>
                <a:latin typeface="+mj-lt"/>
                <a:ea typeface="ＭＳ Ｐゴシック" pitchFamily="-111" charset="-128"/>
                <a:cs typeface="ＭＳ Ｐゴシック" pitchFamily="-111" charset="-128"/>
              </a:rPr>
              <a:t> in Vacuum Canisters in UT &amp; BOT</a:t>
            </a:r>
          </a:p>
        </p:txBody>
      </p:sp>
      <p:cxnSp>
        <p:nvCxnSpPr>
          <p:cNvPr id="12" name="Straight Arrow Connector 11"/>
          <p:cNvCxnSpPr/>
          <p:nvPr/>
        </p:nvCxnSpPr>
        <p:spPr>
          <a:xfrm>
            <a:off x="3581400" y="2590800"/>
            <a:ext cx="602926" cy="48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4" idx="0"/>
            <a:endCxn id="34" idx="0"/>
          </p:cNvCxnSpPr>
          <p:nvPr/>
        </p:nvCxnSpPr>
        <p:spPr>
          <a:xfrm flipH="1" flipV="1">
            <a:off x="3026676" y="3525417"/>
            <a:ext cx="1456685" cy="23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V="1">
            <a:off x="4341935" y="3187661"/>
            <a:ext cx="299642" cy="340323"/>
          </a:xfrm>
          <a:prstGeom prst="arc">
            <a:avLst>
              <a:gd name="adj1" fmla="val 16030276"/>
              <a:gd name="adj2" fmla="val 0"/>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p:cNvCxnSpPr/>
          <p:nvPr/>
        </p:nvCxnSpPr>
        <p:spPr>
          <a:xfrm flipH="1" flipV="1">
            <a:off x="4158533" y="5704463"/>
            <a:ext cx="2212747" cy="154525"/>
          </a:xfrm>
          <a:prstGeom prst="line">
            <a:avLst/>
          </a:prstGeom>
          <a:ln w="47625">
            <a:solidFill>
              <a:srgbClr val="1104B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140684" y="4626084"/>
            <a:ext cx="25683" cy="1338325"/>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55696" y="4630171"/>
            <a:ext cx="7350" cy="1206871"/>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flipV="1">
            <a:off x="7821453" y="5733894"/>
            <a:ext cx="244883" cy="179983"/>
          </a:xfrm>
          <a:prstGeom prst="arc">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p:cNvCxnSpPr/>
          <p:nvPr/>
        </p:nvCxnSpPr>
        <p:spPr>
          <a:xfrm flipH="1" flipV="1">
            <a:off x="4257849" y="5645336"/>
            <a:ext cx="2103696" cy="161405"/>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3" idx="0"/>
            <a:endCxn id="35" idx="0"/>
          </p:cNvCxnSpPr>
          <p:nvPr/>
        </p:nvCxnSpPr>
        <p:spPr>
          <a:xfrm flipH="1">
            <a:off x="3114349" y="3673078"/>
            <a:ext cx="1507056" cy="1300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053986" y="4668681"/>
            <a:ext cx="130271" cy="1"/>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2" name="Content Placeholder 8"/>
          <p:cNvSpPr txBox="1">
            <a:spLocks/>
          </p:cNvSpPr>
          <p:nvPr/>
        </p:nvSpPr>
        <p:spPr bwMode="auto">
          <a:xfrm>
            <a:off x="6997474" y="784503"/>
            <a:ext cx="2146526" cy="17094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defPPr>
              <a:defRPr lang="en-US"/>
            </a:defPPr>
            <a:lvl2pPr marL="0" lvl="1" eaLnBrk="0" hangingPunct="0">
              <a:spcBef>
                <a:spcPct val="20000"/>
              </a:spcBef>
              <a:defRPr sz="1400" b="1" kern="0">
                <a:cs typeface="Arial" pitchFamily="34" charset="0"/>
              </a:defRPr>
            </a:lvl2pPr>
          </a:lstStyle>
          <a:p>
            <a:pPr lvl="1"/>
            <a:r>
              <a:rPr lang="en-US" dirty="0"/>
              <a:t>Compressors in temp controlled cabinets located on TMA &amp; below the  Maintenance facility.</a:t>
            </a:r>
          </a:p>
          <a:p>
            <a:pPr lvl="1"/>
            <a:endParaRPr lang="en-US" sz="700" dirty="0"/>
          </a:p>
          <a:p>
            <a:pPr lvl="1"/>
            <a:r>
              <a:rPr lang="en-US" dirty="0"/>
              <a:t>Isolation valves</a:t>
            </a:r>
          </a:p>
          <a:p>
            <a:pPr lvl="1"/>
            <a:endParaRPr lang="en-US" sz="500" dirty="0"/>
          </a:p>
          <a:p>
            <a:pPr lvl="1"/>
            <a:r>
              <a:rPr lang="en-US" dirty="0"/>
              <a:t>Control electronics</a:t>
            </a:r>
          </a:p>
          <a:p>
            <a:pPr lvl="1"/>
            <a:endParaRPr lang="en-US" sz="300" dirty="0"/>
          </a:p>
          <a:p>
            <a:pPr lvl="1"/>
            <a:r>
              <a:rPr lang="en-US" dirty="0"/>
              <a:t>Charge/Surge Tanks </a:t>
            </a:r>
          </a:p>
          <a:p>
            <a:pPr lvl="1"/>
            <a:endParaRPr lang="en-US" sz="400" dirty="0"/>
          </a:p>
          <a:p>
            <a:pPr lvl="1"/>
            <a:r>
              <a:rPr lang="en-US" dirty="0"/>
              <a:t>Filter &amp; Drier Panel</a:t>
            </a:r>
          </a:p>
          <a:p>
            <a:pPr lvl="1"/>
            <a:r>
              <a:rPr lang="en-US" dirty="0"/>
              <a:t>Recovery / circulation pumps.</a:t>
            </a:r>
          </a:p>
          <a:p>
            <a:pPr lvl="1"/>
            <a:r>
              <a:rPr lang="en-US" dirty="0" err="1"/>
              <a:t>Vac</a:t>
            </a:r>
            <a:r>
              <a:rPr lang="en-US" dirty="0"/>
              <a:t>/ N2 purge system</a:t>
            </a:r>
          </a:p>
          <a:p>
            <a:pPr lvl="1"/>
            <a:endParaRPr lang="en-US" dirty="0"/>
          </a:p>
          <a:p>
            <a:pPr lvl="1"/>
            <a:endParaRPr lang="en-US" dirty="0"/>
          </a:p>
          <a:p>
            <a:pPr lvl="1"/>
            <a:endParaRPr lang="en-US" dirty="0"/>
          </a:p>
          <a:p>
            <a:pPr lvl="1"/>
            <a:r>
              <a:rPr lang="en-US" dirty="0"/>
              <a:t> </a:t>
            </a:r>
          </a:p>
        </p:txBody>
      </p:sp>
      <p:sp>
        <p:nvSpPr>
          <p:cNvPr id="24" name="Content Placeholder 8"/>
          <p:cNvSpPr txBox="1">
            <a:spLocks/>
          </p:cNvSpPr>
          <p:nvPr/>
        </p:nvSpPr>
        <p:spPr bwMode="auto">
          <a:xfrm>
            <a:off x="152400" y="4191000"/>
            <a:ext cx="2600384" cy="1810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defPPr>
              <a:defRPr lang="en-US"/>
            </a:defPPr>
            <a:lvl2pPr marL="0" lvl="1" eaLnBrk="0" hangingPunct="0">
              <a:spcBef>
                <a:spcPct val="20000"/>
              </a:spcBef>
              <a:defRPr sz="1400" b="1" kern="0">
                <a:cs typeface="Arial" pitchFamily="34" charset="0"/>
              </a:defRPr>
            </a:lvl2pPr>
          </a:lstStyle>
          <a:p>
            <a:pPr lvl="1"/>
            <a:r>
              <a:rPr lang="en-US" dirty="0" err="1"/>
              <a:t>Cryo</a:t>
            </a:r>
            <a:r>
              <a:rPr lang="en-US" dirty="0"/>
              <a:t> and Cold </a:t>
            </a:r>
            <a:r>
              <a:rPr lang="en-US" dirty="0" err="1"/>
              <a:t>HeX’s</a:t>
            </a:r>
            <a:r>
              <a:rPr lang="en-US" dirty="0"/>
              <a:t> in UT vacuum chamber.</a:t>
            </a:r>
          </a:p>
          <a:p>
            <a:pPr lvl="1"/>
            <a:endParaRPr lang="en-US" sz="800" dirty="0"/>
          </a:p>
          <a:p>
            <a:pPr lvl="1"/>
            <a:r>
              <a:rPr lang="en-US" dirty="0" err="1"/>
              <a:t>HeX</a:t>
            </a:r>
            <a:r>
              <a:rPr lang="en-US" dirty="0"/>
              <a:t> Vacuum can with access via rear 10” </a:t>
            </a:r>
            <a:r>
              <a:rPr lang="en-US" dirty="0" err="1"/>
              <a:t>Conflats</a:t>
            </a:r>
            <a:endParaRPr lang="en-US" dirty="0"/>
          </a:p>
          <a:p>
            <a:pPr lvl="1"/>
            <a:endParaRPr lang="en-US" sz="900" dirty="0"/>
          </a:p>
          <a:p>
            <a:pPr lvl="1"/>
            <a:r>
              <a:rPr lang="en-US" dirty="0"/>
              <a:t>Vacuum pumps/valves</a:t>
            </a:r>
          </a:p>
          <a:p>
            <a:pPr lvl="1"/>
            <a:endParaRPr lang="en-US" dirty="0"/>
          </a:p>
          <a:p>
            <a:pPr lvl="1"/>
            <a:r>
              <a:rPr lang="en-US" dirty="0"/>
              <a:t>Interface Plate</a:t>
            </a:r>
          </a:p>
          <a:p>
            <a:pPr lvl="1"/>
            <a:endParaRPr lang="en-US" dirty="0"/>
          </a:p>
          <a:p>
            <a:pPr lvl="1"/>
            <a:endParaRPr lang="en-US" dirty="0"/>
          </a:p>
          <a:p>
            <a:pPr lvl="1"/>
            <a:r>
              <a:rPr lang="en-US" dirty="0"/>
              <a:t> </a:t>
            </a:r>
          </a:p>
          <a:p>
            <a:pPr lvl="1"/>
            <a:endParaRPr lang="en-US" dirty="0"/>
          </a:p>
        </p:txBody>
      </p:sp>
      <p:cxnSp>
        <p:nvCxnSpPr>
          <p:cNvPr id="27" name="Straight Arrow Connector 26"/>
          <p:cNvCxnSpPr/>
          <p:nvPr/>
        </p:nvCxnSpPr>
        <p:spPr>
          <a:xfrm>
            <a:off x="4637272" y="2457129"/>
            <a:ext cx="0" cy="953272"/>
          </a:xfrm>
          <a:prstGeom prst="straightConnector1">
            <a:avLst/>
          </a:prstGeom>
          <a:ln w="41275">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780433" y="2493316"/>
            <a:ext cx="1" cy="1017970"/>
          </a:xfrm>
          <a:prstGeom prst="straightConnector1">
            <a:avLst/>
          </a:prstGeom>
          <a:ln w="4127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379661" y="1094308"/>
            <a:ext cx="511274" cy="4116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981200" y="5029200"/>
            <a:ext cx="1905000" cy="534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flipV="1">
            <a:off x="2863268" y="4960556"/>
            <a:ext cx="299642" cy="340323"/>
          </a:xfrm>
          <a:prstGeom prst="arc">
            <a:avLst>
              <a:gd name="adj1" fmla="val 10691729"/>
              <a:gd name="adj2" fmla="val 16232998"/>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Arc 33"/>
          <p:cNvSpPr/>
          <p:nvPr/>
        </p:nvSpPr>
        <p:spPr>
          <a:xfrm flipV="1">
            <a:off x="2869218" y="3525196"/>
            <a:ext cx="299642" cy="340323"/>
          </a:xfrm>
          <a:prstGeom prst="arc">
            <a:avLst>
              <a:gd name="adj1" fmla="val 5245623"/>
              <a:gd name="adj2" fmla="val 10905782"/>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Arc 34"/>
          <p:cNvSpPr/>
          <p:nvPr/>
        </p:nvSpPr>
        <p:spPr>
          <a:xfrm flipV="1">
            <a:off x="2956891" y="3685864"/>
            <a:ext cx="299642" cy="340323"/>
          </a:xfrm>
          <a:prstGeom prst="arc">
            <a:avLst>
              <a:gd name="adj1" fmla="val 5245623"/>
              <a:gd name="adj2" fmla="val 10383027"/>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6" name="Straight Connector 35"/>
          <p:cNvCxnSpPr/>
          <p:nvPr/>
        </p:nvCxnSpPr>
        <p:spPr>
          <a:xfrm flipH="1">
            <a:off x="2863326" y="3700729"/>
            <a:ext cx="4080" cy="142527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2"/>
          </p:cNvCxnSpPr>
          <p:nvPr/>
        </p:nvCxnSpPr>
        <p:spPr>
          <a:xfrm>
            <a:off x="2957746" y="3837868"/>
            <a:ext cx="7744" cy="127622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985458" y="5299105"/>
            <a:ext cx="244952" cy="176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555310" y="5613556"/>
            <a:ext cx="228959" cy="72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flipV="1">
            <a:off x="2966553" y="4951677"/>
            <a:ext cx="224287" cy="253847"/>
          </a:xfrm>
          <a:prstGeom prst="arc">
            <a:avLst>
              <a:gd name="adj1" fmla="val 10625268"/>
              <a:gd name="adj2" fmla="val 16395385"/>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Arc 42"/>
          <p:cNvSpPr/>
          <p:nvPr/>
        </p:nvSpPr>
        <p:spPr>
          <a:xfrm flipV="1">
            <a:off x="4479979" y="3333022"/>
            <a:ext cx="299642" cy="340323"/>
          </a:xfrm>
          <a:prstGeom prst="arc">
            <a:avLst>
              <a:gd name="adj1" fmla="val 16030276"/>
              <a:gd name="adj2" fmla="val 0"/>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Oval 43"/>
          <p:cNvSpPr/>
          <p:nvPr/>
        </p:nvSpPr>
        <p:spPr>
          <a:xfrm>
            <a:off x="3767147" y="5510612"/>
            <a:ext cx="266371" cy="309453"/>
          </a:xfrm>
          <a:prstGeom prst="ellips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3813477" y="5509393"/>
            <a:ext cx="266371" cy="309453"/>
          </a:xfrm>
          <a:prstGeom prst="ellips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53710" y="5513050"/>
            <a:ext cx="266371" cy="309453"/>
          </a:xfrm>
          <a:prstGeom prst="ellipse">
            <a:avLst/>
          </a:prstGeom>
          <a:ln w="2222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3896382" y="5519145"/>
            <a:ext cx="266371" cy="309453"/>
          </a:xfrm>
          <a:prstGeom prst="ellipse">
            <a:avLst/>
          </a:prstGeom>
          <a:ln w="2222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p:cNvSpPr/>
          <p:nvPr/>
        </p:nvSpPr>
        <p:spPr>
          <a:xfrm>
            <a:off x="3945148" y="5516707"/>
            <a:ext cx="266371" cy="309453"/>
          </a:xfrm>
          <a:prstGeom prst="ellipse">
            <a:avLst/>
          </a:prstGeom>
          <a:ln w="22225">
            <a:solidFill>
              <a:srgbClr val="0070C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3991478" y="5519146"/>
            <a:ext cx="266371" cy="309453"/>
          </a:xfrm>
          <a:prstGeom prst="ellipse">
            <a:avLst/>
          </a:prstGeom>
          <a:ln w="22225">
            <a:solidFill>
              <a:srgbClr val="0070C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51" name="Straight Arrow Connector 50"/>
          <p:cNvCxnSpPr/>
          <p:nvPr/>
        </p:nvCxnSpPr>
        <p:spPr>
          <a:xfrm flipV="1">
            <a:off x="8077200" y="5928454"/>
            <a:ext cx="8804" cy="3961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Content Placeholder 8"/>
          <p:cNvSpPr txBox="1">
            <a:spLocks/>
          </p:cNvSpPr>
          <p:nvPr/>
        </p:nvSpPr>
        <p:spPr bwMode="auto">
          <a:xfrm>
            <a:off x="7620000" y="6248400"/>
            <a:ext cx="1348584" cy="44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1" algn="l" defTabSz="914400" rtl="0" eaLnBrk="0" fontAlgn="base" latinLnBrk="0" hangingPunct="0">
              <a:lnSpc>
                <a:spcPct val="100000"/>
              </a:lnSpc>
              <a:spcBef>
                <a:spcPct val="20000"/>
              </a:spcBef>
              <a:spcAft>
                <a:spcPct val="0"/>
              </a:spcAft>
              <a:buClrTx/>
              <a:buSzTx/>
              <a:tabLst/>
              <a:defRPr/>
            </a:pPr>
            <a:r>
              <a:rPr kumimoji="0" lang="en-US" sz="1400" b="1" i="0" u="none" strike="noStrike" kern="0" cap="none" spc="0" normalizeH="0" baseline="0" noProof="0" dirty="0">
                <a:ln>
                  <a:noFill/>
                </a:ln>
                <a:effectLst/>
                <a:uLnTx/>
                <a:uFillTx/>
                <a:latin typeface="Arial" pitchFamily="34" charset="0"/>
                <a:cs typeface="Arial" pitchFamily="34" charset="0"/>
              </a:rPr>
              <a:t>Cryoplate</a:t>
            </a:r>
          </a:p>
          <a:p>
            <a:pPr marL="287338" marR="0" lvl="1" indent="-287338" algn="l" defTabSz="914400" rtl="0" eaLnBrk="0" fontAlgn="base" latinLnBrk="0" hangingPunct="0">
              <a:lnSpc>
                <a:spcPct val="100000"/>
              </a:lnSpc>
              <a:spcBef>
                <a:spcPct val="20000"/>
              </a:spcBef>
              <a:spcAft>
                <a:spcPct val="0"/>
              </a:spcAft>
              <a:buClrTx/>
              <a:buSzTx/>
              <a:buFontTx/>
              <a:buNone/>
              <a:tabLst/>
              <a:defRPr/>
            </a:pPr>
            <a:endParaRPr kumimoji="0" lang="en-US" sz="700" b="1" i="0" u="none" strike="noStrike" kern="0" cap="none" spc="0" normalizeH="0" baseline="0" noProof="0" dirty="0">
              <a:ln>
                <a:noFill/>
              </a:ln>
              <a:effectLst/>
              <a:uLnTx/>
              <a:uFillTx/>
              <a:latin typeface="+mn-lt"/>
              <a:ea typeface="ＭＳ Ｐゴシック" charset="-128"/>
            </a:endParaRPr>
          </a:p>
        </p:txBody>
      </p:sp>
      <p:sp>
        <p:nvSpPr>
          <p:cNvPr id="54" name="Arc 53"/>
          <p:cNvSpPr/>
          <p:nvPr/>
        </p:nvSpPr>
        <p:spPr>
          <a:xfrm flipV="1">
            <a:off x="3021500" y="5297646"/>
            <a:ext cx="299642" cy="340323"/>
          </a:xfrm>
          <a:prstGeom prst="arc">
            <a:avLst>
              <a:gd name="adj1" fmla="val 21553897"/>
              <a:gd name="adj2" fmla="val 5381283"/>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5" name="Straight Connector 54"/>
          <p:cNvCxnSpPr>
            <a:endCxn id="57" idx="2"/>
          </p:cNvCxnSpPr>
          <p:nvPr/>
        </p:nvCxnSpPr>
        <p:spPr>
          <a:xfrm flipH="1" flipV="1">
            <a:off x="3469475" y="5730027"/>
            <a:ext cx="302603" cy="66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Arc 55"/>
          <p:cNvSpPr/>
          <p:nvPr/>
        </p:nvSpPr>
        <p:spPr>
          <a:xfrm flipV="1">
            <a:off x="3454580" y="5270232"/>
            <a:ext cx="299642" cy="340323"/>
          </a:xfrm>
          <a:prstGeom prst="arc">
            <a:avLst>
              <a:gd name="adj1" fmla="val 10691729"/>
              <a:gd name="adj2" fmla="val 16232998"/>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Arc 56"/>
          <p:cNvSpPr/>
          <p:nvPr/>
        </p:nvSpPr>
        <p:spPr>
          <a:xfrm flipV="1">
            <a:off x="3318021" y="5389714"/>
            <a:ext cx="299642" cy="340323"/>
          </a:xfrm>
          <a:prstGeom prst="arc">
            <a:avLst>
              <a:gd name="adj1" fmla="val 10691729"/>
              <a:gd name="adj2" fmla="val 16232998"/>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8" name="Straight Connector 57"/>
          <p:cNvCxnSpPr/>
          <p:nvPr/>
        </p:nvCxnSpPr>
        <p:spPr>
          <a:xfrm flipH="1">
            <a:off x="3075679" y="5197647"/>
            <a:ext cx="230678" cy="690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Arc 58"/>
          <p:cNvSpPr/>
          <p:nvPr/>
        </p:nvSpPr>
        <p:spPr>
          <a:xfrm flipV="1">
            <a:off x="3148294" y="5197644"/>
            <a:ext cx="299642" cy="340323"/>
          </a:xfrm>
          <a:prstGeom prst="arc">
            <a:avLst>
              <a:gd name="adj1" fmla="val 21553897"/>
              <a:gd name="adj2" fmla="val 5381283"/>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0" name="Straight Connector 59"/>
          <p:cNvCxnSpPr>
            <a:stCxn id="56" idx="0"/>
            <a:endCxn id="59" idx="0"/>
          </p:cNvCxnSpPr>
          <p:nvPr/>
        </p:nvCxnSpPr>
        <p:spPr>
          <a:xfrm flipH="1" flipV="1">
            <a:off x="3447926" y="5369815"/>
            <a:ext cx="6712" cy="6586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7" idx="0"/>
          </p:cNvCxnSpPr>
          <p:nvPr/>
        </p:nvCxnSpPr>
        <p:spPr>
          <a:xfrm flipV="1">
            <a:off x="3318079" y="5441747"/>
            <a:ext cx="612" cy="11341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410154" y="5795665"/>
            <a:ext cx="410612" cy="68861"/>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764612" y="6961159"/>
            <a:ext cx="410612" cy="68861"/>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18" idx="0"/>
          </p:cNvCxnSpPr>
          <p:nvPr/>
        </p:nvCxnSpPr>
        <p:spPr>
          <a:xfrm>
            <a:off x="6819403" y="5869586"/>
            <a:ext cx="1124491" cy="44291"/>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21338" y="5857392"/>
            <a:ext cx="285387" cy="7134"/>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80759" y="5867102"/>
            <a:ext cx="347027" cy="83038"/>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877843" y="5914468"/>
            <a:ext cx="1241437" cy="35672"/>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286000" y="4343400"/>
            <a:ext cx="1206608" cy="566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2667000" y="4502069"/>
            <a:ext cx="587476" cy="2223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707444" y="5644768"/>
            <a:ext cx="1239958" cy="3101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Content Placeholder 8"/>
          <p:cNvSpPr txBox="1">
            <a:spLocks/>
          </p:cNvSpPr>
          <p:nvPr/>
        </p:nvSpPr>
        <p:spPr bwMode="auto">
          <a:xfrm>
            <a:off x="228600" y="838200"/>
            <a:ext cx="3581400" cy="22673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lvl="1" eaLnBrk="0" hangingPunct="0">
              <a:spcBef>
                <a:spcPct val="20000"/>
              </a:spcBef>
              <a:defRPr/>
            </a:pPr>
            <a:r>
              <a:rPr lang="en-US" b="1" kern="0" dirty="0">
                <a:solidFill>
                  <a:schemeClr val="tx2"/>
                </a:solidFill>
                <a:cs typeface="Arial" pitchFamily="34" charset="0"/>
              </a:rPr>
              <a:t>Telescope Provides for TMA &amp; Maintenance Facility:</a:t>
            </a:r>
          </a:p>
          <a:p>
            <a:pPr marL="0" lvl="1" eaLnBrk="0" hangingPunct="0">
              <a:spcBef>
                <a:spcPct val="20000"/>
              </a:spcBef>
              <a:defRPr/>
            </a:pPr>
            <a:endParaRPr lang="en-US" sz="500" b="1" kern="0" dirty="0">
              <a:solidFill>
                <a:srgbClr val="FF0000"/>
              </a:solidFill>
              <a:cs typeface="Arial" pitchFamily="34" charset="0"/>
            </a:endParaRPr>
          </a:p>
          <a:p>
            <a:pPr marL="285750" lvl="1" indent="-285750" eaLnBrk="0" hangingPunct="0">
              <a:spcBef>
                <a:spcPct val="20000"/>
              </a:spcBef>
              <a:buFont typeface="Arial"/>
              <a:buChar char="•"/>
              <a:defRPr/>
            </a:pPr>
            <a:r>
              <a:rPr lang="en-US" sz="1600" kern="0" dirty="0">
                <a:cs typeface="Arial" pitchFamily="34" charset="0"/>
              </a:rPr>
              <a:t>Power and cooling (</a:t>
            </a:r>
            <a:r>
              <a:rPr lang="en-US" sz="1600" kern="0" dirty="0" err="1">
                <a:cs typeface="Arial" pitchFamily="34" charset="0"/>
              </a:rPr>
              <a:t>Dynalene</a:t>
            </a:r>
            <a:r>
              <a:rPr lang="en-US" sz="1600" kern="0" dirty="0">
                <a:cs typeface="Arial" pitchFamily="34" charset="0"/>
              </a:rPr>
              <a:t>) for compressors.</a:t>
            </a:r>
          </a:p>
          <a:p>
            <a:pPr marL="285750" lvl="1" indent="-285750" eaLnBrk="0" hangingPunct="0">
              <a:spcBef>
                <a:spcPct val="20000"/>
              </a:spcBef>
              <a:buFont typeface="Arial"/>
              <a:buChar char="•"/>
              <a:defRPr/>
            </a:pPr>
            <a:r>
              <a:rPr lang="en-US" sz="1600" kern="0" dirty="0">
                <a:cs typeface="Arial" pitchFamily="34" charset="0"/>
              </a:rPr>
              <a:t>High pressure vapor &amp; liquid supply lines &amp; low pressure suction return lines traversing telescope  (rigid)</a:t>
            </a:r>
          </a:p>
          <a:p>
            <a:pPr marL="285750" lvl="1" indent="-285750" eaLnBrk="0" hangingPunct="0">
              <a:spcBef>
                <a:spcPct val="20000"/>
              </a:spcBef>
              <a:buFont typeface="Arial"/>
              <a:buChar char="•"/>
              <a:defRPr/>
            </a:pPr>
            <a:r>
              <a:rPr lang="en-US" sz="1600" kern="0" dirty="0">
                <a:cs typeface="Arial" pitchFamily="34" charset="0"/>
              </a:rPr>
              <a:t>Flexible polyamide lines at telescope  and camera articulations.</a:t>
            </a:r>
          </a:p>
          <a:p>
            <a:pPr marL="285750" lvl="1" indent="-285750" eaLnBrk="0" hangingPunct="0">
              <a:spcBef>
                <a:spcPct val="20000"/>
              </a:spcBef>
              <a:buFont typeface="Arial"/>
              <a:buChar char="•"/>
              <a:defRPr/>
            </a:pPr>
            <a:r>
              <a:rPr lang="en-US" sz="1600" kern="0" dirty="0">
                <a:cs typeface="Arial" pitchFamily="34" charset="0"/>
              </a:rPr>
              <a:t>Isolation valves and                   transducers on top end</a:t>
            </a:r>
          </a:p>
          <a:p>
            <a:pPr marL="0" lvl="1" eaLnBrk="0" hangingPunct="0">
              <a:spcBef>
                <a:spcPct val="20000"/>
              </a:spcBef>
              <a:defRPr/>
            </a:pPr>
            <a:endParaRPr lang="en-US" sz="700" b="1" kern="0" dirty="0">
              <a:solidFill>
                <a:srgbClr val="0000FF"/>
              </a:solidFill>
            </a:endParaRPr>
          </a:p>
          <a:p>
            <a:pPr marL="0" lvl="1" eaLnBrk="0" hangingPunct="0">
              <a:spcBef>
                <a:spcPct val="20000"/>
              </a:spcBef>
              <a:defRPr/>
            </a:pPr>
            <a:endParaRPr lang="en-US" sz="1400" b="1" kern="0" dirty="0">
              <a:solidFill>
                <a:srgbClr val="0000FF"/>
              </a:solidFill>
              <a:cs typeface="Arial" pitchFamily="34" charset="0"/>
            </a:endParaRPr>
          </a:p>
          <a:p>
            <a:pPr marL="0" lvl="1" eaLnBrk="0" hangingPunct="0">
              <a:spcBef>
                <a:spcPct val="20000"/>
              </a:spcBef>
              <a:defRPr/>
            </a:pPr>
            <a:endParaRPr kumimoji="0" lang="en-US" sz="700" b="1" i="0" u="none" strike="noStrike" kern="0" cap="none" spc="0" normalizeH="0" baseline="0" noProof="0" dirty="0">
              <a:ln>
                <a:noFill/>
              </a:ln>
              <a:solidFill>
                <a:srgbClr val="0000FF"/>
              </a:solidFill>
              <a:effectLst/>
              <a:uLnTx/>
              <a:uFillTx/>
              <a:latin typeface="+mn-lt"/>
            </a:endParaRPr>
          </a:p>
        </p:txBody>
      </p:sp>
    </p:spTree>
    <p:extLst>
      <p:ext uri="{BB962C8B-B14F-4D97-AF65-F5344CB8AC3E}">
        <p14:creationId xmlns:p14="http://schemas.microsoft.com/office/powerpoint/2010/main" val="795776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84662" y="850516"/>
            <a:ext cx="3962966" cy="302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114028" y="152400"/>
            <a:ext cx="6019800" cy="557213"/>
          </a:xfrm>
        </p:spPr>
        <p:txBody>
          <a:bodyPr/>
          <a:lstStyle/>
          <a:p>
            <a:pPr algn="l"/>
            <a:r>
              <a:rPr lang="en-US" dirty="0"/>
              <a:t>Cryogenic &amp; Cold refrigerators developed to cool the focal plane &amp; readout electronics</a:t>
            </a:r>
          </a:p>
        </p:txBody>
      </p:sp>
      <p:sp>
        <p:nvSpPr>
          <p:cNvPr id="4" name="Content Placeholder 3"/>
          <p:cNvSpPr>
            <a:spLocks noGrp="1"/>
          </p:cNvSpPr>
          <p:nvPr>
            <p:ph idx="4294967295"/>
          </p:nvPr>
        </p:nvSpPr>
        <p:spPr>
          <a:xfrm>
            <a:off x="0" y="850516"/>
            <a:ext cx="5236342" cy="5952833"/>
          </a:xfrm>
          <a:prstGeom prst="rect">
            <a:avLst/>
          </a:prstGeom>
        </p:spPr>
        <p:txBody>
          <a:bodyPr>
            <a:normAutofit/>
          </a:bodyPr>
          <a:lstStyle/>
          <a:p>
            <a:r>
              <a:rPr lang="en-US" sz="2000" b="1" dirty="0"/>
              <a:t>Cryo-refrigerator System</a:t>
            </a:r>
          </a:p>
          <a:p>
            <a:pPr marL="0" indent="0">
              <a:buNone/>
            </a:pPr>
            <a:endParaRPr lang="en-US" sz="600" b="1" dirty="0"/>
          </a:p>
          <a:p>
            <a:pPr lvl="1"/>
            <a:r>
              <a:rPr lang="en-US" sz="1800" dirty="0">
                <a:solidFill>
                  <a:schemeClr val="tx1"/>
                </a:solidFill>
              </a:rPr>
              <a:t>6X parallel circuits of refrigerators utilizing mixed refrigerants (MIX 2919C)   </a:t>
            </a:r>
          </a:p>
          <a:p>
            <a:pPr lvl="1"/>
            <a:r>
              <a:rPr lang="en-US" sz="1800" dirty="0">
                <a:solidFill>
                  <a:schemeClr val="tx1"/>
                </a:solidFill>
              </a:rPr>
              <a:t>Nominal  ~90W/circuit with </a:t>
            </a:r>
            <a:r>
              <a:rPr lang="en-US" sz="1800" dirty="0" err="1">
                <a:solidFill>
                  <a:schemeClr val="tx1"/>
                </a:solidFill>
              </a:rPr>
              <a:t>setpoint</a:t>
            </a:r>
            <a:r>
              <a:rPr lang="en-US" sz="1800" dirty="0">
                <a:solidFill>
                  <a:schemeClr val="tx1"/>
                </a:solidFill>
              </a:rPr>
              <a:t> between at -125</a:t>
            </a:r>
            <a:r>
              <a:rPr lang="en-US" sz="1800" dirty="0">
                <a:solidFill>
                  <a:schemeClr val="tx1"/>
                </a:solidFill>
                <a:sym typeface="Symbol"/>
              </a:rPr>
              <a:t></a:t>
            </a:r>
            <a:r>
              <a:rPr lang="en-US" sz="1800" dirty="0">
                <a:solidFill>
                  <a:schemeClr val="tx1"/>
                </a:solidFill>
              </a:rPr>
              <a:t>C and -135</a:t>
            </a:r>
            <a:r>
              <a:rPr lang="en-US" sz="1800" dirty="0">
                <a:solidFill>
                  <a:schemeClr val="tx1"/>
                </a:solidFill>
                <a:sym typeface="Symbol"/>
              </a:rPr>
              <a:t> </a:t>
            </a:r>
            <a:r>
              <a:rPr lang="en-US" sz="1800" dirty="0">
                <a:solidFill>
                  <a:schemeClr val="tx1"/>
                </a:solidFill>
              </a:rPr>
              <a:t>C at  </a:t>
            </a:r>
            <a:r>
              <a:rPr lang="en-US" sz="1800" dirty="0" err="1">
                <a:solidFill>
                  <a:schemeClr val="tx1"/>
                </a:solidFill>
              </a:rPr>
              <a:t>Cryoplate</a:t>
            </a:r>
            <a:r>
              <a:rPr lang="en-US" sz="1800" dirty="0">
                <a:solidFill>
                  <a:schemeClr val="tx1"/>
                </a:solidFill>
              </a:rPr>
              <a:t>   </a:t>
            </a:r>
          </a:p>
          <a:p>
            <a:pPr lvl="1"/>
            <a:r>
              <a:rPr lang="en-US" sz="1800" dirty="0">
                <a:solidFill>
                  <a:schemeClr val="tx1"/>
                </a:solidFill>
              </a:rPr>
              <a:t>Compressor chassis include compressor, condenser, oil separation, refrigerant phase separation, oil-heaters, and desiccation. Monitoring and protection instrumentation.</a:t>
            </a:r>
          </a:p>
          <a:p>
            <a:pPr lvl="1"/>
            <a:r>
              <a:rPr lang="en-US" sz="1800" dirty="0">
                <a:solidFill>
                  <a:schemeClr val="tx1"/>
                </a:solidFill>
              </a:rPr>
              <a:t>~60m supply and return lines link the compressors to the camera</a:t>
            </a:r>
          </a:p>
          <a:p>
            <a:pPr lvl="1"/>
            <a:r>
              <a:rPr lang="en-US" sz="1800" dirty="0">
                <a:solidFill>
                  <a:schemeClr val="tx1"/>
                </a:solidFill>
              </a:rPr>
              <a:t>2 supply lines (liquid &amp; vapor) and 1 suction return line. Rigid SS &amp; flexible polyamide line.</a:t>
            </a:r>
          </a:p>
          <a:p>
            <a:pPr lvl="1"/>
            <a:r>
              <a:rPr lang="en-US" sz="1800" dirty="0">
                <a:solidFill>
                  <a:schemeClr val="tx1"/>
                </a:solidFill>
              </a:rPr>
              <a:t>Counter-flow heat exchangers &amp; expansion capillaries in the Utility Trunk, or on  I&amp;T assembly fixture (BOT). Monitoring instrumentation.</a:t>
            </a:r>
          </a:p>
          <a:p>
            <a:pPr lvl="1"/>
            <a:r>
              <a:rPr lang="en-US" sz="1800" dirty="0">
                <a:solidFill>
                  <a:schemeClr val="tx1"/>
                </a:solidFill>
              </a:rPr>
              <a:t>Evaporator tubes embedded in </a:t>
            </a:r>
            <a:r>
              <a:rPr lang="en-US" sz="1800" dirty="0" err="1">
                <a:solidFill>
                  <a:schemeClr val="tx1"/>
                </a:solidFill>
              </a:rPr>
              <a:t>cryoplate</a:t>
            </a:r>
            <a:endParaRPr lang="en-US" sz="1800" dirty="0">
              <a:solidFill>
                <a:schemeClr val="tx1"/>
              </a:solidFill>
            </a:endParaRP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p:txBody>
      </p:sp>
      <p:sp>
        <p:nvSpPr>
          <p:cNvPr id="10" name="TextBox 9"/>
          <p:cNvSpPr txBox="1"/>
          <p:nvPr/>
        </p:nvSpPr>
        <p:spPr>
          <a:xfrm>
            <a:off x="-673652" y="5466522"/>
            <a:ext cx="184666" cy="369332"/>
          </a:xfrm>
          <a:prstGeom prst="rect">
            <a:avLst/>
          </a:prstGeom>
          <a:noFill/>
        </p:spPr>
        <p:txBody>
          <a:bodyPr wrap="none" rtlCol="0">
            <a:spAutoFit/>
          </a:bodyPr>
          <a:lstStyle/>
          <a:p>
            <a:pPr fontAlgn="auto">
              <a:spcBef>
                <a:spcPts val="0"/>
              </a:spcBef>
              <a:spcAft>
                <a:spcPts val="0"/>
              </a:spcAft>
            </a:pPr>
            <a:endParaRPr lang="en-US" dirty="0">
              <a:solidFill>
                <a:prstClr val="black"/>
              </a:solidFill>
              <a:latin typeface="Calibri"/>
              <a:ea typeface=""/>
            </a:endParaRPr>
          </a:p>
        </p:txBody>
      </p:sp>
      <p:pic>
        <p:nvPicPr>
          <p:cNvPr id="8" name="Picture 7" descr="New Compressor Closeup.JPG"/>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310074" y="3778531"/>
            <a:ext cx="3647508" cy="2859673"/>
          </a:xfrm>
          <a:prstGeom prst="rect">
            <a:avLst/>
          </a:prstGeom>
          <a:noFill/>
          <a:ln w="38100">
            <a:solidFill>
              <a:schemeClr val="tx1"/>
            </a:solidFill>
            <a:miter lim="800000"/>
            <a:headEnd/>
            <a:tailEnd/>
          </a:ln>
        </p:spPr>
      </p:pic>
      <p:sp>
        <p:nvSpPr>
          <p:cNvPr id="14" name="TextBox 13"/>
          <p:cNvSpPr txBox="1"/>
          <p:nvPr/>
        </p:nvSpPr>
        <p:spPr>
          <a:xfrm>
            <a:off x="5518440" y="3855924"/>
            <a:ext cx="1380199" cy="954107"/>
          </a:xfrm>
          <a:prstGeom prst="rect">
            <a:avLst/>
          </a:prstGeom>
          <a:noFill/>
        </p:spPr>
        <p:txBody>
          <a:bodyPr wrap="square" rtlCol="0">
            <a:spAutoFit/>
          </a:bodyPr>
          <a:lstStyle/>
          <a:p>
            <a:pPr fontAlgn="auto">
              <a:spcBef>
                <a:spcPts val="0"/>
              </a:spcBef>
              <a:spcAft>
                <a:spcPts val="0"/>
              </a:spcAft>
            </a:pPr>
            <a:r>
              <a:rPr lang="en-US" sz="1400" b="1" dirty="0">
                <a:solidFill>
                  <a:prstClr val="white"/>
                </a:solidFill>
                <a:latin typeface="Calibri"/>
                <a:ea typeface=""/>
              </a:rPr>
              <a:t>Compressor chassis with Control Module</a:t>
            </a:r>
          </a:p>
          <a:p>
            <a:pPr fontAlgn="auto">
              <a:spcBef>
                <a:spcPts val="0"/>
              </a:spcBef>
              <a:spcAft>
                <a:spcPts val="0"/>
              </a:spcAft>
            </a:pPr>
            <a:r>
              <a:rPr lang="en-US" sz="1400" b="1" dirty="0">
                <a:solidFill>
                  <a:prstClr val="white"/>
                </a:solidFill>
                <a:latin typeface="Calibri"/>
                <a:ea typeface=""/>
              </a:rPr>
              <a:t>  </a:t>
            </a:r>
          </a:p>
        </p:txBody>
      </p:sp>
      <p:sp>
        <p:nvSpPr>
          <p:cNvPr id="2" name="TextBox 1"/>
          <p:cNvSpPr txBox="1"/>
          <p:nvPr/>
        </p:nvSpPr>
        <p:spPr>
          <a:xfrm>
            <a:off x="8153400" y="5562600"/>
            <a:ext cx="766155" cy="584776"/>
          </a:xfrm>
          <a:prstGeom prst="rect">
            <a:avLst/>
          </a:prstGeom>
          <a:noFill/>
        </p:spPr>
        <p:txBody>
          <a:bodyPr wrap="none" rtlCol="0">
            <a:spAutoFit/>
          </a:bodyPr>
          <a:lstStyle/>
          <a:p>
            <a:pPr fontAlgn="auto">
              <a:spcBef>
                <a:spcPts val="0"/>
              </a:spcBef>
              <a:spcAft>
                <a:spcPts val="0"/>
              </a:spcAft>
            </a:pPr>
            <a:r>
              <a:rPr lang="en-US" sz="1600" b="1" dirty="0">
                <a:solidFill>
                  <a:prstClr val="white"/>
                </a:solidFill>
                <a:latin typeface="Calibri"/>
                <a:ea typeface=""/>
              </a:rPr>
              <a:t>Surge </a:t>
            </a:r>
          </a:p>
          <a:p>
            <a:pPr fontAlgn="auto">
              <a:spcBef>
                <a:spcPts val="0"/>
              </a:spcBef>
              <a:spcAft>
                <a:spcPts val="0"/>
              </a:spcAft>
            </a:pPr>
            <a:r>
              <a:rPr lang="en-US" sz="1600" b="1" dirty="0">
                <a:solidFill>
                  <a:prstClr val="white"/>
                </a:solidFill>
                <a:latin typeface="Calibri"/>
                <a:ea typeface=""/>
              </a:rPr>
              <a:t>Tank</a:t>
            </a:r>
          </a:p>
        </p:txBody>
      </p:sp>
    </p:spTree>
    <p:extLst>
      <p:ext uri="{BB962C8B-B14F-4D97-AF65-F5344CB8AC3E}">
        <p14:creationId xmlns:p14="http://schemas.microsoft.com/office/powerpoint/2010/main" val="102664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58541" y="1142389"/>
            <a:ext cx="4608600" cy="5131612"/>
            <a:chOff x="4061036" y="1960037"/>
            <a:chExt cx="4892542" cy="4023797"/>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061036" y="1960037"/>
              <a:ext cx="4892542" cy="402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315200" y="2852928"/>
              <a:ext cx="424282" cy="109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5" name="Title 2"/>
          <p:cNvSpPr>
            <a:spLocks noGrp="1"/>
          </p:cNvSpPr>
          <p:nvPr>
            <p:ph type="title"/>
          </p:nvPr>
        </p:nvSpPr>
        <p:spPr>
          <a:xfrm>
            <a:off x="685800" y="135653"/>
            <a:ext cx="7331357" cy="557213"/>
          </a:xfrm>
        </p:spPr>
        <p:txBody>
          <a:bodyPr/>
          <a:lstStyle/>
          <a:p>
            <a:r>
              <a:rPr lang="en-US" dirty="0"/>
              <a:t>Cold refrigeration system utilizes conventional               R507a Refrigerant</a:t>
            </a:r>
          </a:p>
        </p:txBody>
      </p:sp>
      <p:sp>
        <p:nvSpPr>
          <p:cNvPr id="6" name="Content Placeholder 7"/>
          <p:cNvSpPr>
            <a:spLocks noGrp="1"/>
          </p:cNvSpPr>
          <p:nvPr>
            <p:ph idx="4294967295"/>
          </p:nvPr>
        </p:nvSpPr>
        <p:spPr>
          <a:xfrm>
            <a:off x="0" y="990147"/>
            <a:ext cx="4652292" cy="5836562"/>
          </a:xfrm>
          <a:prstGeom prst="rect">
            <a:avLst/>
          </a:prstGeom>
        </p:spPr>
        <p:txBody>
          <a:bodyPr>
            <a:normAutofit/>
          </a:bodyPr>
          <a:lstStyle/>
          <a:p>
            <a:r>
              <a:rPr lang="en-US" sz="2000" b="1" dirty="0"/>
              <a:t>Cold-refrigerators System</a:t>
            </a:r>
          </a:p>
          <a:p>
            <a:pPr lvl="1"/>
            <a:r>
              <a:rPr lang="en-US" sz="1800" dirty="0">
                <a:solidFill>
                  <a:schemeClr val="tx1"/>
                </a:solidFill>
              </a:rPr>
              <a:t>2 circuits to meet </a:t>
            </a:r>
            <a:r>
              <a:rPr lang="en-US" sz="1800" dirty="0" err="1">
                <a:solidFill>
                  <a:schemeClr val="tx1"/>
                </a:solidFill>
              </a:rPr>
              <a:t>Coldplate</a:t>
            </a:r>
            <a:r>
              <a:rPr lang="en-US" sz="1800" dirty="0">
                <a:solidFill>
                  <a:schemeClr val="tx1"/>
                </a:solidFill>
              </a:rPr>
              <a:t> cooling requirement.</a:t>
            </a:r>
          </a:p>
          <a:p>
            <a:pPr lvl="1"/>
            <a:r>
              <a:rPr lang="en-US" sz="1800" dirty="0">
                <a:solidFill>
                  <a:schemeClr val="tx1"/>
                </a:solidFill>
              </a:rPr>
              <a:t>Nominal ~540W/circuit, with </a:t>
            </a:r>
            <a:r>
              <a:rPr lang="en-US" sz="1800" dirty="0" err="1">
                <a:solidFill>
                  <a:schemeClr val="tx1"/>
                </a:solidFill>
              </a:rPr>
              <a:t>setpoint</a:t>
            </a:r>
            <a:r>
              <a:rPr lang="en-US" sz="1800" dirty="0">
                <a:solidFill>
                  <a:schemeClr val="tx1"/>
                </a:solidFill>
              </a:rPr>
              <a:t> between -30</a:t>
            </a:r>
            <a:r>
              <a:rPr lang="en-US" sz="1800" dirty="0">
                <a:solidFill>
                  <a:schemeClr val="tx1"/>
                </a:solidFill>
                <a:sym typeface="Symbol"/>
              </a:rPr>
              <a:t></a:t>
            </a:r>
            <a:r>
              <a:rPr lang="en-US" sz="1800" dirty="0">
                <a:solidFill>
                  <a:schemeClr val="tx1"/>
                </a:solidFill>
              </a:rPr>
              <a:t>C and -40</a:t>
            </a:r>
            <a:r>
              <a:rPr lang="en-US" sz="1800" dirty="0">
                <a:solidFill>
                  <a:schemeClr val="tx1"/>
                </a:solidFill>
                <a:sym typeface="Symbol"/>
              </a:rPr>
              <a:t></a:t>
            </a:r>
            <a:r>
              <a:rPr lang="en-US" sz="1800" dirty="0">
                <a:solidFill>
                  <a:schemeClr val="tx1"/>
                </a:solidFill>
              </a:rPr>
              <a:t>C</a:t>
            </a:r>
          </a:p>
          <a:p>
            <a:pPr lvl="1"/>
            <a:r>
              <a:rPr lang="en-US" sz="1800" dirty="0">
                <a:solidFill>
                  <a:schemeClr val="tx1"/>
                </a:solidFill>
              </a:rPr>
              <a:t>Conventional vapor compression refrigeration.</a:t>
            </a:r>
          </a:p>
          <a:p>
            <a:pPr lvl="1"/>
            <a:r>
              <a:rPr lang="en-US" sz="1800" dirty="0">
                <a:solidFill>
                  <a:schemeClr val="tx1"/>
                </a:solidFill>
              </a:rPr>
              <a:t>Employs R507A - a two component </a:t>
            </a:r>
            <a:r>
              <a:rPr lang="en-US" sz="1800" dirty="0" err="1">
                <a:solidFill>
                  <a:schemeClr val="tx1"/>
                </a:solidFill>
              </a:rPr>
              <a:t>azeotropic</a:t>
            </a:r>
            <a:r>
              <a:rPr lang="en-US" sz="1800" dirty="0">
                <a:solidFill>
                  <a:schemeClr val="tx1"/>
                </a:solidFill>
              </a:rPr>
              <a:t> refrigerant mixture</a:t>
            </a:r>
          </a:p>
          <a:p>
            <a:pPr lvl="1"/>
            <a:r>
              <a:rPr lang="en-US" sz="1800" dirty="0">
                <a:solidFill>
                  <a:schemeClr val="tx1"/>
                </a:solidFill>
              </a:rPr>
              <a:t>Single supply line (liquid), single return line (vapor)</a:t>
            </a:r>
          </a:p>
          <a:p>
            <a:pPr lvl="1"/>
            <a:r>
              <a:rPr lang="en-US" sz="1800" dirty="0">
                <a:solidFill>
                  <a:schemeClr val="tx1"/>
                </a:solidFill>
              </a:rPr>
              <a:t>Heat exchanger in UT or I&amp;T assembly stand (BOT) and monitoring/protection instrumentation.</a:t>
            </a:r>
          </a:p>
          <a:p>
            <a:pPr lvl="1"/>
            <a:r>
              <a:rPr lang="en-US" sz="1800" dirty="0">
                <a:solidFill>
                  <a:schemeClr val="tx1"/>
                </a:solidFill>
              </a:rPr>
              <a:t>Following Thermal Expansion Valve and capillary tube, cold low pressure liquid is supplied to evaporator tubes embedded in the bars of </a:t>
            </a:r>
            <a:r>
              <a:rPr lang="en-US" sz="1800" dirty="0" err="1">
                <a:solidFill>
                  <a:schemeClr val="tx1"/>
                </a:solidFill>
              </a:rPr>
              <a:t>coldplate</a:t>
            </a:r>
            <a:r>
              <a:rPr lang="en-US" sz="1800" dirty="0">
                <a:solidFill>
                  <a:schemeClr val="tx1"/>
                </a:solidFill>
              </a:rPr>
              <a:t> .</a:t>
            </a:r>
          </a:p>
        </p:txBody>
      </p:sp>
      <p:sp>
        <p:nvSpPr>
          <p:cNvPr id="7" name="TextBox 6"/>
          <p:cNvSpPr txBox="1"/>
          <p:nvPr/>
        </p:nvSpPr>
        <p:spPr>
          <a:xfrm>
            <a:off x="6173764" y="3446585"/>
            <a:ext cx="2155884" cy="523220"/>
          </a:xfrm>
          <a:prstGeom prst="rect">
            <a:avLst/>
          </a:prstGeom>
          <a:noFill/>
        </p:spPr>
        <p:txBody>
          <a:bodyPr wrap="none" rtlCol="0">
            <a:spAutoFit/>
          </a:bodyPr>
          <a:lstStyle/>
          <a:p>
            <a:pPr fontAlgn="auto">
              <a:spcBef>
                <a:spcPts val="0"/>
              </a:spcBef>
              <a:spcAft>
                <a:spcPts val="0"/>
              </a:spcAft>
            </a:pPr>
            <a:r>
              <a:rPr lang="en-US" sz="1400" dirty="0">
                <a:solidFill>
                  <a:srgbClr val="FF0000"/>
                </a:solidFill>
                <a:latin typeface="Calibri"/>
                <a:ea typeface=""/>
              </a:rPr>
              <a:t>Not shown-Oil Separator &amp;</a:t>
            </a:r>
          </a:p>
          <a:p>
            <a:pPr fontAlgn="auto">
              <a:spcBef>
                <a:spcPts val="0"/>
              </a:spcBef>
              <a:spcAft>
                <a:spcPts val="0"/>
              </a:spcAft>
            </a:pPr>
            <a:r>
              <a:rPr lang="en-US" sz="1400" dirty="0">
                <a:solidFill>
                  <a:srgbClr val="FF0000"/>
                </a:solidFill>
                <a:latin typeface="Calibri"/>
                <a:ea typeface=""/>
              </a:rPr>
              <a:t> Level Control</a:t>
            </a:r>
          </a:p>
        </p:txBody>
      </p:sp>
    </p:spTree>
    <p:extLst>
      <p:ext uri="{BB962C8B-B14F-4D97-AF65-F5344CB8AC3E}">
        <p14:creationId xmlns:p14="http://schemas.microsoft.com/office/powerpoint/2010/main" val="42616641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Overview of Status &amp; Reviews Since Last Status Review</a:t>
            </a:r>
          </a:p>
        </p:txBody>
      </p:sp>
      <p:sp>
        <p:nvSpPr>
          <p:cNvPr id="3" name="Text Placeholder 2"/>
          <p:cNvSpPr>
            <a:spLocks noGrp="1"/>
          </p:cNvSpPr>
          <p:nvPr>
            <p:ph type="body" idx="1"/>
          </p:nvPr>
        </p:nvSpPr>
        <p:spPr>
          <a:xfrm>
            <a:off x="0" y="914400"/>
            <a:ext cx="8991600" cy="6350000"/>
          </a:xfrm>
        </p:spPr>
        <p:txBody>
          <a:bodyPr>
            <a:normAutofit fontScale="85000" lnSpcReduction="20000"/>
          </a:bodyPr>
          <a:lstStyle/>
          <a:p>
            <a:r>
              <a:rPr lang="en-US" sz="2300" b="1" dirty="0"/>
              <a:t>Descope System in 3-2017, implies construction of only 2 complete refrigeration systems: </a:t>
            </a:r>
            <a:endParaRPr lang="en-US" dirty="0">
              <a:solidFill>
                <a:schemeClr val="tx1"/>
              </a:solidFill>
            </a:endParaRPr>
          </a:p>
          <a:p>
            <a:pPr lvl="1"/>
            <a:r>
              <a:rPr lang="en-US" sz="2100" dirty="0"/>
              <a:t>One for the </a:t>
            </a:r>
            <a:r>
              <a:rPr lang="en-US" sz="2100" dirty="0" err="1"/>
              <a:t>cryo</a:t>
            </a:r>
            <a:r>
              <a:rPr lang="en-US" sz="2100" dirty="0"/>
              <a:t>/</a:t>
            </a:r>
            <a:r>
              <a:rPr lang="en-US" sz="2100" dirty="0" err="1"/>
              <a:t>coldplate</a:t>
            </a:r>
            <a:r>
              <a:rPr lang="en-US" sz="2100" dirty="0"/>
              <a:t> verification and camera I&amp;T,  </a:t>
            </a:r>
            <a:r>
              <a:rPr lang="en-US" dirty="0">
                <a:solidFill>
                  <a:srgbClr val="FF0000"/>
                </a:solidFill>
              </a:rPr>
              <a:t>[I&amp;T System]</a:t>
            </a:r>
          </a:p>
          <a:p>
            <a:pPr lvl="1"/>
            <a:r>
              <a:rPr lang="en-US" sz="2100" dirty="0"/>
              <a:t>One for the camera when it is on the telescope </a:t>
            </a:r>
            <a:r>
              <a:rPr lang="en-US" dirty="0">
                <a:solidFill>
                  <a:srgbClr val="FF0000"/>
                </a:solidFill>
              </a:rPr>
              <a:t>[TMA System]</a:t>
            </a:r>
          </a:p>
          <a:p>
            <a:pPr lvl="1"/>
            <a:r>
              <a:rPr lang="en-US" sz="2100" dirty="0"/>
              <a:t>The I&amp;T System will eventually move to the Summit Maintenance Facility, </a:t>
            </a:r>
          </a:p>
          <a:p>
            <a:pPr marL="457200" lvl="1" indent="0">
              <a:buNone/>
            </a:pPr>
            <a:r>
              <a:rPr lang="en-US" sz="2100" dirty="0"/>
              <a:t>	in lieu of </a:t>
            </a:r>
            <a:r>
              <a:rPr lang="en-US" sz="2100" dirty="0" err="1"/>
              <a:t>fabbing</a:t>
            </a:r>
            <a:r>
              <a:rPr lang="en-US" sz="2100" dirty="0"/>
              <a:t> 3rd separate system</a:t>
            </a:r>
          </a:p>
          <a:p>
            <a:pPr lvl="1"/>
            <a:r>
              <a:rPr lang="en-US" sz="2100" dirty="0"/>
              <a:t>Refrigeration R&amp;D in BLD 750 ended in October 2017 as planned</a:t>
            </a:r>
          </a:p>
          <a:p>
            <a:pPr lvl="2"/>
            <a:r>
              <a:rPr lang="en-US" sz="2100" dirty="0">
                <a:solidFill>
                  <a:schemeClr val="tx1"/>
                </a:solidFill>
              </a:rPr>
              <a:t>Only remaining issue will be test of R404A compressor –  for TMA.                                                          will utilize the I&amp;T system</a:t>
            </a:r>
            <a:endParaRPr lang="en-US" sz="1900" dirty="0">
              <a:solidFill>
                <a:schemeClr val="tx1"/>
              </a:solidFill>
            </a:endParaRPr>
          </a:p>
          <a:p>
            <a:pPr lvl="1"/>
            <a:r>
              <a:rPr lang="en-US" sz="2100" dirty="0"/>
              <a:t>A separate </a:t>
            </a:r>
            <a:r>
              <a:rPr lang="en-US" dirty="0">
                <a:solidFill>
                  <a:srgbClr val="FF0000"/>
                </a:solidFill>
              </a:rPr>
              <a:t>Pathfinder System </a:t>
            </a:r>
            <a:r>
              <a:rPr lang="en-US" sz="2100" dirty="0"/>
              <a:t>will be used for commissioning the TMA System –               will take advantage of significant overlap in hardware during procurements </a:t>
            </a:r>
          </a:p>
          <a:p>
            <a:pPr marL="457200" lvl="1" indent="0">
              <a:buNone/>
            </a:pPr>
            <a:endParaRPr lang="en-US" sz="700" dirty="0"/>
          </a:p>
          <a:p>
            <a:r>
              <a:rPr lang="en-US" sz="2300" b="1" dirty="0"/>
              <a:t>There have been four dedicated Cryostat Refrigeration Subsystem reviews since the 2016 DOE/NSF Status Review</a:t>
            </a:r>
            <a:endParaRPr lang="en-US" sz="2100" b="1" dirty="0">
              <a:cs typeface="+mn-cs"/>
            </a:endParaRPr>
          </a:p>
          <a:p>
            <a:pPr lvl="1"/>
            <a:r>
              <a:rPr lang="en-US" sz="2100" dirty="0"/>
              <a:t>Refrigeration System PDR, November 2016</a:t>
            </a:r>
          </a:p>
          <a:p>
            <a:pPr lvl="1"/>
            <a:r>
              <a:rPr lang="en-US" sz="2100" dirty="0"/>
              <a:t>I&amp;T System Final Design Review,  May 2017</a:t>
            </a:r>
          </a:p>
          <a:p>
            <a:pPr lvl="1"/>
            <a:r>
              <a:rPr lang="en-US" sz="2100" dirty="0"/>
              <a:t>I&amp;T Heat Exchanger Procurement Review, July 2017</a:t>
            </a:r>
          </a:p>
          <a:p>
            <a:pPr lvl="1"/>
            <a:r>
              <a:rPr lang="en-US" sz="2100" dirty="0"/>
              <a:t>Summit Refrigeration System Final Design Review (October 2017)</a:t>
            </a:r>
          </a:p>
          <a:p>
            <a:pPr lvl="2"/>
            <a:r>
              <a:rPr lang="en-US" sz="2100" dirty="0">
                <a:solidFill>
                  <a:schemeClr val="tx1"/>
                </a:solidFill>
              </a:rPr>
              <a:t>Followed by several Manufacturing Readiness Reviews</a:t>
            </a:r>
          </a:p>
          <a:p>
            <a:r>
              <a:rPr lang="en-US" sz="2300" b="1" dirty="0"/>
              <a:t>Focus now is on procurement, assembly and testing of all components with emphasis on what is needed for the I&amp;T and the Pathfinder</a:t>
            </a:r>
            <a:endParaRPr lang="en-US" dirty="0">
              <a:solidFill>
                <a:schemeClr val="tx1"/>
              </a:solidFill>
            </a:endParaRPr>
          </a:p>
          <a:p>
            <a:pPr marL="0" indent="0">
              <a:buNone/>
            </a:pPr>
            <a:r>
              <a:rPr lang="en-US" dirty="0"/>
              <a:t> </a:t>
            </a:r>
          </a:p>
          <a:p>
            <a:endParaRPr lang="en-US" dirty="0"/>
          </a:p>
        </p:txBody>
      </p:sp>
    </p:spTree>
    <p:extLst>
      <p:ext uri="{BB962C8B-B14F-4D97-AF65-F5344CB8AC3E}">
        <p14:creationId xmlns:p14="http://schemas.microsoft.com/office/powerpoint/2010/main" val="3482052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892" y="106638"/>
            <a:ext cx="6698778" cy="557213"/>
          </a:xfrm>
        </p:spPr>
        <p:txBody>
          <a:bodyPr/>
          <a:lstStyle/>
          <a:p>
            <a:r>
              <a:rPr lang="en-US" dirty="0"/>
              <a:t>Summary of Where Refrigeration Hardware Goes</a:t>
            </a:r>
          </a:p>
        </p:txBody>
      </p:sp>
      <p:sp>
        <p:nvSpPr>
          <p:cNvPr id="4" name="TextBox 3"/>
          <p:cNvSpPr txBox="1"/>
          <p:nvPr/>
        </p:nvSpPr>
        <p:spPr>
          <a:xfrm>
            <a:off x="917799" y="4105838"/>
            <a:ext cx="1750722" cy="738664"/>
          </a:xfrm>
          <a:prstGeom prst="rect">
            <a:avLst/>
          </a:prstGeom>
          <a:solidFill>
            <a:schemeClr val="bg2">
              <a:lumMod val="40000"/>
              <a:lumOff val="60000"/>
            </a:schemeClr>
          </a:solidFill>
          <a:ln>
            <a:solidFill>
              <a:srgbClr val="FF0000"/>
            </a:solidFill>
          </a:ln>
        </p:spPr>
        <p:txBody>
          <a:bodyPr wrap="none" rtlCol="0">
            <a:spAutoFit/>
          </a:bodyPr>
          <a:lstStyle/>
          <a:p>
            <a:r>
              <a:rPr lang="en-US" sz="1050" b="1" dirty="0"/>
              <a:t>TMA COMPRESSOR </a:t>
            </a:r>
          </a:p>
          <a:p>
            <a:r>
              <a:rPr lang="en-US" sz="1050" b="1" dirty="0"/>
              <a:t>CABINETS ASSEMBLED </a:t>
            </a:r>
          </a:p>
          <a:p>
            <a:r>
              <a:rPr lang="en-US" sz="1050" b="1" dirty="0"/>
              <a:t>@SLAC R404A </a:t>
            </a:r>
          </a:p>
          <a:p>
            <a:r>
              <a:rPr lang="en-US" sz="1050" b="1" dirty="0"/>
              <a:t>COMPRESSORS</a:t>
            </a:r>
          </a:p>
        </p:txBody>
      </p:sp>
      <p:sp>
        <p:nvSpPr>
          <p:cNvPr id="6" name="TextBox 5"/>
          <p:cNvSpPr txBox="1"/>
          <p:nvPr/>
        </p:nvSpPr>
        <p:spPr>
          <a:xfrm>
            <a:off x="905844" y="5229414"/>
            <a:ext cx="1187062" cy="253916"/>
          </a:xfrm>
          <a:prstGeom prst="rect">
            <a:avLst/>
          </a:prstGeom>
          <a:solidFill>
            <a:schemeClr val="bg2">
              <a:lumMod val="40000"/>
              <a:lumOff val="60000"/>
            </a:schemeClr>
          </a:solidFill>
          <a:ln>
            <a:solidFill>
              <a:srgbClr val="FF0000"/>
            </a:solidFill>
          </a:ln>
        </p:spPr>
        <p:txBody>
          <a:bodyPr wrap="none" rtlCol="0">
            <a:spAutoFit/>
          </a:bodyPr>
          <a:lstStyle>
            <a:defPPr>
              <a:defRPr lang="en-US"/>
            </a:defPPr>
            <a:lvl1pPr>
              <a:defRPr sz="1400" b="1"/>
            </a:lvl1pPr>
          </a:lstStyle>
          <a:p>
            <a:r>
              <a:rPr lang="en-US" sz="1050" dirty="0"/>
              <a:t>UT TRUNK HEX</a:t>
            </a:r>
          </a:p>
        </p:txBody>
      </p:sp>
      <p:cxnSp>
        <p:nvCxnSpPr>
          <p:cNvPr id="9" name="Straight Arrow Connector 8"/>
          <p:cNvCxnSpPr/>
          <p:nvPr/>
        </p:nvCxnSpPr>
        <p:spPr>
          <a:xfrm>
            <a:off x="2684925" y="4509249"/>
            <a:ext cx="55282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92378" y="5365999"/>
            <a:ext cx="62454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29230" y="5102158"/>
            <a:ext cx="1428950" cy="415498"/>
          </a:xfrm>
          <a:prstGeom prst="rect">
            <a:avLst/>
          </a:prstGeom>
          <a:solidFill>
            <a:schemeClr val="bg2">
              <a:lumMod val="40000"/>
              <a:lumOff val="60000"/>
            </a:schemeClr>
          </a:solidFill>
          <a:ln>
            <a:solidFill>
              <a:srgbClr val="FF0000"/>
            </a:solidFill>
          </a:ln>
        </p:spPr>
        <p:txBody>
          <a:bodyPr wrap="none" rtlCol="0">
            <a:spAutoFit/>
          </a:bodyPr>
          <a:lstStyle>
            <a:defPPr>
              <a:defRPr lang="en-US"/>
            </a:defPPr>
            <a:lvl1pPr>
              <a:defRPr sz="1400" b="1"/>
            </a:lvl1pPr>
          </a:lstStyle>
          <a:p>
            <a:r>
              <a:rPr lang="en-US" sz="1050" dirty="0"/>
              <a:t>INSTALL &amp; TEST IN </a:t>
            </a:r>
          </a:p>
          <a:p>
            <a:r>
              <a:rPr lang="en-US" sz="1050" dirty="0"/>
              <a:t>UT TRUNK IN I&amp;T</a:t>
            </a:r>
          </a:p>
        </p:txBody>
      </p:sp>
      <p:cxnSp>
        <p:nvCxnSpPr>
          <p:cNvPr id="13" name="Straight Arrow Connector 12"/>
          <p:cNvCxnSpPr/>
          <p:nvPr/>
        </p:nvCxnSpPr>
        <p:spPr>
          <a:xfrm>
            <a:off x="4176099" y="5341220"/>
            <a:ext cx="53190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87086" y="5090203"/>
            <a:ext cx="1267015" cy="415498"/>
          </a:xfrm>
          <a:prstGeom prst="rect">
            <a:avLst/>
          </a:prstGeom>
          <a:solidFill>
            <a:schemeClr val="bg2">
              <a:lumMod val="40000"/>
              <a:lumOff val="60000"/>
            </a:schemeClr>
          </a:solidFill>
          <a:ln>
            <a:solidFill>
              <a:srgbClr val="FF0000"/>
            </a:solidFill>
          </a:ln>
        </p:spPr>
        <p:txBody>
          <a:bodyPr wrap="none" rtlCol="0">
            <a:spAutoFit/>
          </a:bodyPr>
          <a:lstStyle>
            <a:defPPr>
              <a:defRPr lang="en-US"/>
            </a:defPPr>
            <a:lvl1pPr>
              <a:defRPr sz="1400" b="1"/>
            </a:lvl1pPr>
          </a:lstStyle>
          <a:p>
            <a:r>
              <a:rPr lang="en-US" sz="1050" dirty="0"/>
              <a:t>SHIP TO CHILE</a:t>
            </a:r>
          </a:p>
          <a:p>
            <a:r>
              <a:rPr lang="en-US" sz="1050" dirty="0"/>
              <a:t>WITH UT TRUNK</a:t>
            </a:r>
          </a:p>
        </p:txBody>
      </p:sp>
      <p:cxnSp>
        <p:nvCxnSpPr>
          <p:cNvPr id="16" name="Straight Arrow Connector 15"/>
          <p:cNvCxnSpPr/>
          <p:nvPr/>
        </p:nvCxnSpPr>
        <p:spPr>
          <a:xfrm>
            <a:off x="4427270" y="4557062"/>
            <a:ext cx="51995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962162" y="4192494"/>
            <a:ext cx="3695692" cy="415498"/>
          </a:xfrm>
          <a:prstGeom prst="rect">
            <a:avLst/>
          </a:prstGeom>
          <a:solidFill>
            <a:schemeClr val="bg2">
              <a:lumMod val="40000"/>
              <a:lumOff val="60000"/>
            </a:schemeClr>
          </a:solidFill>
          <a:ln>
            <a:solidFill>
              <a:srgbClr val="FF0000"/>
            </a:solidFill>
          </a:ln>
        </p:spPr>
        <p:txBody>
          <a:bodyPr wrap="square" rtlCol="0">
            <a:spAutoFit/>
          </a:bodyPr>
          <a:lstStyle>
            <a:defPPr>
              <a:defRPr lang="en-US"/>
            </a:defPPr>
            <a:lvl1pPr>
              <a:defRPr sz="1400" b="1"/>
            </a:lvl1pPr>
          </a:lstStyle>
          <a:p>
            <a:r>
              <a:rPr lang="en-US" sz="1050" dirty="0"/>
              <a:t>CONNECT TO PRE-INSTALLED POWER, COOLING, NETWORK  UTILITIES &amp; PRE EXISTING XFER LINES</a:t>
            </a:r>
          </a:p>
        </p:txBody>
      </p:sp>
      <p:sp>
        <p:nvSpPr>
          <p:cNvPr id="25" name="TextBox 24"/>
          <p:cNvSpPr txBox="1"/>
          <p:nvPr/>
        </p:nvSpPr>
        <p:spPr>
          <a:xfrm>
            <a:off x="3249700" y="4386727"/>
            <a:ext cx="1159843" cy="253916"/>
          </a:xfrm>
          <a:prstGeom prst="rect">
            <a:avLst/>
          </a:prstGeom>
          <a:solidFill>
            <a:schemeClr val="bg2">
              <a:lumMod val="40000"/>
              <a:lumOff val="60000"/>
            </a:schemeClr>
          </a:solidFill>
          <a:ln>
            <a:solidFill>
              <a:srgbClr val="FF0000"/>
            </a:solidFill>
          </a:ln>
        </p:spPr>
        <p:txBody>
          <a:bodyPr wrap="none" rtlCol="0">
            <a:spAutoFit/>
          </a:bodyPr>
          <a:lstStyle>
            <a:defPPr>
              <a:defRPr lang="en-US"/>
            </a:defPPr>
            <a:lvl1pPr>
              <a:defRPr sz="1400" b="1"/>
            </a:lvl1pPr>
          </a:lstStyle>
          <a:p>
            <a:r>
              <a:rPr lang="en-US" sz="1050" dirty="0"/>
              <a:t>SHIP TO CHILE</a:t>
            </a:r>
          </a:p>
        </p:txBody>
      </p:sp>
      <p:cxnSp>
        <p:nvCxnSpPr>
          <p:cNvPr id="26" name="Straight Arrow Connector 25"/>
          <p:cNvCxnSpPr>
            <a:stCxn id="14" idx="3"/>
          </p:cNvCxnSpPr>
          <p:nvPr/>
        </p:nvCxnSpPr>
        <p:spPr>
          <a:xfrm>
            <a:off x="5954101" y="5297952"/>
            <a:ext cx="665442" cy="42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15350" y="5016632"/>
            <a:ext cx="1920089" cy="577081"/>
          </a:xfrm>
          <a:prstGeom prst="rect">
            <a:avLst/>
          </a:prstGeom>
          <a:solidFill>
            <a:schemeClr val="bg2">
              <a:lumMod val="40000"/>
              <a:lumOff val="60000"/>
            </a:schemeClr>
          </a:solidFill>
          <a:ln>
            <a:solidFill>
              <a:srgbClr val="FF0000"/>
            </a:solidFill>
          </a:ln>
        </p:spPr>
        <p:txBody>
          <a:bodyPr wrap="none" rtlCol="0">
            <a:spAutoFit/>
          </a:bodyPr>
          <a:lstStyle>
            <a:defPPr>
              <a:defRPr lang="en-US"/>
            </a:defPPr>
            <a:lvl1pPr>
              <a:defRPr sz="1400" b="1"/>
            </a:lvl1pPr>
          </a:lstStyle>
          <a:p>
            <a:r>
              <a:rPr lang="en-US" sz="1050" dirty="0"/>
              <a:t>RECOMMISSION</a:t>
            </a:r>
          </a:p>
          <a:p>
            <a:r>
              <a:rPr lang="en-US" sz="1050" dirty="0"/>
              <a:t>IN SUMMIT MAINTENANCE</a:t>
            </a:r>
          </a:p>
          <a:p>
            <a:r>
              <a:rPr lang="en-US" sz="1050" dirty="0"/>
              <a:t>FACILITY </a:t>
            </a:r>
          </a:p>
        </p:txBody>
      </p:sp>
      <p:sp>
        <p:nvSpPr>
          <p:cNvPr id="58" name="TextBox 57"/>
          <p:cNvSpPr txBox="1"/>
          <p:nvPr/>
        </p:nvSpPr>
        <p:spPr>
          <a:xfrm>
            <a:off x="929749" y="5761320"/>
            <a:ext cx="3573934" cy="415498"/>
          </a:xfrm>
          <a:prstGeom prst="rect">
            <a:avLst/>
          </a:prstGeom>
          <a:solidFill>
            <a:schemeClr val="bg2">
              <a:lumMod val="40000"/>
              <a:lumOff val="60000"/>
            </a:schemeClr>
          </a:solidFill>
          <a:ln>
            <a:solidFill>
              <a:srgbClr val="FF0000"/>
            </a:solidFill>
          </a:ln>
        </p:spPr>
        <p:txBody>
          <a:bodyPr wrap="square" rtlCol="0">
            <a:spAutoFit/>
          </a:bodyPr>
          <a:lstStyle>
            <a:defPPr>
              <a:defRPr lang="en-US"/>
            </a:defPPr>
            <a:lvl1pPr>
              <a:defRPr sz="1400" b="1"/>
            </a:lvl1pPr>
          </a:lstStyle>
          <a:p>
            <a:r>
              <a:rPr lang="en-US" sz="1050" dirty="0"/>
              <a:t>MISC DEDICATED 50Hz HARDWARE INCL. REFRIG. PUMPS, VAC PUMPS, LEAK CHECKERS…</a:t>
            </a:r>
          </a:p>
        </p:txBody>
      </p:sp>
      <p:cxnSp>
        <p:nvCxnSpPr>
          <p:cNvPr id="59" name="Straight Arrow Connector 58"/>
          <p:cNvCxnSpPr/>
          <p:nvPr/>
        </p:nvCxnSpPr>
        <p:spPr>
          <a:xfrm>
            <a:off x="4497703" y="5997393"/>
            <a:ext cx="53190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023632" y="5791200"/>
            <a:ext cx="1354063" cy="415498"/>
          </a:xfrm>
          <a:prstGeom prst="rect">
            <a:avLst/>
          </a:prstGeom>
          <a:solidFill>
            <a:schemeClr val="bg2">
              <a:lumMod val="40000"/>
              <a:lumOff val="60000"/>
            </a:schemeClr>
          </a:solidFill>
          <a:ln>
            <a:solidFill>
              <a:srgbClr val="FF0000"/>
            </a:solidFill>
          </a:ln>
        </p:spPr>
        <p:txBody>
          <a:bodyPr wrap="none" rtlCol="0">
            <a:spAutoFit/>
          </a:bodyPr>
          <a:lstStyle>
            <a:defPPr>
              <a:defRPr lang="en-US"/>
            </a:defPPr>
            <a:lvl1pPr>
              <a:defRPr sz="1400" b="1"/>
            </a:lvl1pPr>
          </a:lstStyle>
          <a:p>
            <a:r>
              <a:rPr lang="en-US" sz="1050" dirty="0"/>
              <a:t>SHIP TO CHILE</a:t>
            </a:r>
          </a:p>
          <a:p>
            <a:r>
              <a:rPr lang="en-US" sz="1050" dirty="0"/>
              <a:t>FOR PATHFINDER</a:t>
            </a:r>
          </a:p>
        </p:txBody>
      </p:sp>
      <p:cxnSp>
        <p:nvCxnSpPr>
          <p:cNvPr id="61" name="Straight Arrow Connector 60"/>
          <p:cNvCxnSpPr>
            <a:stCxn id="60" idx="3"/>
            <a:endCxn id="62" idx="1"/>
          </p:cNvCxnSpPr>
          <p:nvPr/>
        </p:nvCxnSpPr>
        <p:spPr>
          <a:xfrm flipV="1">
            <a:off x="6377695" y="5994691"/>
            <a:ext cx="638906" cy="42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016601" y="5779247"/>
            <a:ext cx="1927412" cy="430887"/>
          </a:xfrm>
          <a:prstGeom prst="rect">
            <a:avLst/>
          </a:prstGeom>
          <a:solidFill>
            <a:schemeClr val="bg2">
              <a:lumMod val="40000"/>
              <a:lumOff val="60000"/>
            </a:schemeClr>
          </a:solidFill>
          <a:ln>
            <a:solidFill>
              <a:srgbClr val="FF0000"/>
            </a:solidFill>
          </a:ln>
        </p:spPr>
        <p:txBody>
          <a:bodyPr wrap="square" rtlCol="0">
            <a:spAutoFit/>
          </a:bodyPr>
          <a:lstStyle>
            <a:defPPr>
              <a:defRPr lang="en-US"/>
            </a:defPPr>
            <a:lvl1pPr>
              <a:defRPr sz="1400" b="1"/>
            </a:lvl1pPr>
          </a:lstStyle>
          <a:p>
            <a:r>
              <a:rPr lang="en-US" sz="1050" dirty="0"/>
              <a:t>USE  FOR TMA SYSTEM. SERVICING</a:t>
            </a:r>
          </a:p>
        </p:txBody>
      </p:sp>
      <p:cxnSp>
        <p:nvCxnSpPr>
          <p:cNvPr id="78" name="Straight Connector 77"/>
          <p:cNvCxnSpPr/>
          <p:nvPr/>
        </p:nvCxnSpPr>
        <p:spPr>
          <a:xfrm>
            <a:off x="96260" y="3733800"/>
            <a:ext cx="8934824"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312" y="5039500"/>
            <a:ext cx="629098" cy="338554"/>
          </a:xfrm>
          <a:prstGeom prst="rect">
            <a:avLst/>
          </a:prstGeom>
          <a:noFill/>
        </p:spPr>
        <p:txBody>
          <a:bodyPr wrap="none" rtlCol="0">
            <a:spAutoFit/>
          </a:bodyPr>
          <a:lstStyle/>
          <a:p>
            <a:r>
              <a:rPr lang="en-US" sz="1600" b="1" dirty="0">
                <a:solidFill>
                  <a:srgbClr val="FF0000"/>
                </a:solidFill>
              </a:rPr>
              <a:t>TMA</a:t>
            </a:r>
            <a:endParaRPr lang="en-US" b="1" dirty="0">
              <a:solidFill>
                <a:srgbClr val="FF0000"/>
              </a:solidFill>
            </a:endParaRPr>
          </a:p>
        </p:txBody>
      </p:sp>
      <p:sp>
        <p:nvSpPr>
          <p:cNvPr id="11" name="Left Brace 10"/>
          <p:cNvSpPr/>
          <p:nvPr/>
        </p:nvSpPr>
        <p:spPr>
          <a:xfrm>
            <a:off x="554830" y="4115907"/>
            <a:ext cx="307901" cy="218070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70" name="TextBox 69">
            <a:extLst>
              <a:ext uri="{FF2B5EF4-FFF2-40B4-BE49-F238E27FC236}">
                <a16:creationId xmlns:a16="http://schemas.microsoft.com/office/drawing/2014/main" id="{A066A862-15FA-644A-A0FC-6235F1D6B0E1}"/>
              </a:ext>
            </a:extLst>
          </p:cNvPr>
          <p:cNvSpPr txBox="1"/>
          <p:nvPr/>
        </p:nvSpPr>
        <p:spPr>
          <a:xfrm>
            <a:off x="803864" y="783471"/>
            <a:ext cx="1864657" cy="738664"/>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I&amp;T COMPRESSOR </a:t>
            </a:r>
          </a:p>
          <a:p>
            <a:r>
              <a:rPr lang="en-US" sz="1050" dirty="0"/>
              <a:t>CABINETS ASSEMBLY @ SLAC)  R134A COMPRESSORS</a:t>
            </a:r>
          </a:p>
        </p:txBody>
      </p:sp>
      <p:sp>
        <p:nvSpPr>
          <p:cNvPr id="73" name="TextBox 72">
            <a:extLst>
              <a:ext uri="{FF2B5EF4-FFF2-40B4-BE49-F238E27FC236}">
                <a16:creationId xmlns:a16="http://schemas.microsoft.com/office/drawing/2014/main" id="{11E96D24-CB0A-1E49-9FD6-660953C34FDE}"/>
              </a:ext>
            </a:extLst>
          </p:cNvPr>
          <p:cNvSpPr txBox="1"/>
          <p:nvPr/>
        </p:nvSpPr>
        <p:spPr>
          <a:xfrm>
            <a:off x="779078" y="1923952"/>
            <a:ext cx="1683725" cy="415498"/>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CUSTOM I&amp;T HEX &amp;</a:t>
            </a:r>
          </a:p>
          <a:p>
            <a:r>
              <a:rPr lang="en-US" sz="1050" dirty="0"/>
              <a:t>VAC HOUSING</a:t>
            </a:r>
          </a:p>
        </p:txBody>
      </p:sp>
      <p:sp>
        <p:nvSpPr>
          <p:cNvPr id="74" name="TextBox 73">
            <a:extLst>
              <a:ext uri="{FF2B5EF4-FFF2-40B4-BE49-F238E27FC236}">
                <a16:creationId xmlns:a16="http://schemas.microsoft.com/office/drawing/2014/main" id="{C9B14D4B-7782-0943-8D2A-3B8A948577D8}"/>
              </a:ext>
            </a:extLst>
          </p:cNvPr>
          <p:cNvSpPr txBox="1"/>
          <p:nvPr/>
        </p:nvSpPr>
        <p:spPr>
          <a:xfrm>
            <a:off x="2769243" y="1852233"/>
            <a:ext cx="1395507" cy="577081"/>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INSTALL ON CRYOSTAT FOR </a:t>
            </a:r>
          </a:p>
          <a:p>
            <a:r>
              <a:rPr lang="en-US" sz="1050" dirty="0"/>
              <a:t>INTEGRATION </a:t>
            </a:r>
          </a:p>
        </p:txBody>
      </p:sp>
      <p:cxnSp>
        <p:nvCxnSpPr>
          <p:cNvPr id="75" name="Straight Arrow Connector 74">
            <a:extLst>
              <a:ext uri="{FF2B5EF4-FFF2-40B4-BE49-F238E27FC236}">
                <a16:creationId xmlns:a16="http://schemas.microsoft.com/office/drawing/2014/main" id="{9D9CB6DD-F767-654F-99A8-EFEA5D48D633}"/>
              </a:ext>
            </a:extLst>
          </p:cNvPr>
          <p:cNvCxnSpPr/>
          <p:nvPr/>
        </p:nvCxnSpPr>
        <p:spPr>
          <a:xfrm>
            <a:off x="2671510" y="1276529"/>
            <a:ext cx="28089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B08CA6BD-379A-574C-9A09-61668745C872}"/>
              </a:ext>
            </a:extLst>
          </p:cNvPr>
          <p:cNvSpPr txBox="1"/>
          <p:nvPr/>
        </p:nvSpPr>
        <p:spPr>
          <a:xfrm>
            <a:off x="2922522" y="780625"/>
            <a:ext cx="1269999" cy="738664"/>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INSTALL IN  I&amp;T WITH LOCAL I&amp;T </a:t>
            </a:r>
          </a:p>
          <a:p>
            <a:r>
              <a:rPr lang="en-US" sz="1050" dirty="0"/>
              <a:t>POWER &amp; COOLING</a:t>
            </a:r>
          </a:p>
        </p:txBody>
      </p:sp>
      <p:sp>
        <p:nvSpPr>
          <p:cNvPr id="79" name="TextBox 78">
            <a:extLst>
              <a:ext uri="{FF2B5EF4-FFF2-40B4-BE49-F238E27FC236}">
                <a16:creationId xmlns:a16="http://schemas.microsoft.com/office/drawing/2014/main" id="{4D832E9F-597A-AA40-9337-1BC9DB056451}"/>
              </a:ext>
            </a:extLst>
          </p:cNvPr>
          <p:cNvSpPr txBox="1"/>
          <p:nvPr/>
        </p:nvSpPr>
        <p:spPr>
          <a:xfrm>
            <a:off x="5522285" y="914950"/>
            <a:ext cx="702236" cy="577081"/>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SHIP TO CHILE</a:t>
            </a:r>
          </a:p>
        </p:txBody>
      </p:sp>
      <p:sp>
        <p:nvSpPr>
          <p:cNvPr id="80" name="TextBox 79">
            <a:extLst>
              <a:ext uri="{FF2B5EF4-FFF2-40B4-BE49-F238E27FC236}">
                <a16:creationId xmlns:a16="http://schemas.microsoft.com/office/drawing/2014/main" id="{CB29B02C-C564-8849-B21A-143339A94A44}"/>
              </a:ext>
            </a:extLst>
          </p:cNvPr>
          <p:cNvSpPr txBox="1"/>
          <p:nvPr/>
        </p:nvSpPr>
        <p:spPr>
          <a:xfrm>
            <a:off x="6511394" y="750596"/>
            <a:ext cx="1192303" cy="738664"/>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INSTALL IN  MECH. RM BELOW MAINT FACILITY</a:t>
            </a:r>
          </a:p>
        </p:txBody>
      </p:sp>
      <p:cxnSp>
        <p:nvCxnSpPr>
          <p:cNvPr id="81" name="Straight Arrow Connector 80">
            <a:extLst>
              <a:ext uri="{FF2B5EF4-FFF2-40B4-BE49-F238E27FC236}">
                <a16:creationId xmlns:a16="http://schemas.microsoft.com/office/drawing/2014/main" id="{9909A113-B327-6B42-A848-9D32C73E96F0}"/>
              </a:ext>
            </a:extLst>
          </p:cNvPr>
          <p:cNvCxnSpPr/>
          <p:nvPr/>
        </p:nvCxnSpPr>
        <p:spPr>
          <a:xfrm>
            <a:off x="2482377" y="2163013"/>
            <a:ext cx="28089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F244AF0F-8BD9-7B42-BD07-61F72966003C}"/>
              </a:ext>
            </a:extLst>
          </p:cNvPr>
          <p:cNvCxnSpPr/>
          <p:nvPr/>
        </p:nvCxnSpPr>
        <p:spPr>
          <a:xfrm>
            <a:off x="4143836" y="2151060"/>
            <a:ext cx="36456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BFB547A2-4FF2-624D-810E-C478D53F7144}"/>
              </a:ext>
            </a:extLst>
          </p:cNvPr>
          <p:cNvSpPr txBox="1"/>
          <p:nvPr/>
        </p:nvSpPr>
        <p:spPr>
          <a:xfrm>
            <a:off x="4526326" y="1935903"/>
            <a:ext cx="866589" cy="430887"/>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SHIP TO CHILE</a:t>
            </a:r>
          </a:p>
        </p:txBody>
      </p:sp>
      <p:cxnSp>
        <p:nvCxnSpPr>
          <p:cNvPr id="84" name="Straight Arrow Connector 83">
            <a:extLst>
              <a:ext uri="{FF2B5EF4-FFF2-40B4-BE49-F238E27FC236}">
                <a16:creationId xmlns:a16="http://schemas.microsoft.com/office/drawing/2014/main" id="{BE945514-82CA-C244-9FC5-35FA6E55ADF4}"/>
              </a:ext>
            </a:extLst>
          </p:cNvPr>
          <p:cNvCxnSpPr/>
          <p:nvPr/>
        </p:nvCxnSpPr>
        <p:spPr>
          <a:xfrm>
            <a:off x="5401884" y="2154051"/>
            <a:ext cx="34663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64F9C111-6B30-8A4C-B548-97016ADAE5B1}"/>
              </a:ext>
            </a:extLst>
          </p:cNvPr>
          <p:cNvSpPr txBox="1"/>
          <p:nvPr/>
        </p:nvSpPr>
        <p:spPr>
          <a:xfrm>
            <a:off x="7948733" y="768524"/>
            <a:ext cx="1121099" cy="1061829"/>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CONNECT TO INSTALLED POWER &amp; COOLING &amp; NETWORK  UTILITIES</a:t>
            </a:r>
          </a:p>
        </p:txBody>
      </p:sp>
      <p:sp>
        <p:nvSpPr>
          <p:cNvPr id="86" name="TextBox 85">
            <a:extLst>
              <a:ext uri="{FF2B5EF4-FFF2-40B4-BE49-F238E27FC236}">
                <a16:creationId xmlns:a16="http://schemas.microsoft.com/office/drawing/2014/main" id="{8EC6FD00-0595-9440-948D-57AA00EF633C}"/>
              </a:ext>
            </a:extLst>
          </p:cNvPr>
          <p:cNvSpPr txBox="1"/>
          <p:nvPr/>
        </p:nvSpPr>
        <p:spPr>
          <a:xfrm>
            <a:off x="5799313" y="1909009"/>
            <a:ext cx="2324849" cy="430887"/>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STORE FOR USE FOR CRYOSTAT MAINTENACE </a:t>
            </a:r>
          </a:p>
        </p:txBody>
      </p:sp>
      <p:sp>
        <p:nvSpPr>
          <p:cNvPr id="87" name="TextBox 86">
            <a:extLst>
              <a:ext uri="{FF2B5EF4-FFF2-40B4-BE49-F238E27FC236}">
                <a16:creationId xmlns:a16="http://schemas.microsoft.com/office/drawing/2014/main" id="{324C3BB5-9F4E-7244-B478-0F417E08F669}"/>
              </a:ext>
            </a:extLst>
          </p:cNvPr>
          <p:cNvSpPr txBox="1"/>
          <p:nvPr/>
        </p:nvSpPr>
        <p:spPr>
          <a:xfrm>
            <a:off x="767124" y="2661025"/>
            <a:ext cx="2755157" cy="577081"/>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MISC HARDWARE INCL.</a:t>
            </a:r>
          </a:p>
          <a:p>
            <a:r>
              <a:rPr lang="en-US" sz="1050" dirty="0"/>
              <a:t>CHROMATOGRAPH &amp;  REFRIG PUMPS, VAC PUMPS, ETC</a:t>
            </a:r>
          </a:p>
        </p:txBody>
      </p:sp>
      <p:sp>
        <p:nvSpPr>
          <p:cNvPr id="88" name="TextBox 87">
            <a:extLst>
              <a:ext uri="{FF2B5EF4-FFF2-40B4-BE49-F238E27FC236}">
                <a16:creationId xmlns:a16="http://schemas.microsoft.com/office/drawing/2014/main" id="{EA2EC4FC-31B4-9743-81DA-D0CD29A06410}"/>
              </a:ext>
            </a:extLst>
          </p:cNvPr>
          <p:cNvSpPr txBox="1"/>
          <p:nvPr/>
        </p:nvSpPr>
        <p:spPr>
          <a:xfrm>
            <a:off x="3773289" y="2871222"/>
            <a:ext cx="1672253" cy="415498"/>
          </a:xfrm>
          <a:prstGeom prst="rect">
            <a:avLst/>
          </a:prstGeom>
          <a:solidFill>
            <a:schemeClr val="accent2">
              <a:lumMod val="20000"/>
              <a:lumOff val="80000"/>
            </a:schemeClr>
          </a:solidFill>
          <a:ln>
            <a:solidFill>
              <a:srgbClr val="FF0000"/>
            </a:solidFill>
          </a:ln>
        </p:spPr>
        <p:txBody>
          <a:bodyPr wrap="none" rtlCol="0">
            <a:spAutoFit/>
          </a:bodyPr>
          <a:lstStyle>
            <a:defPPr>
              <a:defRPr lang="en-US"/>
            </a:defPPr>
            <a:lvl1pPr>
              <a:defRPr sz="1400" b="1"/>
            </a:lvl1pPr>
          </a:lstStyle>
          <a:p>
            <a:r>
              <a:rPr lang="en-US" sz="1050" dirty="0"/>
              <a:t>USE IN I&amp;T WITH</a:t>
            </a:r>
          </a:p>
          <a:p>
            <a:r>
              <a:rPr lang="en-US" sz="1050" dirty="0"/>
              <a:t>CUSTOM HEX SYSTEM</a:t>
            </a:r>
          </a:p>
        </p:txBody>
      </p:sp>
      <p:cxnSp>
        <p:nvCxnSpPr>
          <p:cNvPr id="89" name="Straight Arrow Connector 88">
            <a:extLst>
              <a:ext uri="{FF2B5EF4-FFF2-40B4-BE49-F238E27FC236}">
                <a16:creationId xmlns:a16="http://schemas.microsoft.com/office/drawing/2014/main" id="{82AA6977-801B-C446-98AE-255A701A1573}"/>
              </a:ext>
            </a:extLst>
          </p:cNvPr>
          <p:cNvCxnSpPr/>
          <p:nvPr/>
        </p:nvCxnSpPr>
        <p:spPr>
          <a:xfrm>
            <a:off x="3516305" y="3062325"/>
            <a:ext cx="28089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CE37F2FB-0BB4-7A4D-BD2B-79D2301B3588}"/>
              </a:ext>
            </a:extLst>
          </p:cNvPr>
          <p:cNvSpPr txBox="1"/>
          <p:nvPr/>
        </p:nvSpPr>
        <p:spPr>
          <a:xfrm>
            <a:off x="5739597" y="2702442"/>
            <a:ext cx="1090706" cy="738664"/>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SHIP 50Hz COMPATABLE  EQUIP TO CHILE</a:t>
            </a:r>
          </a:p>
        </p:txBody>
      </p:sp>
      <p:sp>
        <p:nvSpPr>
          <p:cNvPr id="91" name="TextBox 90">
            <a:extLst>
              <a:ext uri="{FF2B5EF4-FFF2-40B4-BE49-F238E27FC236}">
                <a16:creationId xmlns:a16="http://schemas.microsoft.com/office/drawing/2014/main" id="{04BDCB67-DCFD-3841-87F8-E5C7027C00A8}"/>
              </a:ext>
            </a:extLst>
          </p:cNvPr>
          <p:cNvSpPr txBox="1"/>
          <p:nvPr/>
        </p:nvSpPr>
        <p:spPr>
          <a:xfrm>
            <a:off x="7281477" y="2679626"/>
            <a:ext cx="1724214" cy="577081"/>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STORE FOR USE IN CRYOSTAT </a:t>
            </a:r>
          </a:p>
          <a:p>
            <a:r>
              <a:rPr lang="en-US" sz="1050" dirty="0"/>
              <a:t>MAINTENANCE </a:t>
            </a:r>
          </a:p>
        </p:txBody>
      </p:sp>
      <p:cxnSp>
        <p:nvCxnSpPr>
          <p:cNvPr id="92" name="Straight Arrow Connector 91">
            <a:extLst>
              <a:ext uri="{FF2B5EF4-FFF2-40B4-BE49-F238E27FC236}">
                <a16:creationId xmlns:a16="http://schemas.microsoft.com/office/drawing/2014/main" id="{953F558F-EA16-A14E-9A7E-D4CA347DAB51}"/>
              </a:ext>
            </a:extLst>
          </p:cNvPr>
          <p:cNvCxnSpPr/>
          <p:nvPr/>
        </p:nvCxnSpPr>
        <p:spPr>
          <a:xfrm>
            <a:off x="4207462" y="1303423"/>
            <a:ext cx="256989" cy="1195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4E858F1F-0CF8-9C41-9675-7DEBA6A51ED3}"/>
              </a:ext>
            </a:extLst>
          </p:cNvPr>
          <p:cNvCxnSpPr/>
          <p:nvPr/>
        </p:nvCxnSpPr>
        <p:spPr>
          <a:xfrm>
            <a:off x="6239462" y="1273541"/>
            <a:ext cx="24503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849CD0E6-2CA4-5D48-88A8-C8F8CC5F7177}"/>
              </a:ext>
            </a:extLst>
          </p:cNvPr>
          <p:cNvCxnSpPr/>
          <p:nvPr/>
        </p:nvCxnSpPr>
        <p:spPr>
          <a:xfrm>
            <a:off x="7736570" y="1351236"/>
            <a:ext cx="191245" cy="1195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0FCFFCE3-775F-A041-9A48-31317ED97C7C}"/>
              </a:ext>
            </a:extLst>
          </p:cNvPr>
          <p:cNvCxnSpPr/>
          <p:nvPr/>
        </p:nvCxnSpPr>
        <p:spPr>
          <a:xfrm>
            <a:off x="5467668" y="3112399"/>
            <a:ext cx="28089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0C66E631-6811-A247-A6A7-F6B11938EAA4}"/>
              </a:ext>
            </a:extLst>
          </p:cNvPr>
          <p:cNvCxnSpPr>
            <a:stCxn id="90" idx="3"/>
            <a:endCxn id="91" idx="1"/>
          </p:cNvCxnSpPr>
          <p:nvPr/>
        </p:nvCxnSpPr>
        <p:spPr>
          <a:xfrm flipV="1">
            <a:off x="6830303" y="2968167"/>
            <a:ext cx="451174" cy="1036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906CD6BC-8823-0A46-BDC3-C35FAB0BE094}"/>
              </a:ext>
            </a:extLst>
          </p:cNvPr>
          <p:cNvSpPr txBox="1"/>
          <p:nvPr/>
        </p:nvSpPr>
        <p:spPr>
          <a:xfrm>
            <a:off x="4473414" y="926903"/>
            <a:ext cx="854636" cy="577081"/>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USE FOR UT I&amp;T &amp; TESTING</a:t>
            </a:r>
          </a:p>
        </p:txBody>
      </p:sp>
      <p:cxnSp>
        <p:nvCxnSpPr>
          <p:cNvPr id="98" name="Straight Arrow Connector 97">
            <a:extLst>
              <a:ext uri="{FF2B5EF4-FFF2-40B4-BE49-F238E27FC236}">
                <a16:creationId xmlns:a16="http://schemas.microsoft.com/office/drawing/2014/main" id="{4F0E81CB-9D8A-8441-986D-2E3C050A6F87}"/>
              </a:ext>
            </a:extLst>
          </p:cNvPr>
          <p:cNvCxnSpPr/>
          <p:nvPr/>
        </p:nvCxnSpPr>
        <p:spPr>
          <a:xfrm>
            <a:off x="5241391" y="1306412"/>
            <a:ext cx="24503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30D4C7D4-178B-B74D-8370-2AAE1F546DF1}"/>
              </a:ext>
            </a:extLst>
          </p:cNvPr>
          <p:cNvSpPr txBox="1"/>
          <p:nvPr/>
        </p:nvSpPr>
        <p:spPr>
          <a:xfrm>
            <a:off x="765574" y="3359266"/>
            <a:ext cx="2755157" cy="253916"/>
          </a:xfrm>
          <a:prstGeom prst="rect">
            <a:avLst/>
          </a:prstGeom>
          <a:solidFill>
            <a:schemeClr val="accent2">
              <a:lumMod val="20000"/>
              <a:lumOff val="80000"/>
            </a:schemeClr>
          </a:solidFill>
          <a:ln>
            <a:solidFill>
              <a:srgbClr val="FF0000"/>
            </a:solidFill>
          </a:ln>
        </p:spPr>
        <p:txBody>
          <a:bodyPr wrap="square" rtlCol="0">
            <a:spAutoFit/>
          </a:bodyPr>
          <a:lstStyle>
            <a:defPPr>
              <a:defRPr lang="en-US"/>
            </a:defPPr>
            <a:lvl1pPr>
              <a:defRPr sz="1400" b="1"/>
            </a:lvl1pPr>
          </a:lstStyle>
          <a:p>
            <a:r>
              <a:rPr lang="en-US" sz="1050" dirty="0"/>
              <a:t>50Hz REFRIG PUMPS, VAC PUMPS, ETC</a:t>
            </a:r>
          </a:p>
        </p:txBody>
      </p:sp>
      <p:cxnSp>
        <p:nvCxnSpPr>
          <p:cNvPr id="100" name="Straight Arrow Connector 99">
            <a:extLst>
              <a:ext uri="{FF2B5EF4-FFF2-40B4-BE49-F238E27FC236}">
                <a16:creationId xmlns:a16="http://schemas.microsoft.com/office/drawing/2014/main" id="{39EC12DC-DDF9-A94A-9E05-BCE1AAFB9FA2}"/>
              </a:ext>
            </a:extLst>
          </p:cNvPr>
          <p:cNvCxnSpPr/>
          <p:nvPr/>
        </p:nvCxnSpPr>
        <p:spPr>
          <a:xfrm flipV="1">
            <a:off x="3531653" y="3548676"/>
            <a:ext cx="3665119" cy="901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E66886AB-457A-8C43-BCCE-3DFE9F3C6B0E}"/>
              </a:ext>
            </a:extLst>
          </p:cNvPr>
          <p:cNvCxnSpPr/>
          <p:nvPr/>
        </p:nvCxnSpPr>
        <p:spPr>
          <a:xfrm flipV="1">
            <a:off x="7187970" y="3266467"/>
            <a:ext cx="432165" cy="2784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8F8C3B9E-47B7-074E-99FE-D0EE0E7E768B}"/>
              </a:ext>
            </a:extLst>
          </p:cNvPr>
          <p:cNvSpPr txBox="1"/>
          <p:nvPr/>
        </p:nvSpPr>
        <p:spPr>
          <a:xfrm>
            <a:off x="-46410" y="1977120"/>
            <a:ext cx="716783" cy="338554"/>
          </a:xfrm>
          <a:prstGeom prst="rect">
            <a:avLst/>
          </a:prstGeom>
          <a:noFill/>
        </p:spPr>
        <p:txBody>
          <a:bodyPr wrap="square" rtlCol="0">
            <a:spAutoFit/>
          </a:bodyPr>
          <a:lstStyle/>
          <a:p>
            <a:r>
              <a:rPr lang="en-US" sz="1600" b="1" dirty="0">
                <a:solidFill>
                  <a:srgbClr val="FF0000"/>
                </a:solidFill>
              </a:rPr>
              <a:t>I&amp;T</a:t>
            </a:r>
          </a:p>
        </p:txBody>
      </p:sp>
      <p:sp>
        <p:nvSpPr>
          <p:cNvPr id="103" name="Left Brace 102">
            <a:extLst>
              <a:ext uri="{FF2B5EF4-FFF2-40B4-BE49-F238E27FC236}">
                <a16:creationId xmlns:a16="http://schemas.microsoft.com/office/drawing/2014/main" id="{F88AB71B-8EC5-8D43-B401-F79B49E0EE7E}"/>
              </a:ext>
            </a:extLst>
          </p:cNvPr>
          <p:cNvSpPr/>
          <p:nvPr/>
        </p:nvSpPr>
        <p:spPr>
          <a:xfrm>
            <a:off x="401060" y="681524"/>
            <a:ext cx="322280" cy="293907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117798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553200" cy="557213"/>
          </a:xfrm>
        </p:spPr>
        <p:txBody>
          <a:bodyPr/>
          <a:lstStyle/>
          <a:p>
            <a:r>
              <a:rPr lang="en-US" dirty="0"/>
              <a:t>Progress and  Status in </a:t>
            </a:r>
            <a:r>
              <a:rPr lang="en-US" dirty="0" err="1"/>
              <a:t>Cryo</a:t>
            </a:r>
            <a:r>
              <a:rPr lang="en-US" dirty="0"/>
              <a:t> R&amp;D Programs Since Last Status Review </a:t>
            </a:r>
          </a:p>
        </p:txBody>
      </p:sp>
      <p:sp>
        <p:nvSpPr>
          <p:cNvPr id="5" name="Content Placeholder 2"/>
          <p:cNvSpPr txBox="1">
            <a:spLocks/>
          </p:cNvSpPr>
          <p:nvPr/>
        </p:nvSpPr>
        <p:spPr bwMode="auto">
          <a:xfrm>
            <a:off x="64220" y="930692"/>
            <a:ext cx="8839200" cy="568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t>The Subscale </a:t>
            </a:r>
            <a:r>
              <a:rPr lang="en-US" sz="2000" b="1" dirty="0" err="1"/>
              <a:t>Cryo</a:t>
            </a:r>
            <a:r>
              <a:rPr lang="en-US" sz="2000" b="1" dirty="0"/>
              <a:t> system ran continuously from Dec. 2016 </a:t>
            </a:r>
            <a:r>
              <a:rPr lang="en-US" sz="2000" b="1" dirty="0" err="1"/>
              <a:t>thu</a:t>
            </a:r>
            <a:r>
              <a:rPr lang="en-US" sz="2000" b="1" dirty="0"/>
              <a:t> October 2017. </a:t>
            </a:r>
            <a:endParaRPr lang="en-US" sz="1800" dirty="0">
              <a:solidFill>
                <a:schemeClr val="tx1"/>
              </a:solidFill>
            </a:endParaRPr>
          </a:p>
          <a:p>
            <a:pPr lvl="1"/>
            <a:r>
              <a:rPr lang="en-US" sz="1800" b="1" dirty="0">
                <a:sym typeface="Wingdings"/>
              </a:rPr>
              <a:t>Determined operational parameters for compressor:  power, pressure, temp.</a:t>
            </a:r>
          </a:p>
          <a:p>
            <a:pPr marL="457200" lvl="1" indent="0">
              <a:buNone/>
            </a:pPr>
            <a:endParaRPr lang="en-US" sz="1800" b="1" dirty="0">
              <a:sym typeface="Wingdings"/>
            </a:endParaRPr>
          </a:p>
          <a:p>
            <a:pPr lvl="1"/>
            <a:r>
              <a:rPr lang="en-US" sz="1800" b="1" dirty="0">
                <a:sym typeface="Wingdings"/>
              </a:rPr>
              <a:t>Critical operational observations determine future course:                                                       </a:t>
            </a:r>
          </a:p>
          <a:p>
            <a:pPr lvl="2"/>
            <a:r>
              <a:rPr lang="en-US" sz="1800" dirty="0">
                <a:solidFill>
                  <a:schemeClr val="tx1"/>
                </a:solidFill>
              </a:rPr>
              <a:t>Monitoring &amp; commercial testing of POE oil during extended running shows slow degradation of </a:t>
            </a:r>
            <a:r>
              <a:rPr lang="en-US" sz="1800" dirty="0" err="1">
                <a:solidFill>
                  <a:schemeClr val="tx1"/>
                </a:solidFill>
              </a:rPr>
              <a:t>Danfoss</a:t>
            </a:r>
            <a:r>
              <a:rPr lang="en-US" sz="1800" dirty="0">
                <a:solidFill>
                  <a:schemeClr val="tx1"/>
                </a:solidFill>
              </a:rPr>
              <a:t> R134a compressor (running &gt; 7000hrs. now)</a:t>
            </a:r>
          </a:p>
          <a:p>
            <a:pPr lvl="2"/>
            <a:r>
              <a:rPr lang="en-US" sz="1800" dirty="0">
                <a:solidFill>
                  <a:schemeClr val="tx1"/>
                </a:solidFill>
              </a:rPr>
              <a:t>Will use this compressor for I&amp;T system only &amp; test a more robust Danfoss R404a compressor for TMA system.  Same footprints allow interchangeability</a:t>
            </a:r>
          </a:p>
          <a:p>
            <a:pPr marL="914400" lvl="2" indent="0">
              <a:buNone/>
            </a:pPr>
            <a:endParaRPr lang="en-US" sz="1800" dirty="0">
              <a:solidFill>
                <a:schemeClr val="tx1"/>
              </a:solidFill>
            </a:endParaRPr>
          </a:p>
          <a:p>
            <a:pPr lvl="1"/>
            <a:r>
              <a:rPr lang="en-US" sz="1800" b="1" dirty="0"/>
              <a:t>Final test in Oct 2017 with new evaporator very close to actual </a:t>
            </a:r>
            <a:r>
              <a:rPr lang="en-US" sz="1800" b="1" dirty="0" err="1"/>
              <a:t>Cryoplate</a:t>
            </a:r>
            <a:r>
              <a:rPr lang="en-US" sz="1800" b="1" dirty="0"/>
              <a:t> was completed (used larger ID SST tubing &amp; 25kg mass). </a:t>
            </a:r>
          </a:p>
          <a:p>
            <a:pPr lvl="2"/>
            <a:r>
              <a:rPr lang="en-US" sz="1800" dirty="0">
                <a:solidFill>
                  <a:schemeClr val="tx1"/>
                </a:solidFill>
              </a:rPr>
              <a:t>Current capacity &gt; 100W @-130</a:t>
            </a:r>
            <a:r>
              <a:rPr lang="en-US" sz="1800" baseline="30000" dirty="0">
                <a:solidFill>
                  <a:schemeClr val="tx1"/>
                </a:solidFill>
              </a:rPr>
              <a:t>0</a:t>
            </a:r>
            <a:r>
              <a:rPr lang="en-US" sz="1800" dirty="0">
                <a:solidFill>
                  <a:schemeClr val="tx1"/>
                </a:solidFill>
              </a:rPr>
              <a:t>C @ 30</a:t>
            </a:r>
            <a:r>
              <a:rPr lang="en-US" sz="1800" baseline="30000" dirty="0">
                <a:solidFill>
                  <a:schemeClr val="tx1"/>
                </a:solidFill>
              </a:rPr>
              <a:t>0</a:t>
            </a:r>
            <a:r>
              <a:rPr lang="en-US" sz="1800" dirty="0">
                <a:solidFill>
                  <a:schemeClr val="tx1"/>
                </a:solidFill>
              </a:rPr>
              <a:t>C </a:t>
            </a:r>
            <a:r>
              <a:rPr lang="en-US" sz="1800" dirty="0" err="1">
                <a:solidFill>
                  <a:schemeClr val="tx1"/>
                </a:solidFill>
              </a:rPr>
              <a:t>amb</a:t>
            </a:r>
            <a:r>
              <a:rPr lang="en-US" sz="1800" dirty="0">
                <a:solidFill>
                  <a:schemeClr val="tx1"/>
                </a:solidFill>
              </a:rPr>
              <a:t>. temp. exceeds required capacity of the system at the extreme operating conditions.</a:t>
            </a:r>
          </a:p>
          <a:p>
            <a:pPr lvl="2"/>
            <a:r>
              <a:rPr lang="en-US" sz="1800" dirty="0">
                <a:solidFill>
                  <a:schemeClr val="tx1"/>
                </a:solidFill>
              </a:rPr>
              <a:t>Established methodology for rapidly adjusting the initial 2919C mixed refrigerant composition depending on geometry</a:t>
            </a:r>
          </a:p>
          <a:p>
            <a:pPr lvl="2"/>
            <a:r>
              <a:rPr lang="en-US" sz="1800" dirty="0">
                <a:solidFill>
                  <a:schemeClr val="tx1"/>
                </a:solidFill>
              </a:rPr>
              <a:t>A test of the cold restarting of the system was successful </a:t>
            </a:r>
          </a:p>
          <a:p>
            <a:pPr lvl="2"/>
            <a:r>
              <a:rPr lang="en-US" sz="1800" dirty="0">
                <a:solidFill>
                  <a:schemeClr val="tx1"/>
                </a:solidFill>
              </a:rPr>
              <a:t>Allowed sizing of C4 capillary before I&amp;T </a:t>
            </a:r>
            <a:r>
              <a:rPr lang="en-US" sz="1800" dirty="0" err="1">
                <a:solidFill>
                  <a:schemeClr val="tx1"/>
                </a:solidFill>
              </a:rPr>
              <a:t>HeX</a:t>
            </a:r>
            <a:r>
              <a:rPr lang="en-US" sz="1800" dirty="0">
                <a:solidFill>
                  <a:schemeClr val="tx1"/>
                </a:solidFill>
              </a:rPr>
              <a:t> fab</a:t>
            </a:r>
          </a:p>
          <a:p>
            <a:pPr lvl="1"/>
            <a:endParaRPr lang="en-US" sz="1800" dirty="0"/>
          </a:p>
        </p:txBody>
      </p:sp>
    </p:spTree>
    <p:extLst>
      <p:ext uri="{BB962C8B-B14F-4D97-AF65-F5344CB8AC3E}">
        <p14:creationId xmlns:p14="http://schemas.microsoft.com/office/powerpoint/2010/main" val="20558819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5653087" cy="557213"/>
          </a:xfrm>
        </p:spPr>
        <p:txBody>
          <a:bodyPr/>
          <a:lstStyle/>
          <a:p>
            <a:r>
              <a:rPr lang="en-US" dirty="0"/>
              <a:t>Progress and  Status in </a:t>
            </a:r>
            <a:r>
              <a:rPr lang="en-US" dirty="0" err="1"/>
              <a:t>Cryo</a:t>
            </a:r>
            <a:r>
              <a:rPr lang="en-US" dirty="0"/>
              <a:t> R&amp;D Programs Since Last Status Review</a:t>
            </a:r>
          </a:p>
        </p:txBody>
      </p:sp>
      <p:sp>
        <p:nvSpPr>
          <p:cNvPr id="5" name="Content Placeholder 2"/>
          <p:cNvSpPr txBox="1">
            <a:spLocks/>
          </p:cNvSpPr>
          <p:nvPr/>
        </p:nvSpPr>
        <p:spPr bwMode="auto">
          <a:xfrm>
            <a:off x="-2822" y="990600"/>
            <a:ext cx="8613422" cy="607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b="1" dirty="0"/>
              <a:t>Extensive coordination on TMA/Facility Interface now captured in updated LSE-64 and LSE-65 </a:t>
            </a:r>
          </a:p>
          <a:p>
            <a:pPr lvl="2"/>
            <a:r>
              <a:rPr lang="en-US" sz="1800" b="1" dirty="0"/>
              <a:t>Move of compressors to TMA and Machine room approved</a:t>
            </a:r>
          </a:p>
          <a:p>
            <a:pPr lvl="2"/>
            <a:r>
              <a:rPr lang="en-US" sz="1800" b="1" dirty="0"/>
              <a:t>All plumbing routing, valves, </a:t>
            </a:r>
            <a:r>
              <a:rPr lang="en-US" sz="1800" b="1" dirty="0" err="1"/>
              <a:t>pumpouts</a:t>
            </a:r>
            <a:r>
              <a:rPr lang="en-US" sz="1800" b="1" dirty="0"/>
              <a:t> &amp; utility interfaces specified for TMA and Maintenance systems</a:t>
            </a:r>
          </a:p>
          <a:p>
            <a:pPr lvl="2"/>
            <a:r>
              <a:rPr lang="en-US" sz="1800" b="1" dirty="0"/>
              <a:t>Fabrication and assembly of environmentally controlled compressor cabinets has begun - </a:t>
            </a:r>
          </a:p>
          <a:p>
            <a:pPr lvl="3"/>
            <a:r>
              <a:rPr lang="en-US" dirty="0">
                <a:solidFill>
                  <a:schemeClr val="tx1"/>
                </a:solidFill>
              </a:rPr>
              <a:t>These are required for operation on TMA</a:t>
            </a:r>
          </a:p>
          <a:p>
            <a:pPr lvl="3"/>
            <a:r>
              <a:rPr lang="en-US" dirty="0">
                <a:solidFill>
                  <a:schemeClr val="tx1"/>
                </a:solidFill>
              </a:rPr>
              <a:t>Interface to TMA plumbing and to the I&amp;T Clean Room completed</a:t>
            </a:r>
          </a:p>
          <a:p>
            <a:pPr lvl="2"/>
            <a:r>
              <a:rPr lang="en-US" sz="1800" b="1" dirty="0">
                <a:sym typeface="Wingdings"/>
              </a:rPr>
              <a:t>Re-design and test of compressor cooling jacket completed to accommodate </a:t>
            </a:r>
            <a:r>
              <a:rPr lang="en-US" sz="1800" b="1" dirty="0" err="1">
                <a:sym typeface="Wingdings"/>
              </a:rPr>
              <a:t>Dynalene</a:t>
            </a:r>
            <a:r>
              <a:rPr lang="en-US" sz="1800" b="1" dirty="0">
                <a:sym typeface="Wingdings"/>
              </a:rPr>
              <a:t> flow rates available at Summit Facility</a:t>
            </a:r>
          </a:p>
          <a:p>
            <a:pPr lvl="3"/>
            <a:r>
              <a:rPr lang="en-US" dirty="0">
                <a:solidFill>
                  <a:schemeClr val="tx1"/>
                </a:solidFill>
                <a:sym typeface="Wingdings"/>
              </a:rPr>
              <a:t>MMR has fabricated and attached new jackets to the I&amp;T compressors following demonstration of required flow rates</a:t>
            </a:r>
          </a:p>
          <a:p>
            <a:pPr lvl="3"/>
            <a:r>
              <a:rPr lang="en-US" dirty="0">
                <a:solidFill>
                  <a:schemeClr val="tx1"/>
                </a:solidFill>
                <a:sym typeface="Wingdings"/>
              </a:rPr>
              <a:t>MMR has also fabricated two R404A style jackets and attached them for tests in I&amp;T</a:t>
            </a:r>
          </a:p>
          <a:p>
            <a:pPr marL="1371600" lvl="3" indent="0">
              <a:buNone/>
            </a:pPr>
            <a:endParaRPr lang="en-US" dirty="0">
              <a:solidFill>
                <a:schemeClr val="tx1"/>
              </a:solidFill>
            </a:endParaRPr>
          </a:p>
        </p:txBody>
      </p:sp>
    </p:spTree>
    <p:extLst>
      <p:ext uri="{BB962C8B-B14F-4D97-AF65-F5344CB8AC3E}">
        <p14:creationId xmlns:p14="http://schemas.microsoft.com/office/powerpoint/2010/main" val="1538897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38"/>
            <a:ext cx="9144020" cy="648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70365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8193"/>
            <a:ext cx="5928360" cy="645795"/>
          </a:xfrm>
        </p:spPr>
        <p:txBody>
          <a:bodyPr/>
          <a:lstStyle/>
          <a:p>
            <a:r>
              <a:rPr lang="en-US" dirty="0"/>
              <a:t>Load Capacity vs </a:t>
            </a:r>
            <a:r>
              <a:rPr lang="en-US" dirty="0" err="1"/>
              <a:t>Setpoint</a:t>
            </a:r>
            <a:r>
              <a:rPr lang="en-US" dirty="0"/>
              <a:t> Temperature With Final Evaporator (Ambient  Temp~20</a:t>
            </a:r>
            <a:r>
              <a:rPr lang="en-US" baseline="30000" dirty="0"/>
              <a:t>0</a:t>
            </a:r>
            <a:r>
              <a:rPr lang="en-US" dirty="0"/>
              <a:t>C)</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8657" y="1103350"/>
            <a:ext cx="8046721" cy="4868415"/>
          </a:xfrm>
          <a:prstGeom prst="rect">
            <a:avLst/>
          </a:prstGeom>
          <a:solidFill>
            <a:srgbClr val="3333FF"/>
          </a:solidFill>
          <a:ln>
            <a:noFill/>
          </a:ln>
          <a:effectLst/>
        </p:spPr>
      </p:pic>
      <p:sp>
        <p:nvSpPr>
          <p:cNvPr id="6" name="TextBox 5"/>
          <p:cNvSpPr txBox="1"/>
          <p:nvPr/>
        </p:nvSpPr>
        <p:spPr>
          <a:xfrm rot="16200000">
            <a:off x="7525971" y="3657600"/>
            <a:ext cx="2458815" cy="369332"/>
          </a:xfrm>
          <a:prstGeom prst="rect">
            <a:avLst/>
          </a:prstGeom>
          <a:noFill/>
        </p:spPr>
        <p:txBody>
          <a:bodyPr wrap="none" rtlCol="0">
            <a:spAutoFit/>
          </a:bodyPr>
          <a:lstStyle/>
          <a:p>
            <a:r>
              <a:rPr lang="en-US" dirty="0"/>
              <a:t>Load Capacity (Watts)</a:t>
            </a:r>
          </a:p>
        </p:txBody>
      </p:sp>
      <p:sp>
        <p:nvSpPr>
          <p:cNvPr id="7" name="TextBox 6"/>
          <p:cNvSpPr txBox="1"/>
          <p:nvPr/>
        </p:nvSpPr>
        <p:spPr>
          <a:xfrm>
            <a:off x="3538773" y="5971765"/>
            <a:ext cx="2386487" cy="369332"/>
          </a:xfrm>
          <a:prstGeom prst="rect">
            <a:avLst/>
          </a:prstGeom>
          <a:noFill/>
        </p:spPr>
        <p:txBody>
          <a:bodyPr wrap="none" rtlCol="0">
            <a:spAutoFit/>
          </a:bodyPr>
          <a:lstStyle/>
          <a:p>
            <a:r>
              <a:rPr lang="en-US" dirty="0" err="1"/>
              <a:t>Setpoint</a:t>
            </a:r>
            <a:r>
              <a:rPr lang="en-US" dirty="0"/>
              <a:t> Temperature</a:t>
            </a:r>
          </a:p>
        </p:txBody>
      </p:sp>
      <p:cxnSp>
        <p:nvCxnSpPr>
          <p:cNvPr id="14" name="Straight Connector 13"/>
          <p:cNvCxnSpPr/>
          <p:nvPr/>
        </p:nvCxnSpPr>
        <p:spPr>
          <a:xfrm flipV="1">
            <a:off x="1497330" y="3685564"/>
            <a:ext cx="1863090" cy="417806"/>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569970" y="2914650"/>
            <a:ext cx="1869207" cy="692527"/>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42610" y="2514600"/>
            <a:ext cx="1821180" cy="321664"/>
          </a:xfrm>
          <a:prstGeom prst="line">
            <a:avLst/>
          </a:prstGeom>
          <a:ln cap="rnd">
            <a:solidFill>
              <a:srgbClr val="FF0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535430" y="3170749"/>
            <a:ext cx="1863090" cy="417806"/>
          </a:xfrm>
          <a:prstGeom prst="line">
            <a:avLst/>
          </a:prstGeom>
          <a:ln cap="rnd">
            <a:solidFill>
              <a:srgbClr val="FFC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499887" y="2377440"/>
            <a:ext cx="1958056" cy="746113"/>
          </a:xfrm>
          <a:prstGeom prst="line">
            <a:avLst/>
          </a:prstGeom>
          <a:ln cap="rnd">
            <a:solidFill>
              <a:srgbClr val="FFC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42610" y="1988182"/>
            <a:ext cx="1821180" cy="312262"/>
          </a:xfrm>
          <a:prstGeom prst="line">
            <a:avLst/>
          </a:prstGeom>
          <a:ln cap="rnd">
            <a:solidFill>
              <a:srgbClr val="FFC000"/>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60420" y="3942276"/>
            <a:ext cx="4728931" cy="1323439"/>
          </a:xfrm>
          <a:prstGeom prst="rect">
            <a:avLst/>
          </a:prstGeom>
          <a:noFill/>
        </p:spPr>
        <p:txBody>
          <a:bodyPr wrap="square" rtlCol="0">
            <a:spAutoFit/>
          </a:bodyPr>
          <a:lstStyle/>
          <a:p>
            <a:r>
              <a:rPr lang="en-US" sz="1600" b="1" dirty="0"/>
              <a:t>These measurements done at 20</a:t>
            </a:r>
            <a:r>
              <a:rPr lang="en-US" sz="1600" b="1" baseline="30000" dirty="0"/>
              <a:t>0</a:t>
            </a:r>
            <a:r>
              <a:rPr lang="en-US" sz="1600" b="1" dirty="0"/>
              <a:t>C ambient.</a:t>
            </a:r>
          </a:p>
          <a:p>
            <a:endParaRPr lang="en-US" sz="1600" b="1" dirty="0"/>
          </a:p>
          <a:p>
            <a:r>
              <a:rPr lang="en-US" sz="1600" b="1" dirty="0"/>
              <a:t>A gain or loss of ~1 Watt/</a:t>
            </a:r>
            <a:r>
              <a:rPr lang="en-US" sz="1600" b="1" baseline="30000" dirty="0"/>
              <a:t>0</a:t>
            </a:r>
            <a:r>
              <a:rPr lang="en-US" sz="1600" b="1" dirty="0"/>
              <a:t>C capacity with change in ambient temperature is typically observed in the range ~10</a:t>
            </a:r>
            <a:r>
              <a:rPr lang="en-US" sz="1600" b="1" baseline="30000" dirty="0"/>
              <a:t>0</a:t>
            </a:r>
            <a:r>
              <a:rPr lang="en-US" sz="1600" b="1" dirty="0"/>
              <a:t>C to ~30</a:t>
            </a:r>
            <a:r>
              <a:rPr lang="en-US" sz="1600" b="1" baseline="30000" dirty="0"/>
              <a:t>0</a:t>
            </a:r>
            <a:r>
              <a:rPr lang="en-US" sz="1600" b="1" dirty="0"/>
              <a:t>C with insulated lines in </a:t>
            </a:r>
            <a:r>
              <a:rPr lang="en-US" sz="1600" b="1" dirty="0" err="1"/>
              <a:t>Bld</a:t>
            </a:r>
            <a:r>
              <a:rPr lang="en-US" sz="1600" b="1" dirty="0"/>
              <a:t> 750.</a:t>
            </a:r>
          </a:p>
        </p:txBody>
      </p:sp>
    </p:spTree>
    <p:extLst>
      <p:ext uri="{BB962C8B-B14F-4D97-AF65-F5344CB8AC3E}">
        <p14:creationId xmlns:p14="http://schemas.microsoft.com/office/powerpoint/2010/main" val="393501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10" y="129375"/>
            <a:ext cx="6506816" cy="557213"/>
          </a:xfrm>
        </p:spPr>
        <p:txBody>
          <a:bodyPr/>
          <a:lstStyle/>
          <a:p>
            <a:r>
              <a:rPr lang="en-US" dirty="0"/>
              <a:t>Cold Restart Tests (at -130 </a:t>
            </a:r>
            <a:r>
              <a:rPr lang="en-US" baseline="30000" dirty="0"/>
              <a:t>0</a:t>
            </a:r>
            <a:r>
              <a:rPr lang="en-US" dirty="0"/>
              <a:t>C) </a:t>
            </a:r>
            <a:r>
              <a:rPr lang="mr-IN" dirty="0"/>
              <a:t>–</a:t>
            </a:r>
            <a:r>
              <a:rPr lang="en-US" dirty="0"/>
              <a:t> Allows Routine Maintenance to be Conducted Without Impact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810" y="1093708"/>
            <a:ext cx="7715250" cy="5227082"/>
          </a:xfrm>
          <a:prstGeom prst="rect">
            <a:avLst/>
          </a:prstGeom>
        </p:spPr>
      </p:pic>
      <p:sp>
        <p:nvSpPr>
          <p:cNvPr id="5" name="TextBox 4"/>
          <p:cNvSpPr txBox="1"/>
          <p:nvPr/>
        </p:nvSpPr>
        <p:spPr>
          <a:xfrm>
            <a:off x="2811780" y="2636044"/>
            <a:ext cx="684803" cy="369332"/>
          </a:xfrm>
          <a:prstGeom prst="rect">
            <a:avLst/>
          </a:prstGeom>
          <a:noFill/>
        </p:spPr>
        <p:txBody>
          <a:bodyPr wrap="none" rtlCol="0">
            <a:spAutoFit/>
          </a:bodyPr>
          <a:lstStyle/>
          <a:p>
            <a:r>
              <a:rPr lang="en-US" dirty="0"/>
              <a:t>1 </a:t>
            </a:r>
            <a:r>
              <a:rPr lang="en-US" dirty="0" err="1"/>
              <a:t>Hr</a:t>
            </a:r>
            <a:r>
              <a:rPr lang="en-US" dirty="0"/>
              <a:t> </a:t>
            </a:r>
          </a:p>
        </p:txBody>
      </p:sp>
      <p:sp>
        <p:nvSpPr>
          <p:cNvPr id="6" name="TextBox 5"/>
          <p:cNvSpPr txBox="1"/>
          <p:nvPr/>
        </p:nvSpPr>
        <p:spPr>
          <a:xfrm>
            <a:off x="3430460" y="2274094"/>
            <a:ext cx="684803" cy="369332"/>
          </a:xfrm>
          <a:prstGeom prst="rect">
            <a:avLst/>
          </a:prstGeom>
          <a:noFill/>
        </p:spPr>
        <p:txBody>
          <a:bodyPr wrap="none" rtlCol="0">
            <a:spAutoFit/>
          </a:bodyPr>
          <a:lstStyle/>
          <a:p>
            <a:r>
              <a:rPr lang="en-US" dirty="0"/>
              <a:t>2 </a:t>
            </a:r>
            <a:r>
              <a:rPr lang="en-US" dirty="0" err="1"/>
              <a:t>Hr</a:t>
            </a:r>
            <a:r>
              <a:rPr lang="en-US" dirty="0"/>
              <a:t> </a:t>
            </a:r>
          </a:p>
        </p:txBody>
      </p:sp>
      <p:sp>
        <p:nvSpPr>
          <p:cNvPr id="7" name="TextBox 6"/>
          <p:cNvSpPr txBox="1"/>
          <p:nvPr/>
        </p:nvSpPr>
        <p:spPr>
          <a:xfrm>
            <a:off x="5035645" y="1904762"/>
            <a:ext cx="684803" cy="369332"/>
          </a:xfrm>
          <a:prstGeom prst="rect">
            <a:avLst/>
          </a:prstGeom>
          <a:noFill/>
        </p:spPr>
        <p:txBody>
          <a:bodyPr wrap="none" rtlCol="0">
            <a:spAutoFit/>
          </a:bodyPr>
          <a:lstStyle/>
          <a:p>
            <a:r>
              <a:rPr lang="en-US" dirty="0"/>
              <a:t>3 </a:t>
            </a:r>
            <a:r>
              <a:rPr lang="en-US" dirty="0" err="1"/>
              <a:t>Hr</a:t>
            </a:r>
            <a:r>
              <a:rPr lang="en-US" dirty="0"/>
              <a:t> </a:t>
            </a:r>
          </a:p>
        </p:txBody>
      </p:sp>
      <p:sp>
        <p:nvSpPr>
          <p:cNvPr id="9" name="TextBox 8"/>
          <p:cNvSpPr txBox="1"/>
          <p:nvPr/>
        </p:nvSpPr>
        <p:spPr>
          <a:xfrm>
            <a:off x="5838237" y="1720096"/>
            <a:ext cx="684803" cy="369332"/>
          </a:xfrm>
          <a:prstGeom prst="rect">
            <a:avLst/>
          </a:prstGeom>
          <a:noFill/>
        </p:spPr>
        <p:txBody>
          <a:bodyPr wrap="none" rtlCol="0">
            <a:spAutoFit/>
          </a:bodyPr>
          <a:lstStyle/>
          <a:p>
            <a:r>
              <a:rPr lang="en-US" dirty="0"/>
              <a:t>4 </a:t>
            </a:r>
            <a:r>
              <a:rPr lang="en-US" dirty="0" err="1"/>
              <a:t>Hr</a:t>
            </a:r>
            <a:r>
              <a:rPr lang="en-US" dirty="0"/>
              <a:t> </a:t>
            </a:r>
          </a:p>
        </p:txBody>
      </p:sp>
      <p:cxnSp>
        <p:nvCxnSpPr>
          <p:cNvPr id="11" name="Straight Arrow Connector 10"/>
          <p:cNvCxnSpPr/>
          <p:nvPr/>
        </p:nvCxnSpPr>
        <p:spPr>
          <a:xfrm>
            <a:off x="6297930" y="2089428"/>
            <a:ext cx="720090" cy="62638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297930" y="2097048"/>
            <a:ext cx="102870" cy="618768"/>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439683" y="2274094"/>
            <a:ext cx="239567" cy="546616"/>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718737" y="2643426"/>
            <a:ext cx="239567" cy="546616"/>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139261" y="3005376"/>
            <a:ext cx="239567" cy="546616"/>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00078" y="937851"/>
            <a:ext cx="7920990" cy="548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Hours System Shutoff</a:t>
            </a:r>
          </a:p>
        </p:txBody>
      </p:sp>
      <p:sp>
        <p:nvSpPr>
          <p:cNvPr id="23" name="Rectangle 22"/>
          <p:cNvSpPr/>
          <p:nvPr/>
        </p:nvSpPr>
        <p:spPr>
          <a:xfrm>
            <a:off x="6435037" y="1626126"/>
            <a:ext cx="1428804" cy="3741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319143" y="3000852"/>
            <a:ext cx="1518364" cy="646331"/>
          </a:xfrm>
          <a:prstGeom prst="rect">
            <a:avLst/>
          </a:prstGeom>
          <a:noFill/>
        </p:spPr>
        <p:txBody>
          <a:bodyPr wrap="none" rtlCol="0">
            <a:spAutoFit/>
          </a:bodyPr>
          <a:lstStyle/>
          <a:p>
            <a:r>
              <a:rPr lang="en-US"/>
              <a:t>Load Power</a:t>
            </a:r>
            <a:endParaRPr lang="en-US" dirty="0"/>
          </a:p>
          <a:p>
            <a:r>
              <a:rPr lang="en-US" dirty="0"/>
              <a:t>(no parasitic)</a:t>
            </a:r>
          </a:p>
        </p:txBody>
      </p:sp>
      <p:cxnSp>
        <p:nvCxnSpPr>
          <p:cNvPr id="25" name="Straight Arrow Connector 24"/>
          <p:cNvCxnSpPr/>
          <p:nvPr/>
        </p:nvCxnSpPr>
        <p:spPr>
          <a:xfrm>
            <a:off x="2003881" y="3736658"/>
            <a:ext cx="239567" cy="546616"/>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298213" y="3023502"/>
            <a:ext cx="936475" cy="584775"/>
          </a:xfrm>
          <a:prstGeom prst="rect">
            <a:avLst/>
          </a:prstGeom>
          <a:noFill/>
        </p:spPr>
        <p:txBody>
          <a:bodyPr wrap="none" rtlCol="0">
            <a:spAutoFit/>
          </a:bodyPr>
          <a:lstStyle/>
          <a:p>
            <a:r>
              <a:rPr lang="en-US" sz="1600" dirty="0" err="1"/>
              <a:t>Setpoint</a:t>
            </a:r>
            <a:endParaRPr lang="en-US" sz="1600" dirty="0"/>
          </a:p>
          <a:p>
            <a:r>
              <a:rPr lang="en-US" sz="1600" dirty="0"/>
              <a:t>-130</a:t>
            </a:r>
            <a:r>
              <a:rPr lang="en-US" sz="1600" baseline="30000" dirty="0"/>
              <a:t>0</a:t>
            </a:r>
            <a:r>
              <a:rPr lang="en-US" sz="1600" dirty="0"/>
              <a:t>C</a:t>
            </a:r>
          </a:p>
        </p:txBody>
      </p:sp>
      <p:cxnSp>
        <p:nvCxnSpPr>
          <p:cNvPr id="27" name="Straight Arrow Connector 26"/>
          <p:cNvCxnSpPr/>
          <p:nvPr/>
        </p:nvCxnSpPr>
        <p:spPr>
          <a:xfrm flipH="1">
            <a:off x="4416967" y="3707249"/>
            <a:ext cx="429353" cy="1019569"/>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6200000">
            <a:off x="6852690" y="3393799"/>
            <a:ext cx="3506088" cy="369332"/>
          </a:xfrm>
          <a:prstGeom prst="rect">
            <a:avLst/>
          </a:prstGeom>
          <a:noFill/>
        </p:spPr>
        <p:txBody>
          <a:bodyPr wrap="none" rtlCol="0">
            <a:spAutoFit/>
          </a:bodyPr>
          <a:lstStyle/>
          <a:p>
            <a:r>
              <a:rPr lang="en-US"/>
              <a:t>Load Power (add 12W Parasitic)</a:t>
            </a:r>
            <a:endParaRPr lang="en-US" dirty="0"/>
          </a:p>
        </p:txBody>
      </p:sp>
      <p:sp>
        <p:nvSpPr>
          <p:cNvPr id="32" name="TextBox 31"/>
          <p:cNvSpPr txBox="1"/>
          <p:nvPr/>
        </p:nvSpPr>
        <p:spPr>
          <a:xfrm rot="16200000">
            <a:off x="-837831" y="3522583"/>
            <a:ext cx="3018775" cy="369332"/>
          </a:xfrm>
          <a:prstGeom prst="rect">
            <a:avLst/>
          </a:prstGeom>
          <a:noFill/>
        </p:spPr>
        <p:txBody>
          <a:bodyPr wrap="none" rtlCol="0">
            <a:spAutoFit/>
          </a:bodyPr>
          <a:lstStyle/>
          <a:p>
            <a:r>
              <a:rPr lang="en-US" dirty="0" err="1"/>
              <a:t>Setpoint</a:t>
            </a:r>
            <a:r>
              <a:rPr lang="en-US" dirty="0"/>
              <a:t> temperature  </a:t>
            </a:r>
            <a:r>
              <a:rPr lang="en-US" dirty="0" err="1"/>
              <a:t>degC</a:t>
            </a:r>
            <a:endParaRPr lang="en-US" dirty="0"/>
          </a:p>
        </p:txBody>
      </p:sp>
      <p:sp>
        <p:nvSpPr>
          <p:cNvPr id="28" name="TextBox 27"/>
          <p:cNvSpPr txBox="1"/>
          <p:nvPr/>
        </p:nvSpPr>
        <p:spPr>
          <a:xfrm>
            <a:off x="1413450" y="4540301"/>
            <a:ext cx="936475" cy="584775"/>
          </a:xfrm>
          <a:prstGeom prst="rect">
            <a:avLst/>
          </a:prstGeom>
          <a:noFill/>
        </p:spPr>
        <p:txBody>
          <a:bodyPr wrap="none" rtlCol="0">
            <a:spAutoFit/>
          </a:bodyPr>
          <a:lstStyle/>
          <a:p>
            <a:r>
              <a:rPr lang="en-US" sz="1600" dirty="0" err="1"/>
              <a:t>Setpoint</a:t>
            </a:r>
            <a:endParaRPr lang="en-US" sz="1600" dirty="0"/>
          </a:p>
          <a:p>
            <a:r>
              <a:rPr lang="en-US" sz="1600" dirty="0"/>
              <a:t>-135</a:t>
            </a:r>
            <a:r>
              <a:rPr lang="en-US" sz="1600" baseline="30000" dirty="0"/>
              <a:t>0</a:t>
            </a:r>
            <a:r>
              <a:rPr lang="en-US" sz="1600" dirty="0"/>
              <a:t>C</a:t>
            </a:r>
          </a:p>
        </p:txBody>
      </p:sp>
      <p:cxnSp>
        <p:nvCxnSpPr>
          <p:cNvPr id="29" name="Straight Arrow Connector 28"/>
          <p:cNvCxnSpPr/>
          <p:nvPr/>
        </p:nvCxnSpPr>
        <p:spPr>
          <a:xfrm>
            <a:off x="2039237" y="5125076"/>
            <a:ext cx="323304" cy="170325"/>
          </a:xfrm>
          <a:prstGeom prst="straightConnector1">
            <a:avLst/>
          </a:prstGeom>
          <a:ln cap="rnd">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436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C6671-F2BF-D944-A18B-7E4D1AAC55AF}"/>
              </a:ext>
            </a:extLst>
          </p:cNvPr>
          <p:cNvSpPr>
            <a:spLocks noGrp="1"/>
          </p:cNvSpPr>
          <p:nvPr>
            <p:ph type="body" idx="1"/>
          </p:nvPr>
        </p:nvSpPr>
        <p:spPr/>
        <p:txBody>
          <a:bodyPr/>
          <a:lstStyle/>
          <a:p>
            <a:r>
              <a:rPr lang="en-US" dirty="0"/>
              <a:t>Eight systems of 7-in-1 wound copper coils, small diameter capillary coils and TXV (thermal expansion) valves</a:t>
            </a:r>
          </a:p>
          <a:p>
            <a:pPr lvl="1"/>
            <a:r>
              <a:rPr lang="en-US" dirty="0"/>
              <a:t>Fabricated by vendor: Dirt, leaks and metrology problems</a:t>
            </a:r>
          </a:p>
          <a:p>
            <a:pPr lvl="1"/>
            <a:r>
              <a:rPr lang="en-US" dirty="0"/>
              <a:t>Assembled into 2 vacuum vessels after repairs at SLAC</a:t>
            </a:r>
          </a:p>
          <a:p>
            <a:pPr lvl="1"/>
            <a:r>
              <a:rPr lang="en-US" dirty="0"/>
              <a:t>Mounted to Cryostat in IR2</a:t>
            </a:r>
          </a:p>
          <a:p>
            <a:r>
              <a:rPr lang="en-US" dirty="0"/>
              <a:t>Four compressor cabinets with 8 compressors and 8 control units constructed &amp; installed outside IR2 clean room</a:t>
            </a:r>
          </a:p>
          <a:p>
            <a:pPr lvl="1"/>
            <a:r>
              <a:rPr lang="en-US" dirty="0"/>
              <a:t>Two cabinets each holding a “cold” compressor system</a:t>
            </a:r>
          </a:p>
          <a:p>
            <a:pPr lvl="1"/>
            <a:r>
              <a:rPr lang="en-US" dirty="0"/>
              <a:t>Two cabinets each holding 3 “cryo” compressor systems</a:t>
            </a:r>
          </a:p>
          <a:p>
            <a:r>
              <a:rPr lang="en-US" dirty="0"/>
              <a:t>8 refrigeration circuits connected, leak checked, &amp; commissioned </a:t>
            </a:r>
          </a:p>
          <a:p>
            <a:r>
              <a:rPr lang="en-US" dirty="0"/>
              <a:t>I&amp;T Refrigeration system passes LCA-051 verification requirements: cooling power, stability, cooling rate, …</a:t>
            </a:r>
          </a:p>
        </p:txBody>
      </p:sp>
      <p:sp>
        <p:nvSpPr>
          <p:cNvPr id="3" name="Title 2">
            <a:extLst>
              <a:ext uri="{FF2B5EF4-FFF2-40B4-BE49-F238E27FC236}">
                <a16:creationId xmlns:a16="http://schemas.microsoft.com/office/drawing/2014/main" id="{3D35DBC5-CA7B-F749-A4A1-83E1F5AE5D0E}"/>
              </a:ext>
            </a:extLst>
          </p:cNvPr>
          <p:cNvSpPr>
            <a:spLocks noGrp="1"/>
          </p:cNvSpPr>
          <p:nvPr>
            <p:ph type="title"/>
          </p:nvPr>
        </p:nvSpPr>
        <p:spPr>
          <a:xfrm>
            <a:off x="923525" y="152400"/>
            <a:ext cx="6528850" cy="557213"/>
          </a:xfrm>
        </p:spPr>
        <p:txBody>
          <a:bodyPr/>
          <a:lstStyle/>
          <a:p>
            <a:r>
              <a:rPr lang="en-US" dirty="0"/>
              <a:t>I&amp;T HX and I&amp;T Compressor Refrigeration System</a:t>
            </a:r>
          </a:p>
        </p:txBody>
      </p:sp>
    </p:spTree>
    <p:extLst>
      <p:ext uri="{BB962C8B-B14F-4D97-AF65-F5344CB8AC3E}">
        <p14:creationId xmlns:p14="http://schemas.microsoft.com/office/powerpoint/2010/main" val="2484313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dirty="0"/>
              <a:t>Progress and Status of Cold R&amp;D Program Since Last Status Review</a:t>
            </a:r>
          </a:p>
        </p:txBody>
      </p:sp>
      <p:sp>
        <p:nvSpPr>
          <p:cNvPr id="5" name="Content Placeholder 2"/>
          <p:cNvSpPr txBox="1">
            <a:spLocks/>
          </p:cNvSpPr>
          <p:nvPr/>
        </p:nvSpPr>
        <p:spPr bwMode="auto">
          <a:xfrm>
            <a:off x="228600" y="838200"/>
            <a:ext cx="89154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endParaRPr lang="en-US" sz="1800" dirty="0">
              <a:solidFill>
                <a:schemeClr val="tx1"/>
              </a:solidFill>
            </a:endParaRPr>
          </a:p>
          <a:p>
            <a:pPr marL="914400" lvl="2" indent="0">
              <a:lnSpc>
                <a:spcPct val="90000"/>
              </a:lnSpc>
              <a:buNone/>
            </a:pPr>
            <a:endParaRPr lang="en-US" sz="100" dirty="0">
              <a:solidFill>
                <a:schemeClr val="tx1"/>
              </a:solidFill>
            </a:endParaRPr>
          </a:p>
          <a:p>
            <a:pPr marL="342900" lvl="1" indent="-342900">
              <a:lnSpc>
                <a:spcPct val="80000"/>
              </a:lnSpc>
              <a:buFont typeface="Lucida Grande"/>
              <a:buChar char="-"/>
            </a:pPr>
            <a:r>
              <a:rPr lang="en-US" sz="2000" b="1" dirty="0"/>
              <a:t>Cold system was run a few months longer to the end of 2017 to verify all requirements were met and correct some operational issues.</a:t>
            </a:r>
          </a:p>
          <a:p>
            <a:pPr marL="342900" lvl="1" indent="-342900">
              <a:lnSpc>
                <a:spcPct val="80000"/>
              </a:lnSpc>
              <a:buFont typeface="Lucida Grande"/>
              <a:buChar char="-"/>
            </a:pPr>
            <a:endParaRPr lang="en-US" sz="2000" b="1" dirty="0"/>
          </a:p>
          <a:p>
            <a:pPr marL="342900" lvl="1" indent="-342900">
              <a:lnSpc>
                <a:spcPct val="80000"/>
              </a:lnSpc>
              <a:buFont typeface="Lucida Grande"/>
              <a:buChar char="-"/>
            </a:pPr>
            <a:r>
              <a:rPr lang="en-US" sz="2000" b="1" dirty="0"/>
              <a:t>Development of Cold system is complete, meeting thermal budget req.</a:t>
            </a:r>
          </a:p>
          <a:p>
            <a:pPr marL="0" lvl="1" indent="0">
              <a:lnSpc>
                <a:spcPct val="80000"/>
              </a:lnSpc>
              <a:buNone/>
            </a:pPr>
            <a:endParaRPr lang="en-US" sz="1050" b="1" dirty="0"/>
          </a:p>
          <a:p>
            <a:pPr lvl="1">
              <a:lnSpc>
                <a:spcPct val="80000"/>
              </a:lnSpc>
            </a:pPr>
            <a:r>
              <a:rPr lang="en-US" sz="1800" b="1" dirty="0">
                <a:sym typeface="Wingdings"/>
              </a:rPr>
              <a:t>Study effects of ambient and liquid line temperatures</a:t>
            </a:r>
            <a:r>
              <a:rPr lang="en-US" sz="1800" dirty="0">
                <a:sym typeface="Wingdings"/>
              </a:rPr>
              <a:t>. </a:t>
            </a:r>
          </a:p>
          <a:p>
            <a:pPr lvl="2">
              <a:lnSpc>
                <a:spcPct val="80000"/>
              </a:lnSpc>
            </a:pPr>
            <a:r>
              <a:rPr lang="en-US" sz="1800" dirty="0">
                <a:solidFill>
                  <a:schemeClr val="tx1"/>
                </a:solidFill>
              </a:rPr>
              <a:t>Raised temp of liquid line ~15 C </a:t>
            </a:r>
            <a:r>
              <a:rPr lang="en-US" sz="1800" dirty="0">
                <a:solidFill>
                  <a:schemeClr val="tx1"/>
                </a:solidFill>
                <a:sym typeface="Wingdings"/>
              </a:rPr>
              <a:t></a:t>
            </a:r>
            <a:r>
              <a:rPr lang="en-US" sz="1800" dirty="0">
                <a:solidFill>
                  <a:schemeClr val="tx1"/>
                </a:solidFill>
              </a:rPr>
              <a:t> ~25 C to minimize heat absorption from the ambient air along the 200 ft  transfer line.</a:t>
            </a:r>
          </a:p>
          <a:p>
            <a:pPr marL="914400" lvl="2" indent="0">
              <a:lnSpc>
                <a:spcPct val="80000"/>
              </a:lnSpc>
              <a:buNone/>
            </a:pPr>
            <a:endParaRPr lang="en-US" sz="1800" dirty="0">
              <a:solidFill>
                <a:schemeClr val="tx1"/>
              </a:solidFill>
              <a:sym typeface="Wingdings"/>
            </a:endParaRPr>
          </a:p>
          <a:p>
            <a:pPr lvl="1">
              <a:lnSpc>
                <a:spcPct val="80000"/>
              </a:lnSpc>
            </a:pPr>
            <a:r>
              <a:rPr lang="en-US" sz="1800" b="1" dirty="0">
                <a:sym typeface="Wingdings"/>
              </a:rPr>
              <a:t>Introduced commercial thermal expansion valve (TXV) to mitigate cold return line temperature during extreme load conditions</a:t>
            </a:r>
            <a:r>
              <a:rPr lang="en-US" sz="2000" b="1" dirty="0">
                <a:sym typeface="Wingdings"/>
              </a:rPr>
              <a:t>.  </a:t>
            </a:r>
          </a:p>
          <a:p>
            <a:pPr lvl="2">
              <a:lnSpc>
                <a:spcPct val="90000"/>
              </a:lnSpc>
            </a:pPr>
            <a:r>
              <a:rPr lang="en-US" sz="1800" dirty="0">
                <a:solidFill>
                  <a:schemeClr val="tx1"/>
                </a:solidFill>
                <a:sym typeface="Wingdings"/>
              </a:rPr>
              <a:t>Allows Return line temp. to remain positive when load reduced from 100% to 40% load.</a:t>
            </a:r>
          </a:p>
          <a:p>
            <a:pPr lvl="2">
              <a:lnSpc>
                <a:spcPct val="90000"/>
              </a:lnSpc>
            </a:pPr>
            <a:r>
              <a:rPr lang="en-US" sz="1800" dirty="0">
                <a:solidFill>
                  <a:schemeClr val="tx1"/>
                </a:solidFill>
                <a:sym typeface="Wingdings"/>
              </a:rPr>
              <a:t> Final R&amp;D established model and sizing of valve and orifice, fabrication procedure and test procedure before </a:t>
            </a:r>
            <a:r>
              <a:rPr lang="en-US" sz="1800" dirty="0" err="1">
                <a:solidFill>
                  <a:schemeClr val="tx1"/>
                </a:solidFill>
                <a:sym typeface="Wingdings"/>
              </a:rPr>
              <a:t>inatallation</a:t>
            </a:r>
            <a:r>
              <a:rPr lang="en-US" sz="1800" dirty="0">
                <a:solidFill>
                  <a:schemeClr val="tx1"/>
                </a:solidFill>
                <a:sym typeface="Wingdings"/>
              </a:rPr>
              <a:t>.</a:t>
            </a:r>
          </a:p>
          <a:p>
            <a:pPr marL="457200" lvl="1" indent="0">
              <a:lnSpc>
                <a:spcPct val="80000"/>
              </a:lnSpc>
              <a:buNone/>
            </a:pPr>
            <a:endParaRPr lang="en-US" sz="1800" dirty="0">
              <a:solidFill>
                <a:schemeClr val="tx1"/>
              </a:solidFill>
              <a:sym typeface="Wingdings"/>
            </a:endParaRPr>
          </a:p>
          <a:p>
            <a:pPr lvl="1">
              <a:lnSpc>
                <a:spcPct val="80000"/>
              </a:lnSpc>
            </a:pPr>
            <a:r>
              <a:rPr lang="en-US" sz="1800" b="1" dirty="0">
                <a:sym typeface="Wingdings"/>
              </a:rPr>
              <a:t>Simulated the elevation &amp; drapes in the TMA configuration</a:t>
            </a:r>
          </a:p>
          <a:p>
            <a:pPr lvl="2">
              <a:lnSpc>
                <a:spcPct val="90000"/>
              </a:lnSpc>
            </a:pPr>
            <a:r>
              <a:rPr lang="en-US" sz="1800" dirty="0">
                <a:solidFill>
                  <a:schemeClr val="tx1"/>
                </a:solidFill>
              </a:rPr>
              <a:t>Introduced additional flow restrictor at the outlet of the TXV to eliminate instabilities due to sensitivity to refrigerant phase composition.</a:t>
            </a:r>
            <a:endParaRPr lang="en-US" sz="1800" dirty="0">
              <a:solidFill>
                <a:schemeClr val="tx1"/>
              </a:solidFill>
              <a:sym typeface="Wingdings"/>
            </a:endParaRPr>
          </a:p>
        </p:txBody>
      </p:sp>
    </p:spTree>
    <p:extLst>
      <p:ext uri="{BB962C8B-B14F-4D97-AF65-F5344CB8AC3E}">
        <p14:creationId xmlns:p14="http://schemas.microsoft.com/office/powerpoint/2010/main" val="1595173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5653087" cy="557213"/>
          </a:xfrm>
        </p:spPr>
        <p:txBody>
          <a:bodyPr/>
          <a:lstStyle/>
          <a:p>
            <a:pPr algn="l"/>
            <a:r>
              <a:rPr lang="en-US" dirty="0"/>
              <a:t>Example: Performance of Cold System</a:t>
            </a:r>
          </a:p>
        </p:txBody>
      </p:sp>
      <p:pic>
        <p:nvPicPr>
          <p:cNvPr id="3" name="Picture 2" descr="Cold System Performanc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878622"/>
            <a:ext cx="7772400" cy="5598378"/>
          </a:xfrm>
          <a:prstGeom prst="rect">
            <a:avLst/>
          </a:prstGeom>
        </p:spPr>
      </p:pic>
      <p:sp>
        <p:nvSpPr>
          <p:cNvPr id="4" name="TextBox 3"/>
          <p:cNvSpPr txBox="1"/>
          <p:nvPr/>
        </p:nvSpPr>
        <p:spPr>
          <a:xfrm rot="16200000">
            <a:off x="-480506" y="3561832"/>
            <a:ext cx="1635146" cy="369332"/>
          </a:xfrm>
          <a:prstGeom prst="rect">
            <a:avLst/>
          </a:prstGeom>
          <a:noFill/>
        </p:spPr>
        <p:txBody>
          <a:bodyPr wrap="none" rtlCol="0">
            <a:spAutoFit/>
          </a:bodyPr>
          <a:lstStyle/>
          <a:p>
            <a:r>
              <a:rPr lang="en-US" dirty="0"/>
              <a:t>Power   (Watts)</a:t>
            </a:r>
          </a:p>
        </p:txBody>
      </p:sp>
      <p:sp>
        <p:nvSpPr>
          <p:cNvPr id="5" name="TextBox 4"/>
          <p:cNvSpPr txBox="1"/>
          <p:nvPr/>
        </p:nvSpPr>
        <p:spPr>
          <a:xfrm rot="16200000">
            <a:off x="6394628" y="3452307"/>
            <a:ext cx="3886889" cy="369332"/>
          </a:xfrm>
          <a:prstGeom prst="rect">
            <a:avLst/>
          </a:prstGeom>
          <a:noFill/>
        </p:spPr>
        <p:txBody>
          <a:bodyPr wrap="none" rtlCol="0">
            <a:spAutoFit/>
          </a:bodyPr>
          <a:lstStyle/>
          <a:p>
            <a:r>
              <a:rPr lang="en-US" dirty="0"/>
              <a:t>Temperature (</a:t>
            </a:r>
            <a:r>
              <a:rPr lang="en-US" dirty="0" err="1"/>
              <a:t>Deg</a:t>
            </a:r>
            <a:r>
              <a:rPr lang="en-US" dirty="0"/>
              <a:t> C)  or Pressures (PSI)</a:t>
            </a:r>
          </a:p>
        </p:txBody>
      </p:sp>
      <p:cxnSp>
        <p:nvCxnSpPr>
          <p:cNvPr id="7" name="Straight Arrow Connector 6"/>
          <p:cNvCxnSpPr/>
          <p:nvPr/>
        </p:nvCxnSpPr>
        <p:spPr>
          <a:xfrm flipH="1">
            <a:off x="6248400" y="4648200"/>
            <a:ext cx="228600" cy="9144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867400" y="4038600"/>
            <a:ext cx="1497863" cy="646331"/>
          </a:xfrm>
          <a:prstGeom prst="rect">
            <a:avLst/>
          </a:prstGeom>
          <a:noFill/>
        </p:spPr>
        <p:txBody>
          <a:bodyPr wrap="none" rtlCol="0">
            <a:spAutoFit/>
          </a:bodyPr>
          <a:lstStyle/>
          <a:p>
            <a:r>
              <a:rPr lang="en-US" dirty="0"/>
              <a:t>Load Power</a:t>
            </a:r>
          </a:p>
          <a:p>
            <a:r>
              <a:rPr lang="en-US" dirty="0"/>
              <a:t>(Green Curve)</a:t>
            </a:r>
          </a:p>
        </p:txBody>
      </p:sp>
      <p:cxnSp>
        <p:nvCxnSpPr>
          <p:cNvPr id="12" name="Straight Arrow Connector 11"/>
          <p:cNvCxnSpPr/>
          <p:nvPr/>
        </p:nvCxnSpPr>
        <p:spPr>
          <a:xfrm>
            <a:off x="2590800" y="4724400"/>
            <a:ext cx="0" cy="7620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81200" y="4267200"/>
            <a:ext cx="1853242" cy="369332"/>
          </a:xfrm>
          <a:prstGeom prst="rect">
            <a:avLst/>
          </a:prstGeom>
          <a:noFill/>
        </p:spPr>
        <p:txBody>
          <a:bodyPr wrap="none" rtlCol="0">
            <a:spAutoFit/>
          </a:bodyPr>
          <a:lstStyle/>
          <a:p>
            <a:r>
              <a:rPr lang="en-US" dirty="0" err="1"/>
              <a:t>Evap</a:t>
            </a:r>
            <a:r>
              <a:rPr lang="en-US" dirty="0"/>
              <a:t> Coil In Temp</a:t>
            </a:r>
          </a:p>
        </p:txBody>
      </p:sp>
      <p:sp>
        <p:nvSpPr>
          <p:cNvPr id="19" name="TextBox 18"/>
          <p:cNvSpPr txBox="1"/>
          <p:nvPr/>
        </p:nvSpPr>
        <p:spPr>
          <a:xfrm>
            <a:off x="3759200" y="3733800"/>
            <a:ext cx="2110223" cy="369332"/>
          </a:xfrm>
          <a:prstGeom prst="rect">
            <a:avLst/>
          </a:prstGeom>
          <a:noFill/>
        </p:spPr>
        <p:txBody>
          <a:bodyPr wrap="none" rtlCol="0">
            <a:spAutoFit/>
          </a:bodyPr>
          <a:lstStyle/>
          <a:p>
            <a:r>
              <a:rPr lang="en-US" dirty="0"/>
              <a:t>Return Temperature</a:t>
            </a:r>
          </a:p>
        </p:txBody>
      </p:sp>
      <p:cxnSp>
        <p:nvCxnSpPr>
          <p:cNvPr id="20" name="Straight Arrow Connector 19"/>
          <p:cNvCxnSpPr/>
          <p:nvPr/>
        </p:nvCxnSpPr>
        <p:spPr>
          <a:xfrm flipH="1" flipV="1">
            <a:off x="4191000" y="2743200"/>
            <a:ext cx="457200" cy="9906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048000" y="4648200"/>
            <a:ext cx="2025239" cy="369332"/>
          </a:xfrm>
          <a:prstGeom prst="rect">
            <a:avLst/>
          </a:prstGeom>
          <a:noFill/>
        </p:spPr>
        <p:txBody>
          <a:bodyPr wrap="none" rtlCol="0">
            <a:spAutoFit/>
          </a:bodyPr>
          <a:lstStyle/>
          <a:p>
            <a:r>
              <a:rPr lang="en-US" dirty="0" err="1"/>
              <a:t>Evap</a:t>
            </a:r>
            <a:r>
              <a:rPr lang="en-US" dirty="0"/>
              <a:t> Coil Out Temp</a:t>
            </a:r>
          </a:p>
        </p:txBody>
      </p:sp>
      <p:cxnSp>
        <p:nvCxnSpPr>
          <p:cNvPr id="15" name="Straight Arrow Connector 14"/>
          <p:cNvCxnSpPr/>
          <p:nvPr/>
        </p:nvCxnSpPr>
        <p:spPr>
          <a:xfrm>
            <a:off x="3429000" y="5029200"/>
            <a:ext cx="0" cy="762000"/>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0118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019800" cy="557213"/>
          </a:xfrm>
        </p:spPr>
        <p:txBody>
          <a:bodyPr/>
          <a:lstStyle/>
          <a:p>
            <a:r>
              <a:rPr lang="en-US" dirty="0"/>
              <a:t>Remaining Refrigeration Verification Work During </a:t>
            </a:r>
            <a:r>
              <a:rPr lang="en-US" dirty="0" err="1"/>
              <a:t>Cryoplate</a:t>
            </a:r>
            <a:r>
              <a:rPr lang="en-US" dirty="0"/>
              <a:t> &amp; </a:t>
            </a:r>
            <a:r>
              <a:rPr lang="en-US" dirty="0" err="1"/>
              <a:t>Coldplate</a:t>
            </a:r>
            <a:r>
              <a:rPr lang="en-US" dirty="0"/>
              <a:t> testing in I&amp;T</a:t>
            </a:r>
          </a:p>
        </p:txBody>
      </p:sp>
      <p:sp>
        <p:nvSpPr>
          <p:cNvPr id="3" name="Content Placeholder 2"/>
          <p:cNvSpPr txBox="1">
            <a:spLocks/>
          </p:cNvSpPr>
          <p:nvPr/>
        </p:nvSpPr>
        <p:spPr bwMode="auto">
          <a:xfrm>
            <a:off x="228600" y="990600"/>
            <a:ext cx="8763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buFont typeface="Lucida Grande"/>
              <a:buChar char="-"/>
            </a:pPr>
            <a:r>
              <a:rPr lang="en-US" sz="2000" b="1" dirty="0"/>
              <a:t>Test of </a:t>
            </a:r>
            <a:r>
              <a:rPr lang="en-US" sz="2000" b="1" dirty="0" err="1"/>
              <a:t>Danfoss</a:t>
            </a:r>
            <a:r>
              <a:rPr lang="en-US" sz="2000" b="1" dirty="0"/>
              <a:t> R404a compressor in one of the 6 </a:t>
            </a:r>
            <a:r>
              <a:rPr lang="en-US" sz="2000" b="1" dirty="0" err="1"/>
              <a:t>cryo</a:t>
            </a:r>
            <a:r>
              <a:rPr lang="en-US" sz="2000" b="1" dirty="0"/>
              <a:t> circuits for I&amp;T</a:t>
            </a:r>
          </a:p>
          <a:p>
            <a:pPr lvl="1">
              <a:lnSpc>
                <a:spcPct val="90000"/>
              </a:lnSpc>
            </a:pPr>
            <a:r>
              <a:rPr lang="en-US" sz="1800" dirty="0">
                <a:solidFill>
                  <a:schemeClr val="tx1"/>
                </a:solidFill>
              </a:rPr>
              <a:t>This is the compressor we would use for the TMA system </a:t>
            </a:r>
          </a:p>
          <a:p>
            <a:pPr lvl="1">
              <a:lnSpc>
                <a:spcPct val="90000"/>
              </a:lnSpc>
            </a:pPr>
            <a:r>
              <a:rPr lang="en-US" sz="1800" dirty="0">
                <a:solidFill>
                  <a:schemeClr val="tx1"/>
                </a:solidFill>
              </a:rPr>
              <a:t>One of six compressors installed in I&amp;T would be the R404a compressor</a:t>
            </a:r>
          </a:p>
          <a:p>
            <a:pPr lvl="1">
              <a:lnSpc>
                <a:spcPct val="90000"/>
              </a:lnSpc>
            </a:pPr>
            <a:r>
              <a:rPr lang="en-US" sz="1800" dirty="0">
                <a:solidFill>
                  <a:schemeClr val="tx1"/>
                </a:solidFill>
              </a:rPr>
              <a:t>Should give us equivalent performance with longer lifetime.</a:t>
            </a:r>
          </a:p>
          <a:p>
            <a:pPr lvl="1">
              <a:lnSpc>
                <a:spcPct val="90000"/>
              </a:lnSpc>
            </a:pPr>
            <a:r>
              <a:rPr lang="en-US" sz="1800" dirty="0">
                <a:solidFill>
                  <a:schemeClr val="tx1"/>
                </a:solidFill>
              </a:rPr>
              <a:t>The first of two units has been tested by the compressor chassis vendor (MMR) and yielded comparable cooling performance in their lab.</a:t>
            </a:r>
          </a:p>
          <a:p>
            <a:pPr marL="457200" lvl="1" indent="0">
              <a:lnSpc>
                <a:spcPct val="90000"/>
              </a:lnSpc>
              <a:buNone/>
            </a:pPr>
            <a:endParaRPr lang="en-US" sz="1600" dirty="0"/>
          </a:p>
          <a:p>
            <a:pPr marL="342900" lvl="1" indent="-342900">
              <a:lnSpc>
                <a:spcPct val="80000"/>
              </a:lnSpc>
              <a:buFont typeface="Lucida Grande"/>
              <a:buChar char="-"/>
            </a:pPr>
            <a:r>
              <a:rPr lang="en-US" sz="2000" b="1" dirty="0"/>
              <a:t>Test of larger compressor for the cold system</a:t>
            </a:r>
          </a:p>
          <a:p>
            <a:pPr marL="742950" lvl="2" indent="-342900">
              <a:lnSpc>
                <a:spcPct val="80000"/>
              </a:lnSpc>
            </a:pPr>
            <a:r>
              <a:rPr lang="en-US" sz="1800" dirty="0">
                <a:solidFill>
                  <a:schemeClr val="tx1"/>
                </a:solidFill>
              </a:rPr>
              <a:t>This would give us higher refrigerant flow and more headroom </a:t>
            </a:r>
          </a:p>
          <a:p>
            <a:pPr marL="742950" lvl="2" indent="-342900">
              <a:lnSpc>
                <a:spcPct val="80000"/>
              </a:lnSpc>
            </a:pPr>
            <a:r>
              <a:rPr lang="en-US" sz="1800" dirty="0">
                <a:solidFill>
                  <a:schemeClr val="tx1"/>
                </a:solidFill>
              </a:rPr>
              <a:t>Would use this in the TMA system</a:t>
            </a:r>
          </a:p>
        </p:txBody>
      </p:sp>
    </p:spTree>
    <p:extLst>
      <p:ext uri="{BB962C8B-B14F-4D97-AF65-F5344CB8AC3E}">
        <p14:creationId xmlns:p14="http://schemas.microsoft.com/office/powerpoint/2010/main" val="2988172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66800" y="0"/>
            <a:ext cx="6172200" cy="7601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dirty="0"/>
              <a:t>Status of </a:t>
            </a:r>
            <a:r>
              <a:rPr lang="en-US" dirty="0" err="1"/>
              <a:t>Cryo</a:t>
            </a:r>
            <a:r>
              <a:rPr lang="en-US" dirty="0"/>
              <a:t>/Cold </a:t>
            </a:r>
            <a:r>
              <a:rPr lang="en-US" dirty="0" err="1"/>
              <a:t>HeX</a:t>
            </a:r>
            <a:r>
              <a:rPr lang="en-US" dirty="0"/>
              <a:t> and </a:t>
            </a:r>
            <a:r>
              <a:rPr lang="en-US" dirty="0" err="1"/>
              <a:t>HeX</a:t>
            </a:r>
            <a:r>
              <a:rPr lang="en-US" dirty="0"/>
              <a:t> </a:t>
            </a:r>
            <a:r>
              <a:rPr lang="en-US" dirty="0" err="1"/>
              <a:t>Vac</a:t>
            </a:r>
            <a:r>
              <a:rPr lang="en-US" dirty="0"/>
              <a:t> Canisters</a:t>
            </a:r>
          </a:p>
        </p:txBody>
      </p:sp>
      <p:sp>
        <p:nvSpPr>
          <p:cNvPr id="6" name="Slide Number Placeholder 4"/>
          <p:cNvSpPr txBox="1">
            <a:spLocks/>
          </p:cNvSpPr>
          <p:nvPr/>
        </p:nvSpPr>
        <p:spPr>
          <a:xfrm>
            <a:off x="8382000" y="6629400"/>
            <a:ext cx="609600" cy="152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5B5A472-1BCE-49A3-8D32-42242BD463DF}" type="slidenum">
              <a:rPr lang="en-US" smtClean="0"/>
              <a:pPr>
                <a:defRPr/>
              </a:pPr>
              <a:t>93</a:t>
            </a:fld>
            <a:endParaRPr lang="en-US"/>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4900017"/>
            <a:ext cx="3543300" cy="172639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76400"/>
            <a:ext cx="1554481" cy="278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29000" y="1524000"/>
            <a:ext cx="2209800" cy="314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10200" y="4706382"/>
            <a:ext cx="2686843" cy="184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rot="5400000">
            <a:off x="5934096" y="1759534"/>
            <a:ext cx="3369238" cy="2288569"/>
            <a:chOff x="0" y="2735871"/>
            <a:chExt cx="5861638" cy="3896570"/>
          </a:xfrm>
        </p:grpSpPr>
        <p:pic>
          <p:nvPicPr>
            <p:cNvPr id="12" name="Picture 2" descr="Z:\LSST\presentations-reviews\cryostat PDR\cryo feed 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2735872"/>
              <a:ext cx="1613210" cy="29992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Z:\LSST\presentations-reviews\cryostat FDR\FDR pics\cryoft5.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l="-3705"/>
            <a:stretch/>
          </p:blipFill>
          <p:spPr bwMode="auto">
            <a:xfrm>
              <a:off x="132612" y="2735871"/>
              <a:ext cx="5729026" cy="389657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08085" y="4403771"/>
            <a:ext cx="2841483" cy="338554"/>
          </a:xfrm>
          <a:prstGeom prst="rect">
            <a:avLst/>
          </a:prstGeom>
          <a:noFill/>
        </p:spPr>
        <p:txBody>
          <a:bodyPr wrap="none" rtlCol="0">
            <a:spAutoFit/>
          </a:bodyPr>
          <a:lstStyle/>
          <a:p>
            <a:r>
              <a:rPr lang="en-US" sz="1600" b="1" dirty="0"/>
              <a:t>HX Vacuum Can Isometric View</a:t>
            </a:r>
          </a:p>
        </p:txBody>
      </p:sp>
      <p:sp>
        <p:nvSpPr>
          <p:cNvPr id="15" name="TextBox 14"/>
          <p:cNvSpPr txBox="1"/>
          <p:nvPr/>
        </p:nvSpPr>
        <p:spPr>
          <a:xfrm>
            <a:off x="6296324" y="1981200"/>
            <a:ext cx="1219201" cy="1077218"/>
          </a:xfrm>
          <a:prstGeom prst="rect">
            <a:avLst/>
          </a:prstGeom>
          <a:noFill/>
        </p:spPr>
        <p:txBody>
          <a:bodyPr wrap="square" rtlCol="0">
            <a:spAutoFit/>
          </a:bodyPr>
          <a:lstStyle>
            <a:defPPr>
              <a:defRPr lang="en-US"/>
            </a:defPPr>
            <a:lvl1pPr>
              <a:defRPr sz="1600" b="1"/>
            </a:lvl1pPr>
          </a:lstStyle>
          <a:p>
            <a:r>
              <a:rPr lang="en-US" dirty="0"/>
              <a:t>Cryostat Interface to Heat Exchangers</a:t>
            </a:r>
          </a:p>
        </p:txBody>
      </p:sp>
      <p:sp>
        <p:nvSpPr>
          <p:cNvPr id="16" name="TextBox 15"/>
          <p:cNvSpPr txBox="1"/>
          <p:nvPr/>
        </p:nvSpPr>
        <p:spPr>
          <a:xfrm>
            <a:off x="508000" y="6350000"/>
            <a:ext cx="960969" cy="338554"/>
          </a:xfrm>
          <a:prstGeom prst="rect">
            <a:avLst/>
          </a:prstGeom>
          <a:noFill/>
        </p:spPr>
        <p:txBody>
          <a:bodyPr wrap="none" rtlCol="0">
            <a:spAutoFit/>
          </a:bodyPr>
          <a:lstStyle>
            <a:defPPr>
              <a:defRPr lang="en-US"/>
            </a:defPPr>
            <a:lvl1pPr>
              <a:defRPr sz="1600" b="1"/>
            </a:lvl1pPr>
          </a:lstStyle>
          <a:p>
            <a:r>
              <a:rPr lang="en-US" dirty="0"/>
              <a:t>Top View</a:t>
            </a:r>
          </a:p>
        </p:txBody>
      </p:sp>
      <p:sp>
        <p:nvSpPr>
          <p:cNvPr id="17" name="TextBox 16"/>
          <p:cNvSpPr txBox="1"/>
          <p:nvPr/>
        </p:nvSpPr>
        <p:spPr>
          <a:xfrm>
            <a:off x="5008282" y="6233459"/>
            <a:ext cx="1296509" cy="338554"/>
          </a:xfrm>
          <a:prstGeom prst="rect">
            <a:avLst/>
          </a:prstGeom>
          <a:noFill/>
        </p:spPr>
        <p:txBody>
          <a:bodyPr wrap="none" rtlCol="0">
            <a:spAutoFit/>
          </a:bodyPr>
          <a:lstStyle>
            <a:defPPr>
              <a:defRPr lang="en-US"/>
            </a:defPPr>
            <a:lvl1pPr>
              <a:defRPr sz="1600" b="1"/>
            </a:lvl1pPr>
          </a:lstStyle>
          <a:p>
            <a:r>
              <a:rPr lang="en-US" dirty="0"/>
              <a:t>Bottom View</a:t>
            </a:r>
          </a:p>
        </p:txBody>
      </p:sp>
      <p:sp>
        <p:nvSpPr>
          <p:cNvPr id="3" name="Rectangle 2"/>
          <p:cNvSpPr/>
          <p:nvPr/>
        </p:nvSpPr>
        <p:spPr>
          <a:xfrm>
            <a:off x="914400" y="762000"/>
            <a:ext cx="7467600" cy="830997"/>
          </a:xfrm>
          <a:prstGeom prst="rect">
            <a:avLst/>
          </a:prstGeom>
        </p:spPr>
        <p:txBody>
          <a:bodyPr wrap="square">
            <a:spAutoFit/>
          </a:bodyPr>
          <a:lstStyle/>
          <a:p>
            <a:r>
              <a:rPr lang="en-US" sz="1600" b="1" dirty="0">
                <a:solidFill>
                  <a:srgbClr val="1F497D"/>
                </a:solidFill>
                <a:ea typeface="ＭＳ Ｐゴシック" charset="-128"/>
              </a:rPr>
              <a:t>Utility Trunk </a:t>
            </a:r>
            <a:r>
              <a:rPr lang="en-US" sz="1600" b="1" dirty="0" err="1">
                <a:solidFill>
                  <a:srgbClr val="1F497D"/>
                </a:solidFill>
                <a:ea typeface="ＭＳ Ｐゴシック" charset="-128"/>
              </a:rPr>
              <a:t>HeX</a:t>
            </a:r>
            <a:r>
              <a:rPr lang="en-US" sz="1600" b="1" dirty="0">
                <a:solidFill>
                  <a:srgbClr val="1F497D"/>
                </a:solidFill>
                <a:ea typeface="ＭＳ Ｐゴシック" charset="-128"/>
              </a:rPr>
              <a:t> Vacuum Cans are too tall for Summit Facility Clean Room.  </a:t>
            </a:r>
          </a:p>
          <a:p>
            <a:r>
              <a:rPr lang="en-US" sz="1600" b="1" dirty="0">
                <a:solidFill>
                  <a:srgbClr val="1F497D"/>
                </a:solidFill>
                <a:ea typeface="ＭＳ Ｐゴシック" charset="-128"/>
              </a:rPr>
              <a:t>The I&amp;T refrigeration system must accommodate both the I&amp;T clean room and the  Summit Maintenance Facility clean room. </a:t>
            </a:r>
          </a:p>
        </p:txBody>
      </p:sp>
    </p:spTree>
    <p:extLst>
      <p:ext uri="{BB962C8B-B14F-4D97-AF65-F5344CB8AC3E}">
        <p14:creationId xmlns:p14="http://schemas.microsoft.com/office/powerpoint/2010/main" val="687456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6" y="2192906"/>
            <a:ext cx="3078560" cy="4111180"/>
          </a:xfrm>
          <a:prstGeom prst="rect">
            <a:avLst/>
          </a:prstGeom>
        </p:spPr>
      </p:pic>
      <p:sp>
        <p:nvSpPr>
          <p:cNvPr id="3" name="Title 1"/>
          <p:cNvSpPr txBox="1">
            <a:spLocks/>
          </p:cNvSpPr>
          <p:nvPr/>
        </p:nvSpPr>
        <p:spPr bwMode="auto">
          <a:xfrm>
            <a:off x="914400" y="-12700"/>
            <a:ext cx="7391400" cy="7601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2000" dirty="0"/>
              <a:t>Shorter vacuum canister &amp; </a:t>
            </a:r>
            <a:r>
              <a:rPr lang="en-US" sz="2000" dirty="0" err="1"/>
              <a:t>HeX’s</a:t>
            </a:r>
            <a:r>
              <a:rPr lang="en-US" sz="2000" dirty="0"/>
              <a:t> needed to test </a:t>
            </a:r>
            <a:r>
              <a:rPr lang="en-US" sz="2000" dirty="0" err="1"/>
              <a:t>Cryo</a:t>
            </a:r>
            <a:r>
              <a:rPr lang="en-US" sz="2000" dirty="0"/>
              <a:t>/Cold          plates on the BOT, to use for I&amp;T, and then at the Summit Facility</a:t>
            </a:r>
          </a:p>
        </p:txBody>
      </p:sp>
      <p:sp>
        <p:nvSpPr>
          <p:cNvPr id="5" name="TextBox 4"/>
          <p:cNvSpPr txBox="1"/>
          <p:nvPr/>
        </p:nvSpPr>
        <p:spPr>
          <a:xfrm>
            <a:off x="2990727" y="4512280"/>
            <a:ext cx="1467068" cy="400110"/>
          </a:xfrm>
          <a:prstGeom prst="rect">
            <a:avLst/>
          </a:prstGeom>
          <a:noFill/>
        </p:spPr>
        <p:txBody>
          <a:bodyPr wrap="none" rtlCol="0">
            <a:spAutoFit/>
          </a:bodyPr>
          <a:lstStyle/>
          <a:p>
            <a:r>
              <a:rPr lang="en-US" sz="2000" b="1" dirty="0" err="1"/>
              <a:t>HeX</a:t>
            </a:r>
            <a:r>
              <a:rPr lang="en-US" sz="2000" b="1" dirty="0"/>
              <a:t> on BOT</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86368" y="868658"/>
            <a:ext cx="2971800" cy="3566442"/>
          </a:xfrm>
          <a:prstGeom prst="rect">
            <a:avLst/>
          </a:prstGeom>
        </p:spPr>
      </p:pic>
      <p:sp>
        <p:nvSpPr>
          <p:cNvPr id="10" name="TextBox 9"/>
          <p:cNvSpPr txBox="1"/>
          <p:nvPr/>
        </p:nvSpPr>
        <p:spPr>
          <a:xfrm>
            <a:off x="3053446" y="881312"/>
            <a:ext cx="1346507" cy="584775"/>
          </a:xfrm>
          <a:prstGeom prst="rect">
            <a:avLst/>
          </a:prstGeom>
          <a:noFill/>
        </p:spPr>
        <p:txBody>
          <a:bodyPr wrap="square" rtlCol="0">
            <a:spAutoFit/>
          </a:bodyPr>
          <a:lstStyle/>
          <a:p>
            <a:r>
              <a:rPr lang="en-US" sz="1600" dirty="0"/>
              <a:t>Cryostat</a:t>
            </a:r>
          </a:p>
          <a:p>
            <a:r>
              <a:rPr lang="en-US" sz="1600" dirty="0"/>
              <a:t>Support Ring</a:t>
            </a:r>
          </a:p>
        </p:txBody>
      </p:sp>
      <p:cxnSp>
        <p:nvCxnSpPr>
          <p:cNvPr id="11" name="Straight Arrow Connector 10"/>
          <p:cNvCxnSpPr>
            <a:cxnSpLocks/>
          </p:cNvCxnSpPr>
          <p:nvPr/>
        </p:nvCxnSpPr>
        <p:spPr>
          <a:xfrm flipH="1">
            <a:off x="2651750" y="1466087"/>
            <a:ext cx="1005850" cy="269260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a:off x="3657600" y="1466087"/>
            <a:ext cx="1144830" cy="8107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3352800"/>
            <a:ext cx="1931705" cy="3098800"/>
          </a:xfrm>
          <a:prstGeom prst="rect">
            <a:avLst/>
          </a:prstGeom>
        </p:spPr>
      </p:pic>
      <p:sp>
        <p:nvSpPr>
          <p:cNvPr id="14" name="TextBox 13"/>
          <p:cNvSpPr txBox="1"/>
          <p:nvPr/>
        </p:nvSpPr>
        <p:spPr>
          <a:xfrm>
            <a:off x="5029200" y="4318000"/>
            <a:ext cx="1279966" cy="307777"/>
          </a:xfrm>
          <a:prstGeom prst="rect">
            <a:avLst/>
          </a:prstGeom>
          <a:noFill/>
        </p:spPr>
        <p:txBody>
          <a:bodyPr wrap="none" rtlCol="0">
            <a:spAutoFit/>
          </a:bodyPr>
          <a:lstStyle/>
          <a:p>
            <a:r>
              <a:rPr lang="en-US" sz="1400" b="1" dirty="0"/>
              <a:t>Upper </a:t>
            </a:r>
            <a:r>
              <a:rPr lang="en-US" sz="1400" b="1" dirty="0" err="1"/>
              <a:t>Cryo</a:t>
            </a:r>
            <a:r>
              <a:rPr lang="en-US" sz="1400" b="1" dirty="0"/>
              <a:t> HX</a:t>
            </a:r>
          </a:p>
        </p:txBody>
      </p:sp>
      <p:sp>
        <p:nvSpPr>
          <p:cNvPr id="15" name="TextBox 14"/>
          <p:cNvSpPr txBox="1"/>
          <p:nvPr/>
        </p:nvSpPr>
        <p:spPr>
          <a:xfrm>
            <a:off x="5029200" y="4851400"/>
            <a:ext cx="1273426" cy="307777"/>
          </a:xfrm>
          <a:prstGeom prst="rect">
            <a:avLst/>
          </a:prstGeom>
          <a:noFill/>
        </p:spPr>
        <p:txBody>
          <a:bodyPr wrap="none" rtlCol="0">
            <a:spAutoFit/>
          </a:bodyPr>
          <a:lstStyle>
            <a:defPPr>
              <a:defRPr lang="en-US"/>
            </a:defPPr>
            <a:lvl1pPr>
              <a:defRPr sz="1200" b="1"/>
            </a:lvl1pPr>
          </a:lstStyle>
          <a:p>
            <a:r>
              <a:rPr lang="en-US" sz="1400" dirty="0"/>
              <a:t>Lower </a:t>
            </a:r>
            <a:r>
              <a:rPr lang="en-US" sz="1400" dirty="0" err="1"/>
              <a:t>Cryo</a:t>
            </a:r>
            <a:r>
              <a:rPr lang="en-US" sz="1400" dirty="0"/>
              <a:t> HX</a:t>
            </a:r>
          </a:p>
        </p:txBody>
      </p:sp>
      <p:sp>
        <p:nvSpPr>
          <p:cNvPr id="16" name="TextBox 15"/>
          <p:cNvSpPr txBox="1"/>
          <p:nvPr/>
        </p:nvSpPr>
        <p:spPr>
          <a:xfrm>
            <a:off x="7848600" y="4699000"/>
            <a:ext cx="1273105" cy="307777"/>
          </a:xfrm>
          <a:prstGeom prst="rect">
            <a:avLst/>
          </a:prstGeom>
          <a:noFill/>
        </p:spPr>
        <p:txBody>
          <a:bodyPr wrap="none" rtlCol="0">
            <a:spAutoFit/>
          </a:bodyPr>
          <a:lstStyle/>
          <a:p>
            <a:r>
              <a:rPr lang="en-US" sz="1400" b="1" dirty="0"/>
              <a:t>Upper Cold HX</a:t>
            </a:r>
          </a:p>
        </p:txBody>
      </p:sp>
      <p:sp>
        <p:nvSpPr>
          <p:cNvPr id="17" name="TextBox 16"/>
          <p:cNvSpPr txBox="1"/>
          <p:nvPr/>
        </p:nvSpPr>
        <p:spPr>
          <a:xfrm>
            <a:off x="7899400" y="5168900"/>
            <a:ext cx="1266565" cy="307777"/>
          </a:xfrm>
          <a:prstGeom prst="rect">
            <a:avLst/>
          </a:prstGeom>
          <a:noFill/>
        </p:spPr>
        <p:txBody>
          <a:bodyPr wrap="none" rtlCol="0">
            <a:spAutoFit/>
          </a:bodyPr>
          <a:lstStyle/>
          <a:p>
            <a:r>
              <a:rPr lang="en-US" sz="1400" b="1" dirty="0"/>
              <a:t>Lower Cold HX</a:t>
            </a:r>
          </a:p>
        </p:txBody>
      </p:sp>
      <p:sp>
        <p:nvSpPr>
          <p:cNvPr id="18" name="TextBox 17"/>
          <p:cNvSpPr txBox="1"/>
          <p:nvPr/>
        </p:nvSpPr>
        <p:spPr>
          <a:xfrm>
            <a:off x="7906516" y="5613400"/>
            <a:ext cx="1220014" cy="523220"/>
          </a:xfrm>
          <a:prstGeom prst="rect">
            <a:avLst/>
          </a:prstGeom>
          <a:noFill/>
        </p:spPr>
        <p:txBody>
          <a:bodyPr wrap="none" rtlCol="0">
            <a:spAutoFit/>
          </a:bodyPr>
          <a:lstStyle/>
          <a:p>
            <a:r>
              <a:rPr lang="en-US" sz="1400" b="1" dirty="0" err="1"/>
              <a:t>ThermoStatic</a:t>
            </a:r>
            <a:r>
              <a:rPr lang="en-US" sz="1400" b="1" dirty="0"/>
              <a:t> </a:t>
            </a:r>
          </a:p>
          <a:p>
            <a:r>
              <a:rPr lang="en-US" sz="1400" b="1" dirty="0"/>
              <a:t>Exp. Valves</a:t>
            </a:r>
          </a:p>
        </p:txBody>
      </p:sp>
      <p:sp>
        <p:nvSpPr>
          <p:cNvPr id="19" name="TextBox 18"/>
          <p:cNvSpPr txBox="1"/>
          <p:nvPr/>
        </p:nvSpPr>
        <p:spPr>
          <a:xfrm>
            <a:off x="5486400" y="6070600"/>
            <a:ext cx="1400063" cy="307777"/>
          </a:xfrm>
          <a:prstGeom prst="rect">
            <a:avLst/>
          </a:prstGeom>
          <a:noFill/>
        </p:spPr>
        <p:txBody>
          <a:bodyPr wrap="none" rtlCol="0">
            <a:spAutoFit/>
          </a:bodyPr>
          <a:lstStyle>
            <a:defPPr>
              <a:defRPr lang="en-US"/>
            </a:defPPr>
            <a:lvl1pPr>
              <a:defRPr sz="1200" b="1"/>
            </a:lvl1pPr>
          </a:lstStyle>
          <a:p>
            <a:r>
              <a:rPr lang="en-US" sz="1400" dirty="0"/>
              <a:t>Electrical Breaks</a:t>
            </a:r>
          </a:p>
        </p:txBody>
      </p:sp>
      <p:cxnSp>
        <p:nvCxnSpPr>
          <p:cNvPr id="22" name="Straight Arrow Connector 21"/>
          <p:cNvCxnSpPr/>
          <p:nvPr/>
        </p:nvCxnSpPr>
        <p:spPr>
          <a:xfrm flipH="1">
            <a:off x="8103905" y="3403600"/>
            <a:ext cx="228600" cy="457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105400" y="1447800"/>
            <a:ext cx="220980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15200" y="838200"/>
            <a:ext cx="1688066" cy="2438400"/>
          </a:xfrm>
          <a:prstGeom prst="rect">
            <a:avLst/>
          </a:prstGeom>
        </p:spPr>
      </p:pic>
      <p:sp>
        <p:nvSpPr>
          <p:cNvPr id="28" name="TextBox 27"/>
          <p:cNvSpPr txBox="1"/>
          <p:nvPr/>
        </p:nvSpPr>
        <p:spPr>
          <a:xfrm>
            <a:off x="6313431" y="875411"/>
            <a:ext cx="1104790" cy="523220"/>
          </a:xfrm>
          <a:prstGeom prst="rect">
            <a:avLst/>
          </a:prstGeom>
          <a:noFill/>
        </p:spPr>
        <p:txBody>
          <a:bodyPr wrap="none" rtlCol="0">
            <a:spAutoFit/>
          </a:bodyPr>
          <a:lstStyle/>
          <a:p>
            <a:r>
              <a:rPr lang="en-US" sz="1400" b="1" dirty="0"/>
              <a:t>Plumbing</a:t>
            </a:r>
          </a:p>
          <a:p>
            <a:r>
              <a:rPr lang="en-US" sz="1400" b="1" dirty="0"/>
              <a:t>Connections</a:t>
            </a:r>
          </a:p>
        </p:txBody>
      </p:sp>
      <p:sp>
        <p:nvSpPr>
          <p:cNvPr id="31" name="TextBox 30"/>
          <p:cNvSpPr txBox="1"/>
          <p:nvPr/>
        </p:nvSpPr>
        <p:spPr>
          <a:xfrm>
            <a:off x="6704804" y="2106915"/>
            <a:ext cx="1399101" cy="523220"/>
          </a:xfrm>
          <a:prstGeom prst="rect">
            <a:avLst/>
          </a:prstGeom>
          <a:noFill/>
        </p:spPr>
        <p:txBody>
          <a:bodyPr wrap="none" rtlCol="0">
            <a:spAutoFit/>
          </a:bodyPr>
          <a:lstStyle/>
          <a:p>
            <a:r>
              <a:rPr lang="en-US" sz="1400" b="1" dirty="0"/>
              <a:t>Vacuum &amp;</a:t>
            </a:r>
          </a:p>
          <a:p>
            <a:r>
              <a:rPr lang="en-US" sz="1400" b="1" dirty="0"/>
              <a:t>Instrumentation</a:t>
            </a:r>
          </a:p>
        </p:txBody>
      </p:sp>
      <p:cxnSp>
        <p:nvCxnSpPr>
          <p:cNvPr id="26" name="Straight Arrow Connector 25"/>
          <p:cNvCxnSpPr/>
          <p:nvPr/>
        </p:nvCxnSpPr>
        <p:spPr>
          <a:xfrm>
            <a:off x="837704" y="2435581"/>
            <a:ext cx="904" cy="612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8600" y="2134674"/>
            <a:ext cx="1338342" cy="523220"/>
          </a:xfrm>
          <a:prstGeom prst="rect">
            <a:avLst/>
          </a:prstGeom>
          <a:noFill/>
        </p:spPr>
        <p:txBody>
          <a:bodyPr wrap="square" rtlCol="0">
            <a:spAutoFit/>
          </a:bodyPr>
          <a:lstStyle>
            <a:defPPr>
              <a:defRPr lang="en-US"/>
            </a:defPPr>
            <a:lvl1pPr>
              <a:defRPr sz="1400" b="1"/>
            </a:lvl1pPr>
          </a:lstStyle>
          <a:p>
            <a:r>
              <a:rPr lang="en-US" dirty="0"/>
              <a:t>I&amp;T Cold/</a:t>
            </a:r>
            <a:r>
              <a:rPr lang="en-US" dirty="0" err="1"/>
              <a:t>Cryo</a:t>
            </a:r>
            <a:r>
              <a:rPr lang="en-US" dirty="0"/>
              <a:t> HX</a:t>
            </a:r>
          </a:p>
        </p:txBody>
      </p:sp>
      <p:cxnSp>
        <p:nvCxnSpPr>
          <p:cNvPr id="29" name="Straight Arrow Connector 28"/>
          <p:cNvCxnSpPr/>
          <p:nvPr/>
        </p:nvCxnSpPr>
        <p:spPr>
          <a:xfrm>
            <a:off x="2321021" y="1720302"/>
            <a:ext cx="904" cy="4726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54493" y="1388907"/>
            <a:ext cx="1344512" cy="523220"/>
          </a:xfrm>
          <a:prstGeom prst="rect">
            <a:avLst/>
          </a:prstGeom>
          <a:noFill/>
        </p:spPr>
        <p:txBody>
          <a:bodyPr wrap="square" rtlCol="0">
            <a:spAutoFit/>
          </a:bodyPr>
          <a:lstStyle>
            <a:defPPr>
              <a:defRPr lang="en-US"/>
            </a:defPPr>
            <a:lvl1pPr>
              <a:defRPr sz="1400" b="1"/>
            </a:lvl1pPr>
          </a:lstStyle>
          <a:p>
            <a:r>
              <a:rPr lang="en-US" dirty="0"/>
              <a:t>I&amp;T </a:t>
            </a:r>
            <a:r>
              <a:rPr lang="en-US" dirty="0" err="1"/>
              <a:t>Cryo</a:t>
            </a:r>
            <a:r>
              <a:rPr lang="en-US" dirty="0"/>
              <a:t>/</a:t>
            </a:r>
            <a:r>
              <a:rPr lang="en-US" dirty="0" err="1"/>
              <a:t>Cryo</a:t>
            </a:r>
            <a:r>
              <a:rPr lang="en-US" dirty="0"/>
              <a:t> HX</a:t>
            </a:r>
          </a:p>
        </p:txBody>
      </p:sp>
      <p:sp>
        <p:nvSpPr>
          <p:cNvPr id="2" name="TextBox 1">
            <a:extLst>
              <a:ext uri="{FF2B5EF4-FFF2-40B4-BE49-F238E27FC236}">
                <a16:creationId xmlns:a16="http://schemas.microsoft.com/office/drawing/2014/main" id="{5A94D817-9A49-FD4D-B7A0-80C7D8BF4DCB}"/>
              </a:ext>
            </a:extLst>
          </p:cNvPr>
          <p:cNvSpPr txBox="1"/>
          <p:nvPr/>
        </p:nvSpPr>
        <p:spPr>
          <a:xfrm>
            <a:off x="2926425" y="5273677"/>
            <a:ext cx="2595901" cy="923330"/>
          </a:xfrm>
          <a:prstGeom prst="rect">
            <a:avLst/>
          </a:prstGeom>
          <a:noFill/>
          <a:ln>
            <a:solidFill>
              <a:schemeClr val="tx1"/>
            </a:solidFill>
          </a:ln>
        </p:spPr>
        <p:txBody>
          <a:bodyPr wrap="square" rtlCol="0">
            <a:spAutoFit/>
          </a:bodyPr>
          <a:lstStyle/>
          <a:p>
            <a:r>
              <a:rPr lang="en-US" b="1" dirty="0">
                <a:solidFill>
                  <a:srgbClr val="FF0000"/>
                </a:solidFill>
              </a:rPr>
              <a:t>The Pathfinder Will Use Same Design as I&amp;T for </a:t>
            </a:r>
          </a:p>
          <a:p>
            <a:r>
              <a:rPr lang="en-US" b="1" dirty="0" err="1">
                <a:solidFill>
                  <a:srgbClr val="FF0000"/>
                </a:solidFill>
              </a:rPr>
              <a:t>HeX</a:t>
            </a:r>
            <a:r>
              <a:rPr lang="en-US" b="1" dirty="0">
                <a:solidFill>
                  <a:srgbClr val="FF0000"/>
                </a:solidFill>
              </a:rPr>
              <a:t> and Canister</a:t>
            </a:r>
          </a:p>
        </p:txBody>
      </p:sp>
    </p:spTree>
    <p:extLst>
      <p:ext uri="{BB962C8B-B14F-4D97-AF65-F5344CB8AC3E}">
        <p14:creationId xmlns:p14="http://schemas.microsoft.com/office/powerpoint/2010/main" val="5789588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53882" y="1068271"/>
            <a:ext cx="3092824" cy="518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58731" y="1582246"/>
            <a:ext cx="1981857" cy="4534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459000" y="-77686"/>
            <a:ext cx="7682057"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000" dirty="0"/>
              <a:t>Heat Exchangers are each unique: left &amp; right  handed,                           top &amp; bottom, short &amp; dog-legged.   </a:t>
            </a:r>
          </a:p>
        </p:txBody>
      </p:sp>
      <p:sp>
        <p:nvSpPr>
          <p:cNvPr id="6" name="TextBox 5"/>
          <p:cNvSpPr txBox="1"/>
          <p:nvPr/>
        </p:nvSpPr>
        <p:spPr>
          <a:xfrm>
            <a:off x="4645396" y="992841"/>
            <a:ext cx="2015380" cy="2477602"/>
          </a:xfrm>
          <a:prstGeom prst="rect">
            <a:avLst/>
          </a:prstGeom>
          <a:noFill/>
        </p:spPr>
        <p:txBody>
          <a:bodyPr wrap="square" rtlCol="0">
            <a:spAutoFit/>
          </a:bodyPr>
          <a:lstStyle/>
          <a:p>
            <a:pPr algn="r"/>
            <a:r>
              <a:rPr lang="en-US" dirty="0"/>
              <a:t>Shorter </a:t>
            </a:r>
          </a:p>
          <a:p>
            <a:pPr algn="r"/>
            <a:r>
              <a:rPr lang="en-US" dirty="0"/>
              <a:t>Non-Dog-leg </a:t>
            </a:r>
          </a:p>
          <a:p>
            <a:pPr algn="r"/>
            <a:r>
              <a:rPr lang="en-US" dirty="0"/>
              <a:t>Design </a:t>
            </a:r>
          </a:p>
          <a:p>
            <a:pPr algn="r"/>
            <a:r>
              <a:rPr lang="en-US" dirty="0"/>
              <a:t>for I&amp;T with Vacuum Canister</a:t>
            </a:r>
          </a:p>
          <a:p>
            <a:pPr algn="r"/>
            <a:endParaRPr lang="en-US" sz="700" dirty="0"/>
          </a:p>
          <a:p>
            <a:pPr algn="r"/>
            <a:r>
              <a:rPr lang="en-US" dirty="0"/>
              <a:t>Capillaries are Inside</a:t>
            </a:r>
          </a:p>
          <a:p>
            <a:pPr algn="r"/>
            <a:endParaRPr lang="en-US" dirty="0"/>
          </a:p>
        </p:txBody>
      </p:sp>
      <p:sp>
        <p:nvSpPr>
          <p:cNvPr id="7" name="TextBox 6"/>
          <p:cNvSpPr txBox="1"/>
          <p:nvPr/>
        </p:nvSpPr>
        <p:spPr>
          <a:xfrm>
            <a:off x="4636247" y="3160058"/>
            <a:ext cx="1954306" cy="923330"/>
          </a:xfrm>
          <a:prstGeom prst="rect">
            <a:avLst/>
          </a:prstGeom>
          <a:noFill/>
        </p:spPr>
        <p:txBody>
          <a:bodyPr wrap="square" rtlCol="0">
            <a:spAutoFit/>
          </a:bodyPr>
          <a:lstStyle/>
          <a:p>
            <a:r>
              <a:rPr lang="en-US" dirty="0"/>
              <a:t>Pair of Dog-Leg </a:t>
            </a:r>
            <a:r>
              <a:rPr lang="en-US" dirty="0" err="1"/>
              <a:t>Cryo</a:t>
            </a:r>
            <a:r>
              <a:rPr lang="en-US" dirty="0"/>
              <a:t> </a:t>
            </a:r>
            <a:r>
              <a:rPr lang="en-US" dirty="0" err="1"/>
              <a:t>HeXs</a:t>
            </a:r>
            <a:r>
              <a:rPr lang="en-US" dirty="0"/>
              <a:t> in Utility Trunk</a:t>
            </a:r>
          </a:p>
        </p:txBody>
      </p:sp>
      <p:sp>
        <p:nvSpPr>
          <p:cNvPr id="8" name="TextBox 7"/>
          <p:cNvSpPr txBox="1"/>
          <p:nvPr/>
        </p:nvSpPr>
        <p:spPr>
          <a:xfrm>
            <a:off x="145728" y="1012205"/>
            <a:ext cx="2237278" cy="1200329"/>
          </a:xfrm>
          <a:prstGeom prst="rect">
            <a:avLst/>
          </a:prstGeom>
          <a:noFill/>
        </p:spPr>
        <p:txBody>
          <a:bodyPr wrap="square" rtlCol="0">
            <a:spAutoFit/>
          </a:bodyPr>
          <a:lstStyle/>
          <a:p>
            <a:r>
              <a:rPr lang="en-US" dirty="0"/>
              <a:t>Pair of Cold System</a:t>
            </a:r>
          </a:p>
          <a:p>
            <a:r>
              <a:rPr lang="en-US" dirty="0" err="1"/>
              <a:t>HeX’s</a:t>
            </a:r>
            <a:r>
              <a:rPr lang="en-US" dirty="0"/>
              <a:t> in </a:t>
            </a:r>
          </a:p>
          <a:p>
            <a:r>
              <a:rPr lang="en-US" dirty="0"/>
              <a:t>Utility </a:t>
            </a:r>
          </a:p>
          <a:p>
            <a:r>
              <a:rPr lang="en-US" dirty="0"/>
              <a:t>Trunk</a:t>
            </a:r>
          </a:p>
        </p:txBody>
      </p:sp>
      <p:sp>
        <p:nvSpPr>
          <p:cNvPr id="9" name="TextBox 8"/>
          <p:cNvSpPr txBox="1"/>
          <p:nvPr/>
        </p:nvSpPr>
        <p:spPr>
          <a:xfrm>
            <a:off x="4637741" y="4831976"/>
            <a:ext cx="1954306" cy="646331"/>
          </a:xfrm>
          <a:prstGeom prst="rect">
            <a:avLst/>
          </a:prstGeom>
          <a:noFill/>
        </p:spPr>
        <p:txBody>
          <a:bodyPr wrap="square" rtlCol="0">
            <a:spAutoFit/>
          </a:bodyPr>
          <a:lstStyle/>
          <a:p>
            <a:r>
              <a:rPr lang="en-US" dirty="0"/>
              <a:t>C4 Vapor capillary</a:t>
            </a:r>
          </a:p>
        </p:txBody>
      </p:sp>
      <p:cxnSp>
        <p:nvCxnSpPr>
          <p:cNvPr id="10" name="Straight Arrow Connector 9"/>
          <p:cNvCxnSpPr/>
          <p:nvPr/>
        </p:nvCxnSpPr>
        <p:spPr>
          <a:xfrm>
            <a:off x="6604000" y="2525059"/>
            <a:ext cx="552824" cy="582706"/>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505200" y="5112870"/>
            <a:ext cx="1054848" cy="37353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3780118" y="2289469"/>
            <a:ext cx="866588" cy="77694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066081" y="1756150"/>
            <a:ext cx="1160154" cy="395379"/>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7340" y="2623670"/>
            <a:ext cx="1954306" cy="923330"/>
          </a:xfrm>
          <a:prstGeom prst="rect">
            <a:avLst/>
          </a:prstGeom>
          <a:noFill/>
        </p:spPr>
        <p:txBody>
          <a:bodyPr wrap="square" rtlCol="0">
            <a:spAutoFit/>
          </a:bodyPr>
          <a:lstStyle/>
          <a:p>
            <a:r>
              <a:rPr lang="en-US" dirty="0"/>
              <a:t>Thermostatic</a:t>
            </a:r>
          </a:p>
          <a:p>
            <a:r>
              <a:rPr lang="en-US" dirty="0"/>
              <a:t>Expansion  </a:t>
            </a:r>
          </a:p>
          <a:p>
            <a:r>
              <a:rPr lang="en-US" dirty="0" err="1"/>
              <a:t>Valve+Orifice</a:t>
            </a:r>
            <a:endParaRPr lang="en-US" dirty="0"/>
          </a:p>
        </p:txBody>
      </p:sp>
      <p:cxnSp>
        <p:nvCxnSpPr>
          <p:cNvPr id="15" name="Straight Arrow Connector 14"/>
          <p:cNvCxnSpPr/>
          <p:nvPr/>
        </p:nvCxnSpPr>
        <p:spPr>
          <a:xfrm flipV="1">
            <a:off x="1449294" y="2707341"/>
            <a:ext cx="1093693" cy="430306"/>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868706" y="3003176"/>
            <a:ext cx="0" cy="2480235"/>
          </a:xfrm>
          <a:prstGeom prst="line">
            <a:avLst/>
          </a:prstGeom>
          <a:ln w="12700" cmpd="sng">
            <a:solidFill>
              <a:schemeClr val="tx1">
                <a:lumMod val="95000"/>
                <a:lumOff val="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958353" y="3003177"/>
            <a:ext cx="1" cy="2435411"/>
          </a:xfrm>
          <a:prstGeom prst="line">
            <a:avLst/>
          </a:prstGeom>
          <a:ln w="12700" cmpd="sng">
            <a:solidFill>
              <a:schemeClr val="tx1">
                <a:lumMod val="95000"/>
                <a:lumOff val="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1299882" y="3427506"/>
            <a:ext cx="1574799" cy="651435"/>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5152" y="3732305"/>
            <a:ext cx="1954306" cy="923330"/>
          </a:xfrm>
          <a:prstGeom prst="rect">
            <a:avLst/>
          </a:prstGeom>
          <a:noFill/>
        </p:spPr>
        <p:txBody>
          <a:bodyPr wrap="square" rtlCol="0">
            <a:spAutoFit/>
          </a:bodyPr>
          <a:lstStyle/>
          <a:p>
            <a:r>
              <a:rPr lang="en-US" dirty="0"/>
              <a:t>Final </a:t>
            </a:r>
          </a:p>
          <a:p>
            <a:r>
              <a:rPr lang="en-US" dirty="0"/>
              <a:t>Cold System Routing  </a:t>
            </a:r>
          </a:p>
        </p:txBody>
      </p:sp>
      <p:sp>
        <p:nvSpPr>
          <p:cNvPr id="20" name="TextBox 19"/>
          <p:cNvSpPr txBox="1"/>
          <p:nvPr/>
        </p:nvSpPr>
        <p:spPr>
          <a:xfrm>
            <a:off x="4782649" y="5765914"/>
            <a:ext cx="2614706" cy="646331"/>
          </a:xfrm>
          <a:prstGeom prst="rect">
            <a:avLst/>
          </a:prstGeom>
          <a:noFill/>
          <a:ln>
            <a:solidFill>
              <a:srgbClr val="FF0000"/>
            </a:solidFill>
          </a:ln>
        </p:spPr>
        <p:txBody>
          <a:bodyPr wrap="square" rtlCol="0">
            <a:spAutoFit/>
          </a:bodyPr>
          <a:lstStyle/>
          <a:p>
            <a:r>
              <a:rPr lang="en-US" b="1" dirty="0"/>
              <a:t>Termination to Cryostat </a:t>
            </a:r>
            <a:r>
              <a:rPr lang="en-US" b="1" dirty="0" err="1"/>
              <a:t>Cryofeedthru</a:t>
            </a:r>
            <a:r>
              <a:rPr lang="en-US" b="1" dirty="0"/>
              <a:t> is Identical</a:t>
            </a:r>
          </a:p>
        </p:txBody>
      </p:sp>
      <p:cxnSp>
        <p:nvCxnSpPr>
          <p:cNvPr id="21" name="Straight Arrow Connector 20"/>
          <p:cNvCxnSpPr>
            <a:stCxn id="20" idx="3"/>
          </p:cNvCxnSpPr>
          <p:nvPr/>
        </p:nvCxnSpPr>
        <p:spPr>
          <a:xfrm flipV="1">
            <a:off x="7397355" y="5848606"/>
            <a:ext cx="739355" cy="240474"/>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406589" y="6140826"/>
            <a:ext cx="1296711" cy="21378"/>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438900" y="4303059"/>
            <a:ext cx="1733924" cy="726141"/>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038600" y="838200"/>
            <a:ext cx="1551641" cy="400110"/>
          </a:xfrm>
          <a:prstGeom prst="rect">
            <a:avLst/>
          </a:prstGeom>
          <a:solidFill>
            <a:schemeClr val="bg1"/>
          </a:solidFill>
        </p:spPr>
        <p:txBody>
          <a:bodyPr wrap="square" rtlCol="0">
            <a:spAutoFit/>
          </a:bodyPr>
          <a:lstStyle/>
          <a:p>
            <a:r>
              <a:rPr lang="en-US" sz="2000" b="1" dirty="0"/>
              <a:t>Utility Trunk</a:t>
            </a:r>
          </a:p>
        </p:txBody>
      </p:sp>
      <p:sp>
        <p:nvSpPr>
          <p:cNvPr id="25" name="TextBox 24"/>
          <p:cNvSpPr txBox="1"/>
          <p:nvPr/>
        </p:nvSpPr>
        <p:spPr>
          <a:xfrm>
            <a:off x="7109883" y="832605"/>
            <a:ext cx="1959708" cy="400110"/>
          </a:xfrm>
          <a:prstGeom prst="rect">
            <a:avLst/>
          </a:prstGeom>
          <a:noFill/>
        </p:spPr>
        <p:txBody>
          <a:bodyPr wrap="square" rtlCol="0">
            <a:spAutoFit/>
          </a:bodyPr>
          <a:lstStyle/>
          <a:p>
            <a:r>
              <a:rPr lang="en-US" sz="2000" b="1" dirty="0"/>
              <a:t>I&amp;T System</a:t>
            </a:r>
          </a:p>
        </p:txBody>
      </p:sp>
      <p:sp>
        <p:nvSpPr>
          <p:cNvPr id="26" name="TextBox 25"/>
          <p:cNvSpPr txBox="1"/>
          <p:nvPr/>
        </p:nvSpPr>
        <p:spPr>
          <a:xfrm>
            <a:off x="5285441" y="4158876"/>
            <a:ext cx="1242359" cy="646331"/>
          </a:xfrm>
          <a:prstGeom prst="rect">
            <a:avLst/>
          </a:prstGeom>
          <a:noFill/>
        </p:spPr>
        <p:txBody>
          <a:bodyPr wrap="square" rtlCol="0">
            <a:spAutoFit/>
          </a:bodyPr>
          <a:lstStyle/>
          <a:p>
            <a:r>
              <a:rPr lang="en-US" dirty="0"/>
              <a:t>C3 Liquid</a:t>
            </a:r>
          </a:p>
          <a:p>
            <a:r>
              <a:rPr lang="en-US" dirty="0"/>
              <a:t>capillary</a:t>
            </a:r>
          </a:p>
        </p:txBody>
      </p:sp>
      <p:cxnSp>
        <p:nvCxnSpPr>
          <p:cNvPr id="27" name="Straight Arrow Connector 26"/>
          <p:cNvCxnSpPr/>
          <p:nvPr/>
        </p:nvCxnSpPr>
        <p:spPr>
          <a:xfrm flipV="1">
            <a:off x="6438900" y="3670301"/>
            <a:ext cx="1651000" cy="634999"/>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979207" y="6203894"/>
            <a:ext cx="2353013" cy="338554"/>
          </a:xfrm>
          <a:prstGeom prst="rect">
            <a:avLst/>
          </a:prstGeom>
          <a:noFill/>
        </p:spPr>
        <p:txBody>
          <a:bodyPr wrap="square" rtlCol="0">
            <a:spAutoFit/>
          </a:bodyPr>
          <a:lstStyle/>
          <a:p>
            <a:r>
              <a:rPr lang="en-US" sz="1600" dirty="0"/>
              <a:t>Capillaries brazed to </a:t>
            </a:r>
            <a:r>
              <a:rPr lang="en-US" sz="1600" dirty="0" err="1"/>
              <a:t>HeX</a:t>
            </a:r>
            <a:endParaRPr lang="en-US" sz="1600" dirty="0"/>
          </a:p>
        </p:txBody>
      </p:sp>
      <p:sp>
        <p:nvSpPr>
          <p:cNvPr id="29" name="TextBox 28"/>
          <p:cNvSpPr txBox="1"/>
          <p:nvPr/>
        </p:nvSpPr>
        <p:spPr>
          <a:xfrm>
            <a:off x="7614970" y="5969522"/>
            <a:ext cx="2058151" cy="1107996"/>
          </a:xfrm>
          <a:prstGeom prst="rect">
            <a:avLst/>
          </a:prstGeom>
          <a:noFill/>
        </p:spPr>
        <p:txBody>
          <a:bodyPr wrap="square" rtlCol="0">
            <a:spAutoFit/>
          </a:bodyPr>
          <a:lstStyle/>
          <a:p>
            <a:r>
              <a:rPr lang="en-US" sz="1600" dirty="0"/>
              <a:t>Capillaries </a:t>
            </a:r>
          </a:p>
          <a:p>
            <a:r>
              <a:rPr lang="en-US" sz="1600" dirty="0"/>
              <a:t>attached with </a:t>
            </a:r>
          </a:p>
          <a:p>
            <a:r>
              <a:rPr lang="en-US" sz="1600" dirty="0"/>
              <a:t>VCR  </a:t>
            </a:r>
          </a:p>
          <a:p>
            <a:r>
              <a:rPr lang="en-US" dirty="0"/>
              <a:t> </a:t>
            </a:r>
          </a:p>
        </p:txBody>
      </p:sp>
    </p:spTree>
    <p:extLst>
      <p:ext uri="{BB962C8B-B14F-4D97-AF65-F5344CB8AC3E}">
        <p14:creationId xmlns:p14="http://schemas.microsoft.com/office/powerpoint/2010/main" val="1981106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248400" cy="557213"/>
          </a:xfrm>
        </p:spPr>
        <p:txBody>
          <a:bodyPr/>
          <a:lstStyle/>
          <a:p>
            <a:pPr algn="l"/>
            <a:r>
              <a:rPr lang="en-US" dirty="0"/>
              <a:t>Examples: Short Upper/Lower </a:t>
            </a:r>
            <a:r>
              <a:rPr lang="en-US" dirty="0" err="1"/>
              <a:t>Cryo</a:t>
            </a:r>
            <a:r>
              <a:rPr lang="en-US" dirty="0"/>
              <a:t> </a:t>
            </a:r>
            <a:r>
              <a:rPr lang="en-US" dirty="0" err="1"/>
              <a:t>HeX</a:t>
            </a:r>
            <a:r>
              <a:rPr lang="en-US" dirty="0"/>
              <a:t>  for I&amp;T</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35100" y="1066800"/>
            <a:ext cx="2670987" cy="53086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113" y="1205362"/>
            <a:ext cx="2502705" cy="5486400"/>
          </a:xfrm>
          <a:prstGeom prst="rect">
            <a:avLst/>
          </a:prstGeom>
        </p:spPr>
      </p:pic>
      <p:sp>
        <p:nvSpPr>
          <p:cNvPr id="8" name="TextBox 7"/>
          <p:cNvSpPr txBox="1"/>
          <p:nvPr/>
        </p:nvSpPr>
        <p:spPr>
          <a:xfrm>
            <a:off x="1099625" y="866808"/>
            <a:ext cx="2915568" cy="338554"/>
          </a:xfrm>
          <a:prstGeom prst="rect">
            <a:avLst/>
          </a:prstGeom>
          <a:noFill/>
        </p:spPr>
        <p:txBody>
          <a:bodyPr wrap="square" rtlCol="0">
            <a:spAutoFit/>
          </a:bodyPr>
          <a:lstStyle/>
          <a:p>
            <a:r>
              <a:rPr lang="en-US" sz="1600" b="1" u="sng" dirty="0"/>
              <a:t>CRYO UPPER HEAT EXCHANGER</a:t>
            </a:r>
            <a:endParaRPr lang="en-US" sz="1600" b="1" dirty="0"/>
          </a:p>
        </p:txBody>
      </p:sp>
      <p:sp>
        <p:nvSpPr>
          <p:cNvPr id="9" name="TextBox 8"/>
          <p:cNvSpPr txBox="1"/>
          <p:nvPr/>
        </p:nvSpPr>
        <p:spPr>
          <a:xfrm>
            <a:off x="5791200" y="990600"/>
            <a:ext cx="2959618" cy="338554"/>
          </a:xfrm>
          <a:prstGeom prst="rect">
            <a:avLst/>
          </a:prstGeom>
          <a:noFill/>
        </p:spPr>
        <p:txBody>
          <a:bodyPr wrap="square" rtlCol="0">
            <a:spAutoFit/>
          </a:bodyPr>
          <a:lstStyle/>
          <a:p>
            <a:r>
              <a:rPr lang="en-US" sz="1600" b="1" u="sng" dirty="0"/>
              <a:t>CRYO LOWER HEAT EXCHANGER</a:t>
            </a:r>
            <a:endParaRPr lang="en-US" sz="1600" b="1" dirty="0"/>
          </a:p>
        </p:txBody>
      </p:sp>
      <p:cxnSp>
        <p:nvCxnSpPr>
          <p:cNvPr id="10" name="Straight Arrow Connector 9"/>
          <p:cNvCxnSpPr/>
          <p:nvPr/>
        </p:nvCxnSpPr>
        <p:spPr>
          <a:xfrm flipH="1">
            <a:off x="3582433" y="2119762"/>
            <a:ext cx="291067" cy="457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73500" y="2119762"/>
            <a:ext cx="2325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06086" y="1981262"/>
            <a:ext cx="1505540" cy="307777"/>
          </a:xfrm>
          <a:prstGeom prst="rect">
            <a:avLst/>
          </a:prstGeom>
          <a:noFill/>
        </p:spPr>
        <p:txBody>
          <a:bodyPr wrap="none" rtlCol="0">
            <a:spAutoFit/>
          </a:bodyPr>
          <a:lstStyle>
            <a:defPPr>
              <a:defRPr lang="en-US"/>
            </a:defPPr>
            <a:lvl1pPr>
              <a:defRPr sz="1400" b="1"/>
            </a:lvl1pPr>
          </a:lstStyle>
          <a:p>
            <a:r>
              <a:rPr lang="en-US" dirty="0"/>
              <a:t>MAIN BODY ASSY</a:t>
            </a:r>
          </a:p>
        </p:txBody>
      </p:sp>
      <p:cxnSp>
        <p:nvCxnSpPr>
          <p:cNvPr id="13" name="Straight Arrow Connector 12"/>
          <p:cNvCxnSpPr/>
          <p:nvPr/>
        </p:nvCxnSpPr>
        <p:spPr>
          <a:xfrm>
            <a:off x="1315651" y="4862962"/>
            <a:ext cx="36384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 y="4724400"/>
            <a:ext cx="1223412" cy="307777"/>
          </a:xfrm>
          <a:prstGeom prst="rect">
            <a:avLst/>
          </a:prstGeom>
          <a:noFill/>
        </p:spPr>
        <p:txBody>
          <a:bodyPr wrap="none" rtlCol="0">
            <a:spAutoFit/>
          </a:bodyPr>
          <a:lstStyle/>
          <a:p>
            <a:r>
              <a:rPr lang="en-US" sz="1400" b="1" dirty="0"/>
              <a:t>C4 CAPILLARY</a:t>
            </a:r>
          </a:p>
        </p:txBody>
      </p:sp>
      <p:cxnSp>
        <p:nvCxnSpPr>
          <p:cNvPr id="15" name="Straight Arrow Connector 14"/>
          <p:cNvCxnSpPr/>
          <p:nvPr/>
        </p:nvCxnSpPr>
        <p:spPr>
          <a:xfrm flipH="1">
            <a:off x="2664048" y="1646085"/>
            <a:ext cx="609361" cy="102097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73409" y="1646086"/>
            <a:ext cx="2325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05200" y="1447800"/>
            <a:ext cx="1223412" cy="307777"/>
          </a:xfrm>
          <a:prstGeom prst="rect">
            <a:avLst/>
          </a:prstGeom>
          <a:noFill/>
        </p:spPr>
        <p:txBody>
          <a:bodyPr wrap="none" rtlCol="0">
            <a:spAutoFit/>
          </a:bodyPr>
          <a:lstStyle/>
          <a:p>
            <a:r>
              <a:rPr lang="en-US" sz="1400" b="1" dirty="0"/>
              <a:t>C3 CAPILLARY</a:t>
            </a:r>
          </a:p>
        </p:txBody>
      </p:sp>
      <p:cxnSp>
        <p:nvCxnSpPr>
          <p:cNvPr id="18" name="Straight Arrow Connector 17"/>
          <p:cNvCxnSpPr/>
          <p:nvPr/>
        </p:nvCxnSpPr>
        <p:spPr>
          <a:xfrm>
            <a:off x="6171913" y="4409880"/>
            <a:ext cx="36384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48200" y="4267200"/>
            <a:ext cx="1505540" cy="307777"/>
          </a:xfrm>
          <a:prstGeom prst="rect">
            <a:avLst/>
          </a:prstGeom>
          <a:noFill/>
        </p:spPr>
        <p:txBody>
          <a:bodyPr wrap="none" rtlCol="0">
            <a:spAutoFit/>
          </a:bodyPr>
          <a:lstStyle>
            <a:defPPr>
              <a:defRPr lang="en-US"/>
            </a:defPPr>
            <a:lvl1pPr>
              <a:defRPr sz="1400" b="1"/>
            </a:lvl1pPr>
          </a:lstStyle>
          <a:p>
            <a:r>
              <a:rPr lang="en-US" dirty="0"/>
              <a:t>MAIN BODY ASSY</a:t>
            </a:r>
          </a:p>
        </p:txBody>
      </p:sp>
      <p:cxnSp>
        <p:nvCxnSpPr>
          <p:cNvPr id="20" name="Straight Arrow Connector 19"/>
          <p:cNvCxnSpPr/>
          <p:nvPr/>
        </p:nvCxnSpPr>
        <p:spPr>
          <a:xfrm>
            <a:off x="7135623" y="3279238"/>
            <a:ext cx="36384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3600" y="3124200"/>
            <a:ext cx="1223412" cy="307777"/>
          </a:xfrm>
          <a:prstGeom prst="rect">
            <a:avLst/>
          </a:prstGeom>
          <a:noFill/>
        </p:spPr>
        <p:txBody>
          <a:bodyPr wrap="none" rtlCol="0">
            <a:spAutoFit/>
          </a:bodyPr>
          <a:lstStyle>
            <a:defPPr>
              <a:defRPr lang="en-US"/>
            </a:defPPr>
            <a:lvl1pPr>
              <a:defRPr sz="1400" b="1"/>
            </a:lvl1pPr>
          </a:lstStyle>
          <a:p>
            <a:r>
              <a:rPr lang="en-US" dirty="0"/>
              <a:t>C3 CAPILLARY</a:t>
            </a:r>
          </a:p>
        </p:txBody>
      </p:sp>
      <p:cxnSp>
        <p:nvCxnSpPr>
          <p:cNvPr id="22" name="Straight Arrow Connector 21"/>
          <p:cNvCxnSpPr/>
          <p:nvPr/>
        </p:nvCxnSpPr>
        <p:spPr>
          <a:xfrm flipV="1">
            <a:off x="6019800" y="5943600"/>
            <a:ext cx="457200" cy="2424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89423" y="6019800"/>
            <a:ext cx="1597375" cy="523220"/>
          </a:xfrm>
          <a:prstGeom prst="rect">
            <a:avLst/>
          </a:prstGeom>
          <a:noFill/>
        </p:spPr>
        <p:txBody>
          <a:bodyPr wrap="none" rtlCol="0">
            <a:spAutoFit/>
          </a:bodyPr>
          <a:lstStyle>
            <a:defPPr>
              <a:defRPr lang="en-US"/>
            </a:defPPr>
            <a:lvl1pPr>
              <a:defRPr sz="1400" b="1"/>
            </a:lvl1pPr>
          </a:lstStyle>
          <a:p>
            <a:r>
              <a:rPr lang="en-US" dirty="0"/>
              <a:t>C4 CAPILLARY</a:t>
            </a:r>
          </a:p>
          <a:p>
            <a:r>
              <a:rPr lang="en-US" dirty="0"/>
              <a:t>(COIL NOT VISIBLE)</a:t>
            </a:r>
          </a:p>
        </p:txBody>
      </p:sp>
    </p:spTree>
    <p:extLst>
      <p:ext uri="{BB962C8B-B14F-4D97-AF65-F5344CB8AC3E}">
        <p14:creationId xmlns:p14="http://schemas.microsoft.com/office/powerpoint/2010/main" val="19780070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COLD Heat Exchanger Main Components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912514"/>
            <a:ext cx="1410928" cy="32004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5729" y="3110626"/>
            <a:ext cx="1520452" cy="32004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1600" y="1093223"/>
            <a:ext cx="1266600" cy="320040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62952" y="3520039"/>
            <a:ext cx="1388250" cy="3111497"/>
          </a:xfrm>
          <a:prstGeom prst="rect">
            <a:avLst/>
          </a:prstGeom>
        </p:spPr>
      </p:pic>
      <p:sp>
        <p:nvSpPr>
          <p:cNvPr id="8" name="TextBox 7"/>
          <p:cNvSpPr txBox="1"/>
          <p:nvPr/>
        </p:nvSpPr>
        <p:spPr>
          <a:xfrm>
            <a:off x="1077093" y="910821"/>
            <a:ext cx="2218877" cy="276999"/>
          </a:xfrm>
          <a:prstGeom prst="rect">
            <a:avLst/>
          </a:prstGeom>
          <a:noFill/>
        </p:spPr>
        <p:txBody>
          <a:bodyPr wrap="none" rtlCol="0">
            <a:spAutoFit/>
          </a:bodyPr>
          <a:lstStyle/>
          <a:p>
            <a:r>
              <a:rPr lang="en-US" sz="1200" b="1" u="sng" dirty="0"/>
              <a:t>Upper Cold Heat Exchanger</a:t>
            </a:r>
            <a:endParaRPr lang="en-US" sz="1200" b="1" dirty="0"/>
          </a:p>
        </p:txBody>
      </p:sp>
      <p:sp>
        <p:nvSpPr>
          <p:cNvPr id="9" name="TextBox 8"/>
          <p:cNvSpPr txBox="1"/>
          <p:nvPr/>
        </p:nvSpPr>
        <p:spPr>
          <a:xfrm>
            <a:off x="5264421" y="876445"/>
            <a:ext cx="3403496" cy="276999"/>
          </a:xfrm>
          <a:prstGeom prst="rect">
            <a:avLst/>
          </a:prstGeom>
          <a:noFill/>
        </p:spPr>
        <p:txBody>
          <a:bodyPr wrap="none" rtlCol="0">
            <a:spAutoFit/>
          </a:bodyPr>
          <a:lstStyle/>
          <a:p>
            <a:r>
              <a:rPr lang="en-US" sz="1200" b="1" u="sng" dirty="0"/>
              <a:t>Lower Cold Heat Exchanger (Up-Side down)</a:t>
            </a:r>
            <a:endParaRPr lang="en-US" sz="1200" b="1" dirty="0"/>
          </a:p>
        </p:txBody>
      </p:sp>
      <p:cxnSp>
        <p:nvCxnSpPr>
          <p:cNvPr id="10" name="Straight Arrow Connector 9"/>
          <p:cNvCxnSpPr/>
          <p:nvPr/>
        </p:nvCxnSpPr>
        <p:spPr>
          <a:xfrm flipH="1">
            <a:off x="1443680" y="2205681"/>
            <a:ext cx="46543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9119" y="2041613"/>
            <a:ext cx="1713482" cy="461665"/>
          </a:xfrm>
          <a:prstGeom prst="rect">
            <a:avLst/>
          </a:prstGeom>
          <a:noFill/>
        </p:spPr>
        <p:txBody>
          <a:bodyPr wrap="none" rtlCol="0">
            <a:spAutoFit/>
          </a:bodyPr>
          <a:lstStyle/>
          <a:p>
            <a:r>
              <a:rPr lang="en-US" sz="1200" dirty="0"/>
              <a:t>Main HX </a:t>
            </a:r>
            <a:r>
              <a:rPr lang="en-US" sz="1200" dirty="0" err="1"/>
              <a:t>Assy</a:t>
            </a:r>
            <a:r>
              <a:rPr lang="en-US" sz="1200" dirty="0"/>
              <a:t> without </a:t>
            </a:r>
          </a:p>
          <a:p>
            <a:r>
              <a:rPr lang="en-US" sz="1200" dirty="0" err="1"/>
              <a:t>ThermoStatic</a:t>
            </a:r>
            <a:r>
              <a:rPr lang="en-US" sz="1200" dirty="0"/>
              <a:t> Valve</a:t>
            </a:r>
          </a:p>
        </p:txBody>
      </p:sp>
      <p:cxnSp>
        <p:nvCxnSpPr>
          <p:cNvPr id="12" name="Straight Arrow Connector 11"/>
          <p:cNvCxnSpPr/>
          <p:nvPr/>
        </p:nvCxnSpPr>
        <p:spPr>
          <a:xfrm flipH="1">
            <a:off x="3295971" y="5871358"/>
            <a:ext cx="46543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16181" y="5678269"/>
            <a:ext cx="1951175" cy="646331"/>
          </a:xfrm>
          <a:prstGeom prst="rect">
            <a:avLst/>
          </a:prstGeom>
          <a:noFill/>
        </p:spPr>
        <p:txBody>
          <a:bodyPr wrap="none" rtlCol="0">
            <a:spAutoFit/>
          </a:bodyPr>
          <a:lstStyle/>
          <a:p>
            <a:r>
              <a:rPr lang="en-US" sz="1200" dirty="0" err="1"/>
              <a:t>ThermoStatic</a:t>
            </a:r>
            <a:r>
              <a:rPr lang="en-US" sz="1200" dirty="0"/>
              <a:t> Valve with</a:t>
            </a:r>
          </a:p>
          <a:p>
            <a:r>
              <a:rPr lang="en-US" sz="1200" dirty="0"/>
              <a:t>Capillary sub-</a:t>
            </a:r>
            <a:r>
              <a:rPr lang="en-US" sz="1200" dirty="0" err="1"/>
              <a:t>assy</a:t>
            </a:r>
            <a:r>
              <a:rPr lang="en-US" sz="1200" dirty="0"/>
              <a:t> </a:t>
            </a:r>
          </a:p>
          <a:p>
            <a:r>
              <a:rPr lang="en-US" sz="1200" dirty="0"/>
              <a:t>attached to main HX body</a:t>
            </a:r>
          </a:p>
        </p:txBody>
      </p:sp>
      <p:sp>
        <p:nvSpPr>
          <p:cNvPr id="14" name="TextBox 13"/>
          <p:cNvSpPr txBox="1"/>
          <p:nvPr/>
        </p:nvSpPr>
        <p:spPr>
          <a:xfrm>
            <a:off x="1267970" y="3520039"/>
            <a:ext cx="976549" cy="276999"/>
          </a:xfrm>
          <a:prstGeom prst="rect">
            <a:avLst/>
          </a:prstGeom>
          <a:noFill/>
        </p:spPr>
        <p:txBody>
          <a:bodyPr wrap="none" rtlCol="0">
            <a:spAutoFit/>
          </a:bodyPr>
          <a:lstStyle/>
          <a:p>
            <a:r>
              <a:rPr lang="en-US" sz="1200" dirty="0"/>
              <a:t>Return Line</a:t>
            </a:r>
          </a:p>
        </p:txBody>
      </p:sp>
      <p:cxnSp>
        <p:nvCxnSpPr>
          <p:cNvPr id="15" name="Straight Arrow Connector 14"/>
          <p:cNvCxnSpPr/>
          <p:nvPr/>
        </p:nvCxnSpPr>
        <p:spPr>
          <a:xfrm flipH="1">
            <a:off x="1018312" y="3662952"/>
            <a:ext cx="304924"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50398" y="3888689"/>
            <a:ext cx="181527" cy="242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99157" y="4005249"/>
            <a:ext cx="1154483" cy="276999"/>
          </a:xfrm>
          <a:prstGeom prst="rect">
            <a:avLst/>
          </a:prstGeom>
          <a:noFill/>
        </p:spPr>
        <p:txBody>
          <a:bodyPr wrap="none" rtlCol="0">
            <a:spAutoFit/>
          </a:bodyPr>
          <a:lstStyle/>
          <a:p>
            <a:r>
              <a:rPr lang="en-US" sz="1200" dirty="0"/>
              <a:t>Equalizer Line</a:t>
            </a:r>
          </a:p>
        </p:txBody>
      </p:sp>
      <p:cxnSp>
        <p:nvCxnSpPr>
          <p:cNvPr id="18" name="Elbow Connector 17"/>
          <p:cNvCxnSpPr/>
          <p:nvPr/>
        </p:nvCxnSpPr>
        <p:spPr>
          <a:xfrm rot="16200000" flipH="1">
            <a:off x="2008379" y="2774580"/>
            <a:ext cx="5656304" cy="179384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347009" y="2275630"/>
            <a:ext cx="46543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12126" y="2051049"/>
            <a:ext cx="1661032" cy="461665"/>
          </a:xfrm>
          <a:prstGeom prst="rect">
            <a:avLst/>
          </a:prstGeom>
          <a:noFill/>
        </p:spPr>
        <p:txBody>
          <a:bodyPr wrap="none" rtlCol="0">
            <a:spAutoFit/>
          </a:bodyPr>
          <a:lstStyle/>
          <a:p>
            <a:r>
              <a:rPr lang="en-US" sz="1200" dirty="0"/>
              <a:t>Main HX </a:t>
            </a:r>
            <a:r>
              <a:rPr lang="en-US" sz="1200" dirty="0" err="1"/>
              <a:t>assy</a:t>
            </a:r>
            <a:r>
              <a:rPr lang="en-US" sz="1200" dirty="0"/>
              <a:t> without</a:t>
            </a:r>
          </a:p>
          <a:p>
            <a:r>
              <a:rPr lang="en-US" sz="1200" dirty="0" err="1"/>
              <a:t>ThermoStatic</a:t>
            </a:r>
            <a:r>
              <a:rPr lang="en-US" sz="1200" dirty="0"/>
              <a:t> Valve</a:t>
            </a:r>
          </a:p>
        </p:txBody>
      </p:sp>
      <p:sp>
        <p:nvSpPr>
          <p:cNvPr id="21" name="TextBox 20"/>
          <p:cNvSpPr txBox="1"/>
          <p:nvPr/>
        </p:nvSpPr>
        <p:spPr>
          <a:xfrm>
            <a:off x="4065290" y="1405051"/>
            <a:ext cx="976549" cy="276999"/>
          </a:xfrm>
          <a:prstGeom prst="rect">
            <a:avLst/>
          </a:prstGeom>
          <a:noFill/>
        </p:spPr>
        <p:txBody>
          <a:bodyPr wrap="none" rtlCol="0">
            <a:spAutoFit/>
          </a:bodyPr>
          <a:lstStyle/>
          <a:p>
            <a:r>
              <a:rPr lang="en-US" sz="1200" dirty="0"/>
              <a:t>Return Line</a:t>
            </a:r>
          </a:p>
        </p:txBody>
      </p:sp>
      <p:cxnSp>
        <p:nvCxnSpPr>
          <p:cNvPr id="22" name="Straight Arrow Connector 21"/>
          <p:cNvCxnSpPr/>
          <p:nvPr/>
        </p:nvCxnSpPr>
        <p:spPr>
          <a:xfrm>
            <a:off x="4967498" y="1555232"/>
            <a:ext cx="249471"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05371" y="1462899"/>
            <a:ext cx="0" cy="29776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39876" y="1190018"/>
            <a:ext cx="1154483" cy="276999"/>
          </a:xfrm>
          <a:prstGeom prst="rect">
            <a:avLst/>
          </a:prstGeom>
          <a:noFill/>
        </p:spPr>
        <p:txBody>
          <a:bodyPr wrap="none" rtlCol="0">
            <a:spAutoFit/>
          </a:bodyPr>
          <a:lstStyle/>
          <a:p>
            <a:r>
              <a:rPr lang="en-US" sz="1200" dirty="0"/>
              <a:t>Equalizer Line</a:t>
            </a:r>
          </a:p>
        </p:txBody>
      </p:sp>
      <p:sp>
        <p:nvSpPr>
          <p:cNvPr id="25" name="TextBox 24"/>
          <p:cNvSpPr txBox="1"/>
          <p:nvPr/>
        </p:nvSpPr>
        <p:spPr>
          <a:xfrm>
            <a:off x="6966169" y="2880979"/>
            <a:ext cx="2111475" cy="646331"/>
          </a:xfrm>
          <a:prstGeom prst="rect">
            <a:avLst/>
          </a:prstGeom>
          <a:noFill/>
        </p:spPr>
        <p:txBody>
          <a:bodyPr wrap="none" rtlCol="0">
            <a:spAutoFit/>
          </a:bodyPr>
          <a:lstStyle/>
          <a:p>
            <a:r>
              <a:rPr lang="en-US" sz="1200" dirty="0" err="1"/>
              <a:t>ThermoStatic</a:t>
            </a:r>
            <a:r>
              <a:rPr lang="en-US" sz="1200" dirty="0"/>
              <a:t> Valve with </a:t>
            </a:r>
          </a:p>
          <a:p>
            <a:r>
              <a:rPr lang="en-US" sz="1200" dirty="0"/>
              <a:t>Capillary Sub-</a:t>
            </a:r>
            <a:r>
              <a:rPr lang="en-US" sz="1200" dirty="0" err="1"/>
              <a:t>Assy</a:t>
            </a:r>
            <a:r>
              <a:rPr lang="en-US" sz="1200" dirty="0"/>
              <a:t> attached</a:t>
            </a:r>
          </a:p>
          <a:p>
            <a:r>
              <a:rPr lang="en-US" sz="1200" dirty="0"/>
              <a:t>To main HX body</a:t>
            </a:r>
          </a:p>
        </p:txBody>
      </p:sp>
      <p:cxnSp>
        <p:nvCxnSpPr>
          <p:cNvPr id="26" name="Straight Arrow Connector 25"/>
          <p:cNvCxnSpPr/>
          <p:nvPr/>
        </p:nvCxnSpPr>
        <p:spPr>
          <a:xfrm>
            <a:off x="7662022" y="3520039"/>
            <a:ext cx="0" cy="37962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4224" y="4059507"/>
            <a:ext cx="0" cy="44548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965" y="4505054"/>
            <a:ext cx="1513363" cy="646331"/>
          </a:xfrm>
          <a:prstGeom prst="rect">
            <a:avLst/>
          </a:prstGeom>
          <a:noFill/>
        </p:spPr>
        <p:txBody>
          <a:bodyPr wrap="none" rtlCol="0">
            <a:spAutoFit/>
          </a:bodyPr>
          <a:lstStyle/>
          <a:p>
            <a:r>
              <a:rPr lang="en-US" sz="1200" dirty="0"/>
              <a:t>Refrigerant Line to</a:t>
            </a:r>
          </a:p>
          <a:p>
            <a:r>
              <a:rPr lang="en-US" sz="1200" dirty="0" err="1"/>
              <a:t>ThermoStatic</a:t>
            </a:r>
            <a:r>
              <a:rPr lang="en-US" sz="1200" dirty="0"/>
              <a:t> Valve</a:t>
            </a:r>
          </a:p>
          <a:p>
            <a:r>
              <a:rPr lang="en-US" sz="1200" dirty="0"/>
              <a:t>port</a:t>
            </a:r>
          </a:p>
        </p:txBody>
      </p:sp>
      <p:cxnSp>
        <p:nvCxnSpPr>
          <p:cNvPr id="29" name="Straight Arrow Connector 28"/>
          <p:cNvCxnSpPr/>
          <p:nvPr/>
        </p:nvCxnSpPr>
        <p:spPr>
          <a:xfrm flipH="1">
            <a:off x="6019800" y="1614871"/>
            <a:ext cx="514742" cy="25424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66928" y="1462899"/>
            <a:ext cx="2349169" cy="461665"/>
          </a:xfrm>
          <a:prstGeom prst="rect">
            <a:avLst/>
          </a:prstGeom>
          <a:noFill/>
        </p:spPr>
        <p:txBody>
          <a:bodyPr wrap="none" rtlCol="0">
            <a:spAutoFit/>
          </a:bodyPr>
          <a:lstStyle/>
          <a:p>
            <a:r>
              <a:rPr lang="en-US" sz="1200" dirty="0"/>
              <a:t>Refrigerant line to </a:t>
            </a:r>
            <a:r>
              <a:rPr lang="en-US" sz="1200" dirty="0" err="1"/>
              <a:t>ThermoStatic</a:t>
            </a:r>
            <a:endParaRPr lang="en-US" sz="1200" dirty="0"/>
          </a:p>
          <a:p>
            <a:r>
              <a:rPr lang="en-US" sz="1200" dirty="0"/>
              <a:t>Valve port</a:t>
            </a:r>
          </a:p>
        </p:txBody>
      </p:sp>
      <p:cxnSp>
        <p:nvCxnSpPr>
          <p:cNvPr id="31" name="Straight Connector 30"/>
          <p:cNvCxnSpPr/>
          <p:nvPr/>
        </p:nvCxnSpPr>
        <p:spPr>
          <a:xfrm flipV="1">
            <a:off x="6534542" y="1611779"/>
            <a:ext cx="247258" cy="30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33167" y="4131189"/>
            <a:ext cx="219230" cy="16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22994" y="4171341"/>
            <a:ext cx="1938478" cy="1313755"/>
          </a:xfrm>
          <a:prstGeom prst="rect">
            <a:avLst/>
          </a:prstGeom>
          <a:noFill/>
          <a:ln w="38100">
            <a:solidFill>
              <a:schemeClr val="tx1"/>
            </a:solidFill>
            <a:miter lim="800000"/>
            <a:headEnd/>
            <a:tailEnd/>
          </a:ln>
        </p:spPr>
      </p:pic>
      <p:cxnSp>
        <p:nvCxnSpPr>
          <p:cNvPr id="34" name="Straight Arrow Connector 33"/>
          <p:cNvCxnSpPr>
            <a:stCxn id="32" idx="1"/>
          </p:cNvCxnSpPr>
          <p:nvPr/>
        </p:nvCxnSpPr>
        <p:spPr>
          <a:xfrm flipH="1">
            <a:off x="3622602" y="4828219"/>
            <a:ext cx="500392" cy="814354"/>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022028" y="5812211"/>
            <a:ext cx="836141" cy="184517"/>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2" idx="3"/>
          </p:cNvCxnSpPr>
          <p:nvPr/>
        </p:nvCxnSpPr>
        <p:spPr>
          <a:xfrm flipV="1">
            <a:off x="6061472" y="4143748"/>
            <a:ext cx="1237283" cy="684471"/>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5816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bwMode="auto">
          <a:xfrm>
            <a:off x="1295400" y="38100"/>
            <a:ext cx="5892800" cy="760186"/>
          </a:xfrm>
          <a:prstGeom prst="rect">
            <a:avLst/>
          </a:prstGeom>
          <a:noFill/>
          <a:ln w="9525">
            <a:noFill/>
            <a:miter lim="800000"/>
            <a:headEnd/>
            <a:tailEnd/>
          </a:ln>
        </p:spPr>
        <p:txBody>
          <a:bodyPr/>
          <a:lstStyle/>
          <a:p>
            <a:pPr marR="0" lvl="0" indent="0" algn="l">
              <a:lnSpc>
                <a:spcPct val="100000"/>
              </a:lnSpc>
              <a:buClrTx/>
              <a:buSzTx/>
              <a:buFontTx/>
              <a:buNone/>
              <a:tabLst/>
              <a:defRPr/>
            </a:pPr>
            <a:r>
              <a:rPr lang="en-US" dirty="0"/>
              <a:t>I&amp;T Heat Exchanger Assembly Features  </a:t>
            </a:r>
          </a:p>
        </p:txBody>
      </p:sp>
      <p:sp>
        <p:nvSpPr>
          <p:cNvPr id="46" name="Content Placeholder 2"/>
          <p:cNvSpPr txBox="1">
            <a:spLocks/>
          </p:cNvSpPr>
          <p:nvPr/>
        </p:nvSpPr>
        <p:spPr bwMode="auto">
          <a:xfrm>
            <a:off x="98425" y="841829"/>
            <a:ext cx="4015669" cy="57256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000" b="1">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har char="–"/>
              <a:defRPr b="1">
                <a:solidFill>
                  <a:srgbClr val="1F497D"/>
                </a:solidFill>
                <a:latin typeface="+mn-lt"/>
                <a:ea typeface="ＭＳ Ｐゴシック" pitchFamily="-111" charset="-128"/>
              </a:defRPr>
            </a:lvl2pPr>
            <a:lvl3pPr marL="1143000" indent="-228600" algn="l" rtl="0" eaLnBrk="1" fontAlgn="base" hangingPunct="1">
              <a:spcBef>
                <a:spcPct val="20000"/>
              </a:spcBef>
              <a:spcAft>
                <a:spcPct val="0"/>
              </a:spcAft>
              <a:buChar char="•"/>
              <a:defRPr sz="16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har char="–"/>
              <a:defRPr sz="1600">
                <a:solidFill>
                  <a:srgbClr val="1F497D"/>
                </a:solidFill>
                <a:latin typeface="+mn-lt"/>
                <a:ea typeface="ＭＳ Ｐゴシック" pitchFamily="-111"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Example:  Assembly of 2 </a:t>
            </a:r>
            <a:r>
              <a:rPr kumimoji="0" lang="en-US" sz="2000" b="1" i="0" u="none" strike="noStrike" kern="0" cap="none" spc="0" normalizeH="0" baseline="0" noProof="0" dirty="0" err="1">
                <a:ln>
                  <a:noFill/>
                </a:ln>
                <a:solidFill>
                  <a:schemeClr val="tx2"/>
                </a:solidFill>
                <a:effectLst/>
                <a:uLnTx/>
                <a:uFillTx/>
                <a:latin typeface="Calibri"/>
                <a:ea typeface="ＭＳ Ｐゴシック" pitchFamily="-111" charset="-128"/>
                <a:cs typeface="ＭＳ Ｐゴシック" pitchFamily="-111" charset="-128"/>
              </a:rPr>
              <a:t>cryo</a:t>
            </a: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 and 2 cold heat exchangers            (the 2</a:t>
            </a:r>
            <a:r>
              <a:rPr kumimoji="0" lang="en-US" sz="2000" b="1" i="0" u="none" strike="noStrike" kern="0" cap="none" spc="0" normalizeH="0" baseline="30000" noProof="0" dirty="0">
                <a:ln>
                  <a:noFill/>
                </a:ln>
                <a:solidFill>
                  <a:schemeClr val="tx2"/>
                </a:solidFill>
                <a:effectLst/>
                <a:uLnTx/>
                <a:uFillTx/>
                <a:latin typeface="Calibri"/>
                <a:ea typeface="ＭＳ Ｐゴシック" pitchFamily="-111" charset="-128"/>
                <a:cs typeface="ＭＳ Ｐゴシック" pitchFamily="-111" charset="-128"/>
              </a:rPr>
              <a:t>nd</a:t>
            </a: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 canister has two </a:t>
            </a:r>
            <a:r>
              <a:rPr kumimoji="0" lang="en-US" sz="2000" b="1" i="0" u="none" strike="noStrike" kern="0" cap="none" spc="0" normalizeH="0" baseline="0" noProof="0" dirty="0" err="1">
                <a:ln>
                  <a:noFill/>
                </a:ln>
                <a:solidFill>
                  <a:schemeClr val="tx2"/>
                </a:solidFill>
                <a:effectLst/>
                <a:uLnTx/>
                <a:uFillTx/>
                <a:latin typeface="Calibri"/>
                <a:ea typeface="ＭＳ Ｐゴシック" pitchFamily="-111" charset="-128"/>
                <a:cs typeface="ＭＳ Ｐゴシック" pitchFamily="-111" charset="-128"/>
              </a:rPr>
              <a:t>cryo</a:t>
            </a: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Expansion capillaries have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      removable on couplings for I&amp;T</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kern="0" dirty="0">
                <a:solidFill>
                  <a:schemeClr val="tx2"/>
                </a:solidFill>
                <a:latin typeface="Calibri"/>
              </a:rPr>
              <a:t>     (brazed for TMA system)</a:t>
            </a:r>
            <a:endPar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RTD Platinum resistance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      thermometers measure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      pre and post expansion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Cold thermal expansion         valve-</a:t>
            </a:r>
            <a:r>
              <a:rPr kumimoji="0" lang="en-US" sz="2000" b="1" i="0" u="none" strike="noStrike" kern="0" cap="none" spc="0" normalizeH="0" noProof="0" dirty="0">
                <a:ln>
                  <a:noFill/>
                </a:ln>
                <a:solidFill>
                  <a:schemeClr val="tx2"/>
                </a:solidFill>
                <a:effectLst/>
                <a:uLnTx/>
                <a:uFillTx/>
                <a:latin typeface="Calibri"/>
                <a:ea typeface="ＭＳ Ｐゴシック" pitchFamily="-111" charset="-128"/>
                <a:cs typeface="ＭＳ Ｐゴシック" pitchFamily="-111" charset="-128"/>
              </a:rPr>
              <a:t> </a:t>
            </a: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one moving part,                   15 </a:t>
            </a:r>
            <a:r>
              <a:rPr kumimoji="0" lang="en-US" sz="2000" b="1" i="0" u="none" strike="noStrike" kern="0" cap="none" spc="0" normalizeH="0" baseline="0" noProof="0" dirty="0" err="1">
                <a:ln>
                  <a:noFill/>
                </a:ln>
                <a:solidFill>
                  <a:schemeClr val="tx2"/>
                </a:solidFill>
                <a:effectLst/>
                <a:uLnTx/>
                <a:uFillTx/>
                <a:latin typeface="Calibri"/>
                <a:ea typeface="ＭＳ Ｐゴシック" pitchFamily="-111" charset="-128"/>
                <a:cs typeface="ＭＳ Ｐゴシック" pitchFamily="-111" charset="-128"/>
              </a:rPr>
              <a:t>yr</a:t>
            </a:r>
            <a:r>
              <a:rPr kumimoji="0" lang="en-US" sz="2000" b="1" i="0" u="none" strike="noStrike" kern="0" cap="none" spc="0" normalizeH="0" baseline="0" noProof="0" dirty="0">
                <a:ln>
                  <a:noFill/>
                </a:ln>
                <a:solidFill>
                  <a:schemeClr val="tx2"/>
                </a:solidFill>
                <a:effectLst/>
                <a:uLnTx/>
                <a:uFillTx/>
                <a:latin typeface="Calibri"/>
                <a:ea typeface="ＭＳ Ｐゴシック" pitchFamily="-111" charset="-128"/>
                <a:cs typeface="ＭＳ Ｐゴシック" pitchFamily="-111" charset="-128"/>
              </a:rPr>
              <a:t> life</a:t>
            </a:r>
          </a:p>
        </p:txBody>
      </p:sp>
      <p:pic>
        <p:nvPicPr>
          <p:cNvPr id="47" name="Picture 2" descr="C:\Users\gbb\Documents\tex\LSST\REFRIG\I&amp;TFDRmay1017\HXpresentation\moLCA14004-a(CRYO&amp;COLD HX ASS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3218" y="848037"/>
            <a:ext cx="3694478" cy="5703839"/>
          </a:xfrm>
          <a:prstGeom prst="rect">
            <a:avLst/>
          </a:prstGeom>
          <a:noFill/>
          <a:ln w="19050">
            <a:noFill/>
          </a:ln>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a:off x="5291593" y="1327868"/>
            <a:ext cx="258417" cy="262393"/>
          </a:xfrm>
          <a:prstGeom prst="straightConnector1">
            <a:avLst/>
          </a:prstGeom>
          <a:noFill/>
          <a:ln w="19050" cap="flat" cmpd="sng" algn="ctr">
            <a:solidFill>
              <a:srgbClr val="000000"/>
            </a:solidFill>
            <a:prstDash val="solid"/>
            <a:tailEnd type="arrow"/>
          </a:ln>
          <a:effectLst/>
        </p:spPr>
      </p:cxnSp>
      <p:cxnSp>
        <p:nvCxnSpPr>
          <p:cNvPr id="49" name="Straight Connector 48"/>
          <p:cNvCxnSpPr/>
          <p:nvPr/>
        </p:nvCxnSpPr>
        <p:spPr>
          <a:xfrm flipH="1">
            <a:off x="5136543" y="1327868"/>
            <a:ext cx="155050" cy="0"/>
          </a:xfrm>
          <a:prstGeom prst="line">
            <a:avLst/>
          </a:prstGeom>
          <a:noFill/>
          <a:ln w="19050" cap="flat" cmpd="sng" algn="ctr">
            <a:solidFill>
              <a:srgbClr val="000000"/>
            </a:solidFill>
            <a:prstDash val="solid"/>
          </a:ln>
          <a:effectLst/>
        </p:spPr>
      </p:cxnSp>
      <p:sp>
        <p:nvSpPr>
          <p:cNvPr id="50" name="TextBox 49"/>
          <p:cNvSpPr txBox="1"/>
          <p:nvPr/>
        </p:nvSpPr>
        <p:spPr>
          <a:xfrm>
            <a:off x="3707947" y="1158591"/>
            <a:ext cx="139493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alu</a:t>
            </a:r>
            <a:r>
              <a:rPr kumimoji="0" lang="en-US" sz="1600" b="1" i="0" u="none" strike="noStrike" kern="0" cap="none" spc="0" normalizeH="0" baseline="0" noProof="0" dirty="0">
                <a:ln>
                  <a:noFill/>
                </a:ln>
                <a:solidFill>
                  <a:sysClr val="windowText" lastClr="000000"/>
                </a:solidFill>
                <a:effectLst/>
                <a:uLnTx/>
                <a:uFillTx/>
              </a:rPr>
              <a:t> top plate</a:t>
            </a:r>
          </a:p>
        </p:txBody>
      </p:sp>
      <p:cxnSp>
        <p:nvCxnSpPr>
          <p:cNvPr id="51" name="Straight Arrow Connector 50"/>
          <p:cNvCxnSpPr/>
          <p:nvPr/>
        </p:nvCxnSpPr>
        <p:spPr>
          <a:xfrm>
            <a:off x="5291593" y="2234317"/>
            <a:ext cx="433346" cy="63610"/>
          </a:xfrm>
          <a:prstGeom prst="straightConnector1">
            <a:avLst/>
          </a:prstGeom>
          <a:noFill/>
          <a:ln w="19050" cap="flat" cmpd="sng" algn="ctr">
            <a:solidFill>
              <a:srgbClr val="000000"/>
            </a:solidFill>
            <a:prstDash val="solid"/>
            <a:tailEnd type="arrow"/>
          </a:ln>
          <a:effectLst/>
        </p:spPr>
      </p:cxnSp>
      <p:cxnSp>
        <p:nvCxnSpPr>
          <p:cNvPr id="52" name="Straight Connector 51"/>
          <p:cNvCxnSpPr/>
          <p:nvPr/>
        </p:nvCxnSpPr>
        <p:spPr>
          <a:xfrm flipH="1">
            <a:off x="4373218" y="2234317"/>
            <a:ext cx="918375" cy="7951"/>
          </a:xfrm>
          <a:prstGeom prst="line">
            <a:avLst/>
          </a:prstGeom>
          <a:noFill/>
          <a:ln w="19050" cap="flat" cmpd="sng" algn="ctr">
            <a:solidFill>
              <a:srgbClr val="000000"/>
            </a:solidFill>
            <a:prstDash val="solid"/>
          </a:ln>
          <a:effectLst/>
        </p:spPr>
      </p:cxnSp>
      <p:sp>
        <p:nvSpPr>
          <p:cNvPr id="53" name="TextBox 52"/>
          <p:cNvSpPr txBox="1"/>
          <p:nvPr/>
        </p:nvSpPr>
        <p:spPr>
          <a:xfrm>
            <a:off x="3707947" y="1854465"/>
            <a:ext cx="108555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Stainless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weld</a:t>
            </a:r>
          </a:p>
        </p:txBody>
      </p:sp>
      <p:cxnSp>
        <p:nvCxnSpPr>
          <p:cNvPr id="54" name="Straight Arrow Connector 53"/>
          <p:cNvCxnSpPr/>
          <p:nvPr/>
        </p:nvCxnSpPr>
        <p:spPr>
          <a:xfrm flipV="1">
            <a:off x="5291593" y="2439240"/>
            <a:ext cx="489005" cy="208544"/>
          </a:xfrm>
          <a:prstGeom prst="straightConnector1">
            <a:avLst/>
          </a:prstGeom>
          <a:noFill/>
          <a:ln w="19050" cap="flat" cmpd="sng" algn="ctr">
            <a:solidFill>
              <a:srgbClr val="000000"/>
            </a:solidFill>
            <a:prstDash val="solid"/>
            <a:tailEnd type="arrow"/>
          </a:ln>
          <a:effectLst/>
        </p:spPr>
      </p:cxnSp>
      <p:sp>
        <p:nvSpPr>
          <p:cNvPr id="55" name="TextBox 54"/>
          <p:cNvSpPr txBox="1"/>
          <p:nvPr/>
        </p:nvSpPr>
        <p:spPr>
          <a:xfrm>
            <a:off x="4015723" y="2439240"/>
            <a:ext cx="112082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alu</a:t>
            </a:r>
            <a:r>
              <a:rPr kumimoji="0" lang="en-US" sz="1600" b="1" i="0" u="none" strike="noStrike" kern="0" cap="none" spc="0" normalizeH="0" baseline="0" noProof="0" dirty="0">
                <a:ln>
                  <a:noFill/>
                </a:ln>
                <a:solidFill>
                  <a:sysClr val="windowText" lastClr="000000"/>
                </a:solidFill>
                <a:effectLst/>
                <a:uLnTx/>
                <a:uFillTx/>
              </a:rPr>
              <a:t>/</a:t>
            </a:r>
            <a:r>
              <a:rPr kumimoji="0" lang="en-US" sz="1600" b="1" i="0" u="none" strike="noStrike" kern="0" cap="none" spc="0" normalizeH="0" baseline="0" noProof="0" dirty="0" err="1">
                <a:ln>
                  <a:noFill/>
                </a:ln>
                <a:solidFill>
                  <a:sysClr val="windowText" lastClr="000000"/>
                </a:solidFill>
                <a:effectLst/>
                <a:uLnTx/>
                <a:uFillTx/>
              </a:rPr>
              <a:t>ss</a:t>
            </a:r>
            <a:endParaRPr kumimoji="0" lang="en-US" sz="16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transition</a:t>
            </a:r>
          </a:p>
        </p:txBody>
      </p:sp>
      <p:cxnSp>
        <p:nvCxnSpPr>
          <p:cNvPr id="56" name="Straight Connector 55"/>
          <p:cNvCxnSpPr/>
          <p:nvPr/>
        </p:nvCxnSpPr>
        <p:spPr>
          <a:xfrm flipH="1">
            <a:off x="4784414" y="2647783"/>
            <a:ext cx="498092" cy="1"/>
          </a:xfrm>
          <a:prstGeom prst="line">
            <a:avLst/>
          </a:prstGeom>
          <a:noFill/>
          <a:ln w="19050" cap="flat" cmpd="sng" algn="ctr">
            <a:solidFill>
              <a:srgbClr val="000000"/>
            </a:solidFill>
            <a:prstDash val="solid"/>
          </a:ln>
          <a:effectLst/>
        </p:spPr>
      </p:cxnSp>
      <p:cxnSp>
        <p:nvCxnSpPr>
          <p:cNvPr id="57" name="Straight Arrow Connector 56"/>
          <p:cNvCxnSpPr/>
          <p:nvPr/>
        </p:nvCxnSpPr>
        <p:spPr>
          <a:xfrm flipH="1">
            <a:off x="6464410" y="1065475"/>
            <a:ext cx="341907" cy="0"/>
          </a:xfrm>
          <a:prstGeom prst="straightConnector1">
            <a:avLst/>
          </a:prstGeom>
          <a:noFill/>
          <a:ln w="19050" cap="flat" cmpd="sng" algn="ctr">
            <a:solidFill>
              <a:srgbClr val="000000"/>
            </a:solidFill>
            <a:prstDash val="solid"/>
            <a:tailEnd type="arrow"/>
          </a:ln>
          <a:effectLst/>
        </p:spPr>
      </p:cxnSp>
      <p:sp>
        <p:nvSpPr>
          <p:cNvPr id="58" name="TextBox 57"/>
          <p:cNvSpPr txBox="1"/>
          <p:nvPr/>
        </p:nvSpPr>
        <p:spPr>
          <a:xfrm>
            <a:off x="6806317" y="896198"/>
            <a:ext cx="152798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VCR coupling</a:t>
            </a:r>
          </a:p>
        </p:txBody>
      </p:sp>
      <p:cxnSp>
        <p:nvCxnSpPr>
          <p:cNvPr id="59" name="Straight Arrow Connector 58"/>
          <p:cNvCxnSpPr/>
          <p:nvPr/>
        </p:nvCxnSpPr>
        <p:spPr>
          <a:xfrm>
            <a:off x="7100515" y="1497145"/>
            <a:ext cx="159026" cy="522486"/>
          </a:xfrm>
          <a:prstGeom prst="straightConnector1">
            <a:avLst/>
          </a:prstGeom>
          <a:noFill/>
          <a:ln w="19050" cap="flat" cmpd="sng" algn="ctr">
            <a:solidFill>
              <a:srgbClr val="000000"/>
            </a:solidFill>
            <a:prstDash val="solid"/>
            <a:tailEnd type="arrow"/>
          </a:ln>
          <a:effectLst/>
        </p:spPr>
      </p:cxnSp>
      <p:cxnSp>
        <p:nvCxnSpPr>
          <p:cNvPr id="60" name="Straight Connector 59"/>
          <p:cNvCxnSpPr/>
          <p:nvPr/>
        </p:nvCxnSpPr>
        <p:spPr>
          <a:xfrm>
            <a:off x="7100515" y="1497145"/>
            <a:ext cx="159026" cy="0"/>
          </a:xfrm>
          <a:prstGeom prst="line">
            <a:avLst/>
          </a:prstGeom>
          <a:noFill/>
          <a:ln w="19050" cap="flat" cmpd="sng" algn="ctr">
            <a:solidFill>
              <a:srgbClr val="000000"/>
            </a:solidFill>
            <a:prstDash val="solid"/>
          </a:ln>
          <a:effectLst/>
        </p:spPr>
      </p:cxnSp>
      <p:sp>
        <p:nvSpPr>
          <p:cNvPr id="61" name="TextBox 60"/>
          <p:cNvSpPr txBox="1"/>
          <p:nvPr/>
        </p:nvSpPr>
        <p:spPr>
          <a:xfrm>
            <a:off x="7259541" y="1237052"/>
            <a:ext cx="120097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Silphos</a:t>
            </a:r>
            <a:endParaRPr kumimoji="0" lang="en-US" sz="16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field braze</a:t>
            </a:r>
          </a:p>
        </p:txBody>
      </p:sp>
      <p:cxnSp>
        <p:nvCxnSpPr>
          <p:cNvPr id="62" name="Straight Arrow Connector 61"/>
          <p:cNvCxnSpPr/>
          <p:nvPr/>
        </p:nvCxnSpPr>
        <p:spPr>
          <a:xfrm flipH="1" flipV="1">
            <a:off x="7323152" y="3108960"/>
            <a:ext cx="268436" cy="381663"/>
          </a:xfrm>
          <a:prstGeom prst="straightConnector1">
            <a:avLst/>
          </a:prstGeom>
          <a:noFill/>
          <a:ln w="19050" cap="flat" cmpd="sng" algn="ctr">
            <a:solidFill>
              <a:srgbClr val="000000"/>
            </a:solidFill>
            <a:prstDash val="solid"/>
            <a:tailEnd type="arrow"/>
          </a:ln>
          <a:effectLst/>
        </p:spPr>
      </p:cxnSp>
      <p:cxnSp>
        <p:nvCxnSpPr>
          <p:cNvPr id="63" name="Straight Connector 62"/>
          <p:cNvCxnSpPr/>
          <p:nvPr/>
        </p:nvCxnSpPr>
        <p:spPr>
          <a:xfrm>
            <a:off x="7591588" y="3490623"/>
            <a:ext cx="184788" cy="0"/>
          </a:xfrm>
          <a:prstGeom prst="line">
            <a:avLst/>
          </a:prstGeom>
          <a:noFill/>
          <a:ln w="19050" cap="flat" cmpd="sng" algn="ctr">
            <a:solidFill>
              <a:srgbClr val="000000"/>
            </a:solidFill>
            <a:prstDash val="solid"/>
          </a:ln>
          <a:effectLst/>
        </p:spPr>
      </p:cxnSp>
      <p:sp>
        <p:nvSpPr>
          <p:cNvPr id="64" name="TextBox 63"/>
          <p:cNvSpPr txBox="1"/>
          <p:nvPr/>
        </p:nvSpPr>
        <p:spPr>
          <a:xfrm>
            <a:off x="7757859" y="3194125"/>
            <a:ext cx="1152880"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RTD temp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sensor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feedthru</a:t>
            </a:r>
            <a:endParaRPr kumimoji="0" lang="en-US" sz="1600" b="1" i="0" u="none" strike="noStrike" kern="0" cap="none" spc="0" normalizeH="0" baseline="0" noProof="0" dirty="0">
              <a:ln>
                <a:noFill/>
              </a:ln>
              <a:solidFill>
                <a:sysClr val="windowText" lastClr="000000"/>
              </a:solidFill>
              <a:effectLst/>
              <a:uLnTx/>
              <a:uFillTx/>
            </a:endParaRPr>
          </a:p>
        </p:txBody>
      </p:sp>
      <p:cxnSp>
        <p:nvCxnSpPr>
          <p:cNvPr id="65" name="Straight Arrow Connector 64"/>
          <p:cNvCxnSpPr/>
          <p:nvPr/>
        </p:nvCxnSpPr>
        <p:spPr>
          <a:xfrm flipV="1">
            <a:off x="5102881" y="4349363"/>
            <a:ext cx="276176" cy="731520"/>
          </a:xfrm>
          <a:prstGeom prst="straightConnector1">
            <a:avLst/>
          </a:prstGeom>
          <a:noFill/>
          <a:ln w="19050" cap="flat" cmpd="sng" algn="ctr">
            <a:solidFill>
              <a:srgbClr val="000000"/>
            </a:solidFill>
            <a:prstDash val="solid"/>
            <a:tailEnd type="arrow"/>
          </a:ln>
          <a:effectLst/>
        </p:spPr>
      </p:cxnSp>
      <p:cxnSp>
        <p:nvCxnSpPr>
          <p:cNvPr id="66" name="Straight Connector 65"/>
          <p:cNvCxnSpPr/>
          <p:nvPr/>
        </p:nvCxnSpPr>
        <p:spPr>
          <a:xfrm flipH="1">
            <a:off x="4995538" y="5080883"/>
            <a:ext cx="107344" cy="0"/>
          </a:xfrm>
          <a:prstGeom prst="line">
            <a:avLst/>
          </a:prstGeom>
          <a:noFill/>
          <a:ln w="19050" cap="flat" cmpd="sng" algn="ctr">
            <a:solidFill>
              <a:srgbClr val="000000"/>
            </a:solidFill>
            <a:prstDash val="solid"/>
          </a:ln>
          <a:effectLst/>
        </p:spPr>
      </p:cxnSp>
      <p:sp>
        <p:nvSpPr>
          <p:cNvPr id="67" name="TextBox 66"/>
          <p:cNvSpPr txBox="1"/>
          <p:nvPr/>
        </p:nvSpPr>
        <p:spPr>
          <a:xfrm>
            <a:off x="3492343" y="4918236"/>
            <a:ext cx="151676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C4 expansion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capillary coil</a:t>
            </a:r>
          </a:p>
        </p:txBody>
      </p:sp>
      <p:cxnSp>
        <p:nvCxnSpPr>
          <p:cNvPr id="68" name="Straight Arrow Connector 67"/>
          <p:cNvCxnSpPr/>
          <p:nvPr/>
        </p:nvCxnSpPr>
        <p:spPr>
          <a:xfrm flipV="1">
            <a:off x="5102881" y="5446643"/>
            <a:ext cx="276176" cy="389614"/>
          </a:xfrm>
          <a:prstGeom prst="straightConnector1">
            <a:avLst/>
          </a:prstGeom>
          <a:noFill/>
          <a:ln w="19050" cap="flat" cmpd="sng" algn="ctr">
            <a:solidFill>
              <a:srgbClr val="000000"/>
            </a:solidFill>
            <a:prstDash val="solid"/>
            <a:tailEnd type="arrow"/>
          </a:ln>
          <a:effectLst/>
        </p:spPr>
      </p:cxnSp>
      <p:cxnSp>
        <p:nvCxnSpPr>
          <p:cNvPr id="69" name="Straight Connector 68"/>
          <p:cNvCxnSpPr/>
          <p:nvPr/>
        </p:nvCxnSpPr>
        <p:spPr>
          <a:xfrm flipH="1">
            <a:off x="4995538" y="5836257"/>
            <a:ext cx="107344" cy="0"/>
          </a:xfrm>
          <a:prstGeom prst="line">
            <a:avLst/>
          </a:prstGeom>
          <a:noFill/>
          <a:ln w="19050" cap="flat" cmpd="sng" algn="ctr">
            <a:solidFill>
              <a:srgbClr val="000000"/>
            </a:solidFill>
            <a:prstDash val="solid"/>
          </a:ln>
          <a:effectLst/>
        </p:spPr>
      </p:cxnSp>
      <p:sp>
        <p:nvSpPr>
          <p:cNvPr id="70" name="TextBox 69"/>
          <p:cNvSpPr txBox="1"/>
          <p:nvPr/>
        </p:nvSpPr>
        <p:spPr>
          <a:xfrm>
            <a:off x="4088691" y="5543869"/>
            <a:ext cx="96051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ceramic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break</a:t>
            </a:r>
          </a:p>
        </p:txBody>
      </p:sp>
      <p:cxnSp>
        <p:nvCxnSpPr>
          <p:cNvPr id="71" name="Straight Arrow Connector 70"/>
          <p:cNvCxnSpPr/>
          <p:nvPr/>
        </p:nvCxnSpPr>
        <p:spPr>
          <a:xfrm flipH="1" flipV="1">
            <a:off x="7323152" y="4603805"/>
            <a:ext cx="268436" cy="314431"/>
          </a:xfrm>
          <a:prstGeom prst="straightConnector1">
            <a:avLst/>
          </a:prstGeom>
          <a:noFill/>
          <a:ln w="19050" cap="flat" cmpd="sng" algn="ctr">
            <a:solidFill>
              <a:srgbClr val="000000"/>
            </a:solidFill>
            <a:prstDash val="solid"/>
            <a:tailEnd type="arrow"/>
          </a:ln>
          <a:effectLst/>
        </p:spPr>
      </p:cxnSp>
      <p:cxnSp>
        <p:nvCxnSpPr>
          <p:cNvPr id="72" name="Straight Connector 71"/>
          <p:cNvCxnSpPr/>
          <p:nvPr/>
        </p:nvCxnSpPr>
        <p:spPr>
          <a:xfrm>
            <a:off x="7591588" y="4918236"/>
            <a:ext cx="166271" cy="0"/>
          </a:xfrm>
          <a:prstGeom prst="line">
            <a:avLst/>
          </a:prstGeom>
          <a:noFill/>
          <a:ln w="19050" cap="flat" cmpd="sng" algn="ctr">
            <a:solidFill>
              <a:srgbClr val="000000"/>
            </a:solidFill>
            <a:prstDash val="solid"/>
          </a:ln>
          <a:effectLst/>
        </p:spPr>
      </p:cxnSp>
      <p:sp>
        <p:nvSpPr>
          <p:cNvPr id="73" name="TextBox 72"/>
          <p:cNvSpPr txBox="1"/>
          <p:nvPr/>
        </p:nvSpPr>
        <p:spPr>
          <a:xfrm>
            <a:off x="7757859" y="4761020"/>
            <a:ext cx="98135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Cold HX</a:t>
            </a:r>
          </a:p>
        </p:txBody>
      </p:sp>
      <p:cxnSp>
        <p:nvCxnSpPr>
          <p:cNvPr id="74" name="Straight Arrow Connector 73"/>
          <p:cNvCxnSpPr/>
          <p:nvPr/>
        </p:nvCxnSpPr>
        <p:spPr>
          <a:xfrm flipV="1">
            <a:off x="4576133" y="3896139"/>
            <a:ext cx="256272" cy="128983"/>
          </a:xfrm>
          <a:prstGeom prst="straightConnector1">
            <a:avLst/>
          </a:prstGeom>
          <a:noFill/>
          <a:ln w="19050" cap="flat" cmpd="sng" algn="ctr">
            <a:solidFill>
              <a:srgbClr val="000000"/>
            </a:solidFill>
            <a:prstDash val="solid"/>
            <a:tailEnd type="arrow"/>
          </a:ln>
          <a:effectLst/>
        </p:spPr>
      </p:cxnSp>
      <p:cxnSp>
        <p:nvCxnSpPr>
          <p:cNvPr id="75" name="Straight Connector 74"/>
          <p:cNvCxnSpPr/>
          <p:nvPr/>
        </p:nvCxnSpPr>
        <p:spPr>
          <a:xfrm flipH="1">
            <a:off x="4405414" y="4025122"/>
            <a:ext cx="170719" cy="0"/>
          </a:xfrm>
          <a:prstGeom prst="line">
            <a:avLst/>
          </a:prstGeom>
          <a:noFill/>
          <a:ln w="19050" cap="flat" cmpd="sng" algn="ctr">
            <a:solidFill>
              <a:srgbClr val="000000"/>
            </a:solidFill>
            <a:prstDash val="solid"/>
          </a:ln>
          <a:effectLst/>
        </p:spPr>
      </p:cxnSp>
      <p:sp>
        <p:nvSpPr>
          <p:cNvPr id="76" name="TextBox 75"/>
          <p:cNvSpPr txBox="1"/>
          <p:nvPr/>
        </p:nvSpPr>
        <p:spPr>
          <a:xfrm>
            <a:off x="3412835" y="3855845"/>
            <a:ext cx="99257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Cryo</a:t>
            </a:r>
            <a:r>
              <a:rPr kumimoji="0" lang="en-US" sz="1600" b="1" i="0" u="none" strike="noStrike" kern="0" cap="none" spc="0" normalizeH="0" baseline="0" noProof="0" dirty="0">
                <a:ln>
                  <a:noFill/>
                </a:ln>
                <a:solidFill>
                  <a:sysClr val="windowText" lastClr="000000"/>
                </a:solidFill>
                <a:effectLst/>
                <a:uLnTx/>
                <a:uFillTx/>
              </a:rPr>
              <a:t> HX</a:t>
            </a:r>
          </a:p>
        </p:txBody>
      </p:sp>
      <p:cxnSp>
        <p:nvCxnSpPr>
          <p:cNvPr id="77" name="Straight Arrow Connector 76"/>
          <p:cNvCxnSpPr/>
          <p:nvPr/>
        </p:nvCxnSpPr>
        <p:spPr>
          <a:xfrm flipH="1" flipV="1">
            <a:off x="6750657" y="5543869"/>
            <a:ext cx="242515" cy="197877"/>
          </a:xfrm>
          <a:prstGeom prst="straightConnector1">
            <a:avLst/>
          </a:prstGeom>
          <a:noFill/>
          <a:ln w="19050" cap="flat" cmpd="sng" algn="ctr">
            <a:solidFill>
              <a:srgbClr val="000000"/>
            </a:solidFill>
            <a:prstDash val="solid"/>
            <a:tailEnd type="arrow"/>
          </a:ln>
          <a:effectLst/>
        </p:spPr>
      </p:cxnSp>
      <p:cxnSp>
        <p:nvCxnSpPr>
          <p:cNvPr id="78" name="Straight Connector 77"/>
          <p:cNvCxnSpPr/>
          <p:nvPr/>
        </p:nvCxnSpPr>
        <p:spPr>
          <a:xfrm>
            <a:off x="6993172" y="5741746"/>
            <a:ext cx="186856" cy="0"/>
          </a:xfrm>
          <a:prstGeom prst="line">
            <a:avLst/>
          </a:prstGeom>
          <a:noFill/>
          <a:ln w="19050" cap="flat" cmpd="sng" algn="ctr">
            <a:solidFill>
              <a:srgbClr val="000000"/>
            </a:solidFill>
            <a:prstDash val="solid"/>
          </a:ln>
          <a:effectLst/>
        </p:spPr>
      </p:cxnSp>
      <p:sp>
        <p:nvSpPr>
          <p:cNvPr id="79" name="TextBox 78"/>
          <p:cNvSpPr txBox="1"/>
          <p:nvPr/>
        </p:nvSpPr>
        <p:spPr>
          <a:xfrm>
            <a:off x="7180028" y="5585168"/>
            <a:ext cx="171072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Cold expansion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valve</a:t>
            </a:r>
          </a:p>
        </p:txBody>
      </p:sp>
      <p:sp>
        <p:nvSpPr>
          <p:cNvPr id="80" name="TextBox 79"/>
          <p:cNvSpPr txBox="1"/>
          <p:nvPr/>
        </p:nvSpPr>
        <p:spPr>
          <a:xfrm>
            <a:off x="2837342" y="6164487"/>
            <a:ext cx="267092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subassembly field brazes</a:t>
            </a:r>
          </a:p>
        </p:txBody>
      </p:sp>
      <p:cxnSp>
        <p:nvCxnSpPr>
          <p:cNvPr id="81" name="Straight Connector 80"/>
          <p:cNvCxnSpPr/>
          <p:nvPr/>
        </p:nvCxnSpPr>
        <p:spPr>
          <a:xfrm>
            <a:off x="5508266" y="6335136"/>
            <a:ext cx="137160" cy="0"/>
          </a:xfrm>
          <a:prstGeom prst="line">
            <a:avLst/>
          </a:prstGeom>
          <a:noFill/>
          <a:ln w="19050" cap="flat" cmpd="sng" algn="ctr">
            <a:solidFill>
              <a:srgbClr val="000000"/>
            </a:solidFill>
            <a:prstDash val="solid"/>
          </a:ln>
          <a:effectLst/>
        </p:spPr>
      </p:cxnSp>
      <p:cxnSp>
        <p:nvCxnSpPr>
          <p:cNvPr id="82" name="Straight Arrow Connector 81"/>
          <p:cNvCxnSpPr/>
          <p:nvPr/>
        </p:nvCxnSpPr>
        <p:spPr>
          <a:xfrm flipV="1">
            <a:off x="5645426" y="4850296"/>
            <a:ext cx="326004" cy="1484840"/>
          </a:xfrm>
          <a:prstGeom prst="straightConnector1">
            <a:avLst/>
          </a:prstGeom>
          <a:noFill/>
          <a:ln w="19050" cap="flat" cmpd="sng" algn="ctr">
            <a:solidFill>
              <a:srgbClr val="000000"/>
            </a:solidFill>
            <a:prstDash val="solid"/>
            <a:tailEnd type="arrow"/>
          </a:ln>
          <a:effectLst/>
        </p:spPr>
      </p:cxnSp>
      <p:sp>
        <p:nvSpPr>
          <p:cNvPr id="83" name="TextBox 82"/>
          <p:cNvSpPr txBox="1"/>
          <p:nvPr/>
        </p:nvSpPr>
        <p:spPr>
          <a:xfrm>
            <a:off x="7081464" y="6181248"/>
            <a:ext cx="123623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field welds</a:t>
            </a:r>
          </a:p>
        </p:txBody>
      </p:sp>
      <p:cxnSp>
        <p:nvCxnSpPr>
          <p:cNvPr id="84" name="Straight Arrow Connector 83"/>
          <p:cNvCxnSpPr/>
          <p:nvPr/>
        </p:nvCxnSpPr>
        <p:spPr>
          <a:xfrm flipH="1" flipV="1">
            <a:off x="6220457" y="5543870"/>
            <a:ext cx="530200" cy="806655"/>
          </a:xfrm>
          <a:prstGeom prst="straightConnector1">
            <a:avLst/>
          </a:prstGeom>
          <a:noFill/>
          <a:ln w="19050" cap="flat" cmpd="sng" algn="ctr">
            <a:solidFill>
              <a:srgbClr val="000000"/>
            </a:solidFill>
            <a:prstDash val="solid"/>
            <a:tailEnd type="arrow"/>
          </a:ln>
          <a:effectLst/>
        </p:spPr>
      </p:cxnSp>
      <p:cxnSp>
        <p:nvCxnSpPr>
          <p:cNvPr id="85" name="Straight Connector 84"/>
          <p:cNvCxnSpPr>
            <a:endCxn id="83" idx="1"/>
          </p:cNvCxnSpPr>
          <p:nvPr/>
        </p:nvCxnSpPr>
        <p:spPr>
          <a:xfrm>
            <a:off x="6750657" y="6350525"/>
            <a:ext cx="330807" cy="0"/>
          </a:xfrm>
          <a:prstGeom prst="line">
            <a:avLst/>
          </a:prstGeom>
          <a:noFill/>
          <a:ln w="28575" cap="flat" cmpd="sng" algn="ctr">
            <a:solidFill>
              <a:srgbClr val="000000"/>
            </a:solidFill>
            <a:prstDash val="solid"/>
          </a:ln>
          <a:effectLst/>
        </p:spPr>
      </p:cxnSp>
    </p:spTree>
    <p:extLst>
      <p:ext uri="{BB962C8B-B14F-4D97-AF65-F5344CB8AC3E}">
        <p14:creationId xmlns:p14="http://schemas.microsoft.com/office/powerpoint/2010/main" val="3288284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28600" y="817460"/>
            <a:ext cx="89154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800" b="1" dirty="0"/>
              <a:t>The </a:t>
            </a:r>
            <a:r>
              <a:rPr lang="en-US" sz="1800" b="1" dirty="0" err="1"/>
              <a:t>HeX</a:t>
            </a:r>
            <a:r>
              <a:rPr lang="en-US" sz="1800" b="1" dirty="0"/>
              <a:t> for I&amp;T, TMA and Pathfinder have completed final design and manufacturing readiness reviews   </a:t>
            </a:r>
          </a:p>
          <a:p>
            <a:pPr lvl="1">
              <a:lnSpc>
                <a:spcPct val="90000"/>
              </a:lnSpc>
            </a:pPr>
            <a:r>
              <a:rPr lang="en-US" sz="1600" dirty="0">
                <a:solidFill>
                  <a:schemeClr val="tx1"/>
                </a:solidFill>
              </a:rPr>
              <a:t>Procurement was bid and awarded to Eden Cryogenics in December 2018.  Final drawings have been provided to vendor for all variations.</a:t>
            </a:r>
          </a:p>
          <a:p>
            <a:pPr lvl="1">
              <a:lnSpc>
                <a:spcPct val="90000"/>
              </a:lnSpc>
            </a:pPr>
            <a:r>
              <a:rPr lang="en-US" sz="1600" dirty="0">
                <a:solidFill>
                  <a:schemeClr val="tx1"/>
                </a:solidFill>
              </a:rPr>
              <a:t>Delivery time longer than desired (June 21 &amp; 27, 2018) but we have worked with them to try to coordinate their production sequencing to expedite the I&amp;T units.</a:t>
            </a:r>
          </a:p>
          <a:p>
            <a:pPr lvl="1">
              <a:lnSpc>
                <a:spcPct val="90000"/>
              </a:lnSpc>
            </a:pPr>
            <a:r>
              <a:rPr lang="en-US" sz="1600" dirty="0">
                <a:solidFill>
                  <a:schemeClr val="tx1"/>
                </a:solidFill>
              </a:rPr>
              <a:t>SLAC is separately procuring manufacture of some of the small piece parts. </a:t>
            </a:r>
          </a:p>
          <a:p>
            <a:pPr lvl="1">
              <a:lnSpc>
                <a:spcPct val="90000"/>
              </a:lnSpc>
            </a:pPr>
            <a:r>
              <a:rPr lang="en-US" sz="1600" dirty="0">
                <a:solidFill>
                  <a:schemeClr val="tx1"/>
                </a:solidFill>
              </a:rPr>
              <a:t>SLAC provided Eden necessary equipment &amp; procedures to verify flow rates. </a:t>
            </a:r>
          </a:p>
          <a:p>
            <a:pPr lvl="1">
              <a:lnSpc>
                <a:spcPct val="80000"/>
              </a:lnSpc>
            </a:pPr>
            <a:r>
              <a:rPr lang="en-US" sz="1600" dirty="0">
                <a:solidFill>
                  <a:schemeClr val="tx1"/>
                </a:solidFill>
              </a:rPr>
              <a:t>The fabrication of the </a:t>
            </a:r>
            <a:r>
              <a:rPr lang="en-US" sz="1600" dirty="0" err="1">
                <a:solidFill>
                  <a:schemeClr val="tx1"/>
                </a:solidFill>
              </a:rPr>
              <a:t>HeX</a:t>
            </a:r>
            <a:r>
              <a:rPr lang="en-US" sz="1600" dirty="0">
                <a:solidFill>
                  <a:schemeClr val="tx1"/>
                </a:solidFill>
              </a:rPr>
              <a:t> is in the risk registry as a key risk. We have had one vendor visit and we have instituted weekly reporting and meetings with the vendor </a:t>
            </a:r>
            <a:endParaRPr lang="en-US" sz="1800" dirty="0">
              <a:solidFill>
                <a:schemeClr val="tx1"/>
              </a:solidFill>
            </a:endParaRPr>
          </a:p>
          <a:p>
            <a:pPr marL="914400" lvl="2" indent="0">
              <a:lnSpc>
                <a:spcPct val="80000"/>
              </a:lnSpc>
              <a:buNone/>
            </a:pPr>
            <a:endParaRPr lang="en-US" sz="1050" b="1" dirty="0"/>
          </a:p>
          <a:p>
            <a:pPr marL="342900" lvl="1" indent="-342900">
              <a:lnSpc>
                <a:spcPct val="80000"/>
              </a:lnSpc>
              <a:buFont typeface="Lucida Grande"/>
              <a:buChar char="-"/>
            </a:pPr>
            <a:endParaRPr lang="en-US" sz="1800" b="1" dirty="0">
              <a:sym typeface="Wingdings"/>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5925" y="3499655"/>
            <a:ext cx="1218016" cy="825480"/>
          </a:xfrm>
          <a:prstGeom prst="rect">
            <a:avLst/>
          </a:prstGeom>
          <a:noFill/>
          <a:ln w="38100">
            <a:solidFill>
              <a:schemeClr val="tx1"/>
            </a:solidFill>
            <a:miter lim="800000"/>
            <a:headEnd/>
            <a:tailEnd/>
          </a:ln>
        </p:spPr>
      </p:pic>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
          <a:stretch/>
        </p:blipFill>
        <p:spPr bwMode="auto">
          <a:xfrm>
            <a:off x="117020" y="3544215"/>
            <a:ext cx="2000696" cy="102686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219200" y="142875"/>
            <a:ext cx="6110287" cy="557213"/>
          </a:xfrm>
        </p:spPr>
        <p:txBody>
          <a:bodyPr/>
          <a:lstStyle/>
          <a:p>
            <a:r>
              <a:rPr lang="en-US" dirty="0"/>
              <a:t>Status of </a:t>
            </a:r>
            <a:r>
              <a:rPr lang="en-US" dirty="0" err="1"/>
              <a:t>HeX</a:t>
            </a:r>
            <a:r>
              <a:rPr lang="en-US" dirty="0"/>
              <a:t> Design and  Procurement Strategy, Assembly Sequence</a:t>
            </a:r>
          </a:p>
        </p:txBody>
      </p:sp>
      <p:pic>
        <p:nvPicPr>
          <p:cNvPr id="9" name="Picture 8">
            <a:extLst>
              <a:ext uri="{FF2B5EF4-FFF2-40B4-BE49-F238E27FC236}">
                <a16:creationId xmlns:a16="http://schemas.microsoft.com/office/drawing/2014/main" id="{9BAD9CA9-34E7-BE44-82A2-3F4CE9F7FC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7020" y="4686535"/>
            <a:ext cx="3296572" cy="1672346"/>
          </a:xfrm>
          <a:prstGeom prst="rect">
            <a:avLst/>
          </a:prstGeom>
          <a:noFill/>
          <a:ln w="38100">
            <a:solidFill>
              <a:schemeClr val="tx1"/>
            </a:solidFill>
            <a:miter lim="800000"/>
            <a:headEnd/>
            <a:tailEnd/>
          </a:ln>
        </p:spPr>
      </p:pic>
      <p:sp>
        <p:nvSpPr>
          <p:cNvPr id="10" name="TextBox 9">
            <a:extLst>
              <a:ext uri="{FF2B5EF4-FFF2-40B4-BE49-F238E27FC236}">
                <a16:creationId xmlns:a16="http://schemas.microsoft.com/office/drawing/2014/main" id="{6919C21C-C60F-7245-9B13-E278C0B528E7}"/>
              </a:ext>
            </a:extLst>
          </p:cNvPr>
          <p:cNvSpPr txBox="1"/>
          <p:nvPr/>
        </p:nvSpPr>
        <p:spPr>
          <a:xfrm>
            <a:off x="1269170" y="5400703"/>
            <a:ext cx="2342705" cy="923330"/>
          </a:xfrm>
          <a:prstGeom prst="rect">
            <a:avLst/>
          </a:prstGeom>
          <a:noFill/>
        </p:spPr>
        <p:txBody>
          <a:bodyPr wrap="square" rtlCol="0">
            <a:spAutoFit/>
          </a:bodyPr>
          <a:lstStyle/>
          <a:p>
            <a:r>
              <a:rPr lang="en-US" b="1" dirty="0">
                <a:solidFill>
                  <a:schemeClr val="bg1"/>
                </a:solidFill>
              </a:rPr>
              <a:t>First 7 Tube </a:t>
            </a:r>
            <a:r>
              <a:rPr lang="en-US" b="1" dirty="0" err="1">
                <a:solidFill>
                  <a:schemeClr val="bg1"/>
                </a:solidFill>
              </a:rPr>
              <a:t>HeX</a:t>
            </a:r>
            <a:r>
              <a:rPr lang="en-US" b="1" dirty="0">
                <a:solidFill>
                  <a:schemeClr val="bg1"/>
                </a:solidFill>
              </a:rPr>
              <a:t> after</a:t>
            </a:r>
          </a:p>
          <a:p>
            <a:r>
              <a:rPr lang="en-US" b="1" dirty="0">
                <a:solidFill>
                  <a:schemeClr val="bg1"/>
                </a:solidFill>
              </a:rPr>
              <a:t>primary winding was   completed at Eden. </a:t>
            </a:r>
          </a:p>
        </p:txBody>
      </p:sp>
      <p:sp>
        <p:nvSpPr>
          <p:cNvPr id="11" name="TextBox 10">
            <a:extLst>
              <a:ext uri="{FF2B5EF4-FFF2-40B4-BE49-F238E27FC236}">
                <a16:creationId xmlns:a16="http://schemas.microsoft.com/office/drawing/2014/main" id="{55CDEB6F-22A5-F249-89F7-758878050186}"/>
              </a:ext>
            </a:extLst>
          </p:cNvPr>
          <p:cNvSpPr txBox="1"/>
          <p:nvPr/>
        </p:nvSpPr>
        <p:spPr>
          <a:xfrm>
            <a:off x="5374273" y="3275543"/>
            <a:ext cx="3729517" cy="646331"/>
          </a:xfrm>
          <a:prstGeom prst="rect">
            <a:avLst/>
          </a:prstGeom>
          <a:noFill/>
          <a:ln>
            <a:solidFill>
              <a:srgbClr val="FF0000"/>
            </a:solidFill>
          </a:ln>
        </p:spPr>
        <p:txBody>
          <a:bodyPr wrap="square" rtlCol="0">
            <a:spAutoFit/>
          </a:bodyPr>
          <a:lstStyle/>
          <a:p>
            <a:r>
              <a:rPr lang="en-US" b="1" dirty="0">
                <a:solidFill>
                  <a:srgbClr val="FF0000"/>
                </a:solidFill>
              </a:rPr>
              <a:t>Brazing and flow rate measurements starts on the week of June 11th</a:t>
            </a:r>
          </a:p>
        </p:txBody>
      </p:sp>
      <p:sp>
        <p:nvSpPr>
          <p:cNvPr id="15" name="TextBox 14">
            <a:extLst>
              <a:ext uri="{FF2B5EF4-FFF2-40B4-BE49-F238E27FC236}">
                <a16:creationId xmlns:a16="http://schemas.microsoft.com/office/drawing/2014/main" id="{A1C1C9B6-4FD9-CF4A-9E83-009D155295F3}"/>
              </a:ext>
            </a:extLst>
          </p:cNvPr>
          <p:cNvSpPr txBox="1"/>
          <p:nvPr/>
        </p:nvSpPr>
        <p:spPr>
          <a:xfrm>
            <a:off x="3957520" y="3467405"/>
            <a:ext cx="706706" cy="369332"/>
          </a:xfrm>
          <a:prstGeom prst="rect">
            <a:avLst/>
          </a:prstGeom>
          <a:noFill/>
        </p:spPr>
        <p:txBody>
          <a:bodyPr wrap="square" rtlCol="0">
            <a:spAutoFit/>
          </a:bodyPr>
          <a:lstStyle/>
          <a:p>
            <a:r>
              <a:rPr lang="en-US" b="1" dirty="0">
                <a:solidFill>
                  <a:schemeClr val="bg1"/>
                </a:solidFill>
              </a:rPr>
              <a:t>TXV</a:t>
            </a:r>
          </a:p>
        </p:txBody>
      </p:sp>
      <p:pic>
        <p:nvPicPr>
          <p:cNvPr id="16" name="Picture 2" descr="image2018-5-30 23:28:4.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3610167" y="4327240"/>
            <a:ext cx="2017508" cy="216771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2" name="Picture 2" descr="image2018-5-30 23:28:31.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5775250" y="5492449"/>
            <a:ext cx="1099565" cy="97133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5818" y="5361124"/>
            <a:ext cx="2084270" cy="104391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73721" y="4005075"/>
            <a:ext cx="1946367" cy="127093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BF75E2E1-100B-CE43-94C3-EE48B01B8F49}"/>
              </a:ext>
            </a:extLst>
          </p:cNvPr>
          <p:cNvSpPr txBox="1"/>
          <p:nvPr/>
        </p:nvSpPr>
        <p:spPr>
          <a:xfrm>
            <a:off x="7085571" y="4991792"/>
            <a:ext cx="1979814" cy="369332"/>
          </a:xfrm>
          <a:prstGeom prst="rect">
            <a:avLst/>
          </a:prstGeom>
          <a:noFill/>
        </p:spPr>
        <p:txBody>
          <a:bodyPr wrap="square" rtlCol="0">
            <a:spAutoFit/>
          </a:bodyPr>
          <a:lstStyle/>
          <a:p>
            <a:r>
              <a:rPr lang="en-US" b="1" dirty="0" err="1">
                <a:solidFill>
                  <a:schemeClr val="bg1"/>
                </a:solidFill>
              </a:rPr>
              <a:t>Misc</a:t>
            </a:r>
            <a:r>
              <a:rPr lang="en-US" b="1" dirty="0">
                <a:solidFill>
                  <a:schemeClr val="bg1"/>
                </a:solidFill>
              </a:rPr>
              <a:t> tubing bends</a:t>
            </a:r>
          </a:p>
        </p:txBody>
      </p:sp>
      <p:pic>
        <p:nvPicPr>
          <p:cNvPr id="17"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29295" y="3542772"/>
            <a:ext cx="1621065" cy="106141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941154" y="4243198"/>
            <a:ext cx="1994664" cy="111370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a:extLst>
              <a:ext uri="{FF2B5EF4-FFF2-40B4-BE49-F238E27FC236}">
                <a16:creationId xmlns:a16="http://schemas.microsoft.com/office/drawing/2014/main" id="{A1C1C9B6-4FD9-CF4A-9E83-009D155295F3}"/>
              </a:ext>
            </a:extLst>
          </p:cNvPr>
          <p:cNvSpPr txBox="1"/>
          <p:nvPr/>
        </p:nvSpPr>
        <p:spPr>
          <a:xfrm>
            <a:off x="405056" y="3429000"/>
            <a:ext cx="3283629" cy="369332"/>
          </a:xfrm>
          <a:prstGeom prst="rect">
            <a:avLst/>
          </a:prstGeom>
          <a:noFill/>
        </p:spPr>
        <p:txBody>
          <a:bodyPr wrap="square" rtlCol="0">
            <a:spAutoFit/>
          </a:bodyPr>
          <a:lstStyle/>
          <a:p>
            <a:r>
              <a:rPr lang="en-US" b="1" dirty="0">
                <a:solidFill>
                  <a:schemeClr val="bg1"/>
                </a:solidFill>
              </a:rPr>
              <a:t>Capillary winding and assembly  </a:t>
            </a:r>
          </a:p>
        </p:txBody>
      </p:sp>
    </p:spTree>
    <p:extLst>
      <p:ext uri="{BB962C8B-B14F-4D97-AF65-F5344CB8AC3E}">
        <p14:creationId xmlns:p14="http://schemas.microsoft.com/office/powerpoint/2010/main" val="2188491463"/>
      </p:ext>
    </p:extLst>
  </p:cSld>
  <p:clrMapOvr>
    <a:masterClrMapping/>
  </p:clrMapOvr>
</p:sld>
</file>

<file path=ppt/theme/theme1.xml><?xml version="1.0" encoding="utf-8"?>
<a:theme xmlns:a="http://schemas.openxmlformats.org/drawingml/2006/main" name="Simple-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17654</TotalTime>
  <Words>15772</Words>
  <Application>Microsoft Macintosh PowerPoint</Application>
  <PresentationFormat>On-screen Show (4:3)</PresentationFormat>
  <Paragraphs>2920</Paragraphs>
  <Slides>214</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214</vt:i4>
      </vt:variant>
    </vt:vector>
  </HeadingPairs>
  <TitlesOfParts>
    <vt:vector size="222" baseType="lpstr">
      <vt:lpstr>Arial</vt:lpstr>
      <vt:lpstr>Calibri</vt:lpstr>
      <vt:lpstr>Engravers MT</vt:lpstr>
      <vt:lpstr>Lucida Grande</vt:lpstr>
      <vt:lpstr>Times New Roman</vt:lpstr>
      <vt:lpstr>Wingdings</vt:lpstr>
      <vt:lpstr>Simple-43</vt:lpstr>
      <vt:lpstr>Presentation</vt:lpstr>
      <vt:lpstr>LSST Camera Cryostat Utility Trunk Status  Rafe H. Schindler, Camera Cryostat Physicist Thomas W. Markiewicz, Camera Cryostat System Architect, CAM  NSF/DOE Joint Status Review August 27-30, 2019</vt:lpstr>
      <vt:lpstr>Outline</vt:lpstr>
      <vt:lpstr>Accomplishments in the Cryostat Subsystem Since JSR 2018</vt:lpstr>
      <vt:lpstr>Cryostat and Refrigeration Subsystems</vt:lpstr>
      <vt:lpstr>Cryostat and Refrigeration Subsystems</vt:lpstr>
      <vt:lpstr>Cryostat Related Work in FY19</vt:lpstr>
      <vt:lpstr>Cryostat</vt:lpstr>
      <vt:lpstr>Power Feedthroughs</vt:lpstr>
      <vt:lpstr>I&amp;T HX and I&amp;T Compressor Refrigeration System</vt:lpstr>
      <vt:lpstr>I&amp;T Refrigeration System</vt:lpstr>
      <vt:lpstr>TMA “Chile” Compressor System</vt:lpstr>
      <vt:lpstr>Status of Work in Progress</vt:lpstr>
      <vt:lpstr>TMA ”Chile” HX System-Refrigeration</vt:lpstr>
      <vt:lpstr>Parts for Cold TMA HX Arrive June 4</vt:lpstr>
      <vt:lpstr>Manufacturing Status</vt:lpstr>
      <vt:lpstr>Utility Trunk Scope - Structure</vt:lpstr>
      <vt:lpstr>Utility Trunk: Subsystem Kits</vt:lpstr>
      <vt:lpstr>UT Structure Procurement</vt:lpstr>
      <vt:lpstr>Major UT Machined Parts</vt:lpstr>
      <vt:lpstr>UT Assembly Kits Status</vt:lpstr>
      <vt:lpstr>Various UT Subsystem Parts</vt:lpstr>
      <vt:lpstr>Detailed Assembly Schedule Exists</vt:lpstr>
      <vt:lpstr>UT Time Line</vt:lpstr>
      <vt:lpstr>Programmatic Status</vt:lpstr>
      <vt:lpstr>PowerPoint Presentation</vt:lpstr>
      <vt:lpstr>Cryo System Risk Registry</vt:lpstr>
      <vt:lpstr>CRYO Cost &amp; Performance as of May 2019</vt:lpstr>
      <vt:lpstr>Schedule &amp; Cost Metrics for  Refrigeration (3.06.04.06) &amp; UT (3.06.05.02)</vt:lpstr>
      <vt:lpstr>Variance Analysis</vt:lpstr>
      <vt:lpstr>Estimate To Complete Status</vt:lpstr>
      <vt:lpstr>CRYO 3.06.04 Schedule</vt:lpstr>
      <vt:lpstr>3.06.05 UT Schedule</vt:lpstr>
      <vt:lpstr>Major Milestones – A Historical Perspective</vt:lpstr>
      <vt:lpstr>Summary</vt:lpstr>
      <vt:lpstr>Summary</vt:lpstr>
      <vt:lpstr>Supporting Material</vt:lpstr>
      <vt:lpstr>Response to 2018 NSF/DOE Status Review</vt:lpstr>
      <vt:lpstr>Supporting Documents</vt:lpstr>
      <vt:lpstr>Cryostat Baseline Changes since JSR18</vt:lpstr>
      <vt:lpstr>Backup Material</vt:lpstr>
      <vt:lpstr>Cryostat System Scope [WBS 3.06.04/.05]  </vt:lpstr>
      <vt:lpstr>Cryostat Subsystem is responsible for three major camera components: the Cryostat, Utility Trunk &amp; Refrigeration </vt:lpstr>
      <vt:lpstr>Cryostat System Scope [WBS 3.06.04/.05] </vt:lpstr>
      <vt:lpstr>Cryostat Vacuum Verification Testing and  Refrigeration Verification / I&amp;T Testing on BOT</vt:lpstr>
      <vt:lpstr>I&amp;T Final Integrated Testing of Camera with Telescope Mount Assembly (TMA) Style “Dogleg” HeX in Utility Trunk</vt:lpstr>
      <vt:lpstr>Pathfinder Commissioning of TMA Refrigeration Transfer Line System &amp; TMA Compressor System.  Final Complete Integrated TMA System</vt:lpstr>
      <vt:lpstr>Highlights and Changes Since 2017 Review</vt:lpstr>
      <vt:lpstr>Highlights and Changes Since 2017 Review</vt:lpstr>
      <vt:lpstr>Technical Status - Cryostat</vt:lpstr>
      <vt:lpstr>Cryostat Body Subsystem Components</vt:lpstr>
      <vt:lpstr>Cryostat Structure  </vt:lpstr>
      <vt:lpstr>Grid Status</vt:lpstr>
      <vt:lpstr>Cryostat Housing Status</vt:lpstr>
      <vt:lpstr>Pump Plate And Feedthrough Flange Status</vt:lpstr>
      <vt:lpstr>Assembly / Test of Pump Plate</vt:lpstr>
      <vt:lpstr>Leak Check of All Feedthrough Flange Welds System pumped down warm to 3.3x10-7 Torr</vt:lpstr>
      <vt:lpstr>Pumpdown of Empty Cryostat + Instrumentation Feedthru &amp; Cables</vt:lpstr>
      <vt:lpstr>Cryoplate and Coldplate Status</vt:lpstr>
      <vt:lpstr>Cryoplate Dry Fit – Before Furnace Brazing</vt:lpstr>
      <vt:lpstr>Coldplate bars &amp; braze plate.   Thin walled tube bending</vt:lpstr>
      <vt:lpstr>Cold Plate Assembled With Cryo-Feedthrough Bellows and Ceramic Break</vt:lpstr>
      <vt:lpstr>Assembling Cryostraps and RTD onto Cryoplate</vt:lpstr>
      <vt:lpstr>Cryoplate With Ceramic Break, Feedthrough Bellows, Heaters and RTDs on Front Face </vt:lpstr>
      <vt:lpstr>Cryo and Cold Plates Mated May 19th 2018</vt:lpstr>
      <vt:lpstr>Cryo and Cold Plate Mated</vt:lpstr>
      <vt:lpstr>Detail of Cryo-Feedthrough &amp; Evaporator Interconnect</vt:lpstr>
      <vt:lpstr>Final assembly of the Cryoplate in the Cryostat</vt:lpstr>
      <vt:lpstr>Preparation for Final Cryo Feedthrough Welds to Pre-Leak Checked Feedthrough Flange</vt:lpstr>
      <vt:lpstr>Final Cryo Feedthrough Welds To Flange Leak Checked and Tested For Electrical Isolation</vt:lpstr>
      <vt:lpstr>Complete Connectorization of RTD and Heaters and Mate Cryo/Coldplate To Grid</vt:lpstr>
      <vt:lpstr>Cable Tray Installation</vt:lpstr>
      <vt:lpstr>Mating of Grid To Cryo Plate</vt:lpstr>
      <vt:lpstr>Grid and Cryoplate Integration</vt:lpstr>
      <vt:lpstr>Shrouds Status</vt:lpstr>
      <vt:lpstr>Shrouds Installation</vt:lpstr>
      <vt:lpstr>Housing and Cryo Coldplate Grid Integration</vt:lpstr>
      <vt:lpstr>Housing installation and Fit Check</vt:lpstr>
      <vt:lpstr>To Complete Cryostat and Deliver To I&amp;T</vt:lpstr>
      <vt:lpstr>Technical Status - Refrigeration</vt:lpstr>
      <vt:lpstr>PowerPoint Presentation</vt:lpstr>
      <vt:lpstr>Cryogenic &amp; Cold refrigerators developed to cool the focal plane &amp; readout electronics</vt:lpstr>
      <vt:lpstr>Cold refrigeration system utilizes conventional               R507a Refrigerant</vt:lpstr>
      <vt:lpstr>Overview of Status &amp; Reviews Since Last Status Review</vt:lpstr>
      <vt:lpstr>Summary of Where Refrigeration Hardware Goes</vt:lpstr>
      <vt:lpstr>Progress and  Status in Cryo R&amp;D Programs Since Last Status Review </vt:lpstr>
      <vt:lpstr>Progress and  Status in Cryo R&amp;D Programs Since Last Status Review</vt:lpstr>
      <vt:lpstr>PowerPoint Presentation</vt:lpstr>
      <vt:lpstr>Load Capacity vs Setpoint Temperature With Final Evaporator (Ambient  Temp~200C)</vt:lpstr>
      <vt:lpstr>Cold Restart Tests (at -130 0C) – Allows Routine Maintenance to be Conducted Without Impact</vt:lpstr>
      <vt:lpstr>Progress and Status of Cold R&amp;D Program Since Last Status Review</vt:lpstr>
      <vt:lpstr>Example: Performance of Cold System</vt:lpstr>
      <vt:lpstr>Remaining Refrigeration Verification Work During Cryoplate &amp; Coldplate testing in I&amp;T</vt:lpstr>
      <vt:lpstr>PowerPoint Presentation</vt:lpstr>
      <vt:lpstr>PowerPoint Presentation</vt:lpstr>
      <vt:lpstr>PowerPoint Presentation</vt:lpstr>
      <vt:lpstr>Examples: Short Upper/Lower Cryo HeX  for I&amp;T</vt:lpstr>
      <vt:lpstr>I&amp;T COLD Heat Exchanger Main Components</vt:lpstr>
      <vt:lpstr>I&amp;T Heat Exchanger Assembly Features  </vt:lpstr>
      <vt:lpstr>Status of HeX Design and  Procurement Strategy, Assembly Sequence</vt:lpstr>
      <vt:lpstr>PowerPoint Presentation</vt:lpstr>
      <vt:lpstr>HeX Installation Supports, Fixturing / Assembly Sequence into Vacuum Canister is Completed (see Backup Slides)  </vt:lpstr>
      <vt:lpstr>Status of HeX Vac Housing Design, Procurement, and Assembly Sequence</vt:lpstr>
      <vt:lpstr>Status of Compressor Chassis Design &amp; Procurement  </vt:lpstr>
      <vt:lpstr>Cryo Compressor Chassis</vt:lpstr>
      <vt:lpstr>Cryo Compressor Chassis SOW’s For MMR Contains</vt:lpstr>
      <vt:lpstr>Status of Cryo-Compressor Chassis Design and Procurement  </vt:lpstr>
      <vt:lpstr>Cryo Compressor Chassis Assembly Line at MMR </vt:lpstr>
      <vt:lpstr>First Article Cryo Compressor Chassis Approved in May 2018</vt:lpstr>
      <vt:lpstr>Compressor Control Box</vt:lpstr>
      <vt:lpstr>Status of Cold-Compressor Chassis Design/Procurement Strategy</vt:lpstr>
      <vt:lpstr>Status of Environmentally Controlled Compressor Cabinets</vt:lpstr>
      <vt:lpstr>Example: Cryo Compressor Cabinet Layout</vt:lpstr>
      <vt:lpstr>Compressor Cabinet Assembly</vt:lpstr>
      <vt:lpstr>PowerPoint Presentation</vt:lpstr>
      <vt:lpstr>Status of Design/Procurement Strategy of Compressor Cabinets</vt:lpstr>
      <vt:lpstr>Technical Status – Utility Trunk</vt:lpstr>
      <vt:lpstr>Camera at Top End of Telescope</vt:lpstr>
      <vt:lpstr>PowerPoint Presentation</vt:lpstr>
      <vt:lpstr>Top End</vt:lpstr>
      <vt:lpstr>Top End Utilities</vt:lpstr>
      <vt:lpstr>Auxiliary Electronics</vt:lpstr>
      <vt:lpstr>Quadrant Box Mechanical Structure</vt:lpstr>
      <vt:lpstr>Auxiliary Electronics Quadrant Box</vt:lpstr>
      <vt:lpstr>Quadrants 1 – 4</vt:lpstr>
      <vt:lpstr>Auxiliary Electronics Quadrant Box Assembly</vt:lpstr>
      <vt:lpstr>Auxiliary Electronics Access Through Hexapod/Rotator</vt:lpstr>
      <vt:lpstr>Utility Trunk Air Cooling System: Overview</vt:lpstr>
      <vt:lpstr>Utility Trunk Air Cooling System: Air Flow Concept Walkthrough</vt:lpstr>
      <vt:lpstr>Utility Trunk Air Cooling System: Air Flow Concept Walkthrough</vt:lpstr>
      <vt:lpstr>Ducting Routes: Mock-up Pictures</vt:lpstr>
      <vt:lpstr>Integrated UT Structure</vt:lpstr>
      <vt:lpstr>Doors &amp; Tracks</vt:lpstr>
      <vt:lpstr>Skins</vt:lpstr>
      <vt:lpstr>Utility Trunk Mock-up </vt:lpstr>
      <vt:lpstr>Subsystem Integration</vt:lpstr>
      <vt:lpstr>Status of Design and Fabrication of the of Utility Trunk Components</vt:lpstr>
      <vt:lpstr>JSR 2018 Backup Slides</vt:lpstr>
      <vt:lpstr>I&amp;T Heat Exchanger Assembly</vt:lpstr>
      <vt:lpstr>CRYO Heat Exchanger Assembly Steps</vt:lpstr>
      <vt:lpstr>Heat Exchanger  I&amp;T Assembly </vt:lpstr>
      <vt:lpstr>CRYO Heat Exchanger Assembly Steps</vt:lpstr>
      <vt:lpstr>CRYO Heat Exchanger Assembly Steps</vt:lpstr>
      <vt:lpstr>CRYO Heat Exchanger Assembly Steps</vt:lpstr>
      <vt:lpstr>CRYO Heat Exchanger Assembly Steps</vt:lpstr>
      <vt:lpstr>CRYO Heat Exchanger Assembly Steps</vt:lpstr>
      <vt:lpstr>COLD Heat Exchanger Assembly Steps</vt:lpstr>
      <vt:lpstr>COLD Heat Exchanger Assembly Steps</vt:lpstr>
      <vt:lpstr>COLD Heat Exchanger Assembly Steps</vt:lpstr>
      <vt:lpstr>PowerPoint Presentation</vt:lpstr>
      <vt:lpstr>LSST Refrigeration Heat Exchanger-TMA System Heat Exchanger Fixtures and Tools Tony Silva   LSST Chile/UT Refrigeration System Peers Review April 17, 2018 </vt:lpstr>
      <vt:lpstr>Outline</vt:lpstr>
      <vt:lpstr>TMA CRYO Heat Exchanger Main Components</vt:lpstr>
      <vt:lpstr>TMA CRYO Heat Exchanger Installation in UT</vt:lpstr>
      <vt:lpstr>TMA CRYO Heat Exchanger Assembly Steps</vt:lpstr>
      <vt:lpstr>TMA CRYO Heat Exchanger Assembly Steps</vt:lpstr>
      <vt:lpstr>TMA CRYO Heat Exchanger Assembly Fixture</vt:lpstr>
      <vt:lpstr>TMA CRYO Heat Exchanger Assembly Fixture</vt:lpstr>
      <vt:lpstr>TMA CRYO Heat Exchanger Assembly Fixture</vt:lpstr>
      <vt:lpstr>TMA CRYO Heat Exchanger Assembly Fixture</vt:lpstr>
      <vt:lpstr>TMA CRYO Heat Exchanger Assembly Fixture</vt:lpstr>
      <vt:lpstr>TMA CRYO Heat Exchanger Assembly Fixture</vt:lpstr>
      <vt:lpstr>TMA CRYO Heat Exchanger Fittings Welding Fixture</vt:lpstr>
      <vt:lpstr>TMA CRYO Heat Exchanger Installation Fixture</vt:lpstr>
      <vt:lpstr>TMA COLD Heat Exchanger Main Components</vt:lpstr>
      <vt:lpstr>TMA COLD Heat Exchanger Installation in UT</vt:lpstr>
      <vt:lpstr>Cold Heat Exchanger Steps</vt:lpstr>
      <vt:lpstr>TMA COLD Heat Exchanger Assembly Fixture</vt:lpstr>
      <vt:lpstr>TMA COLD Heat Exchanger Assembly Fixture</vt:lpstr>
      <vt:lpstr>TMA COLD Heat Exchanger Assembly Fixture</vt:lpstr>
      <vt:lpstr>TMA COLD Heat Exchanger Assembly Fixture</vt:lpstr>
      <vt:lpstr>TMA COLD Heat Exchanger Assembly Fixture</vt:lpstr>
      <vt:lpstr>TMA COLD Heat Exchanger Assembly Fixture</vt:lpstr>
      <vt:lpstr>TMA Bellow Retracting Fixture</vt:lpstr>
      <vt:lpstr>TMA Bellow Retracting Fixture</vt:lpstr>
      <vt:lpstr>TMA Bellow Retracting Fixture</vt:lpstr>
      <vt:lpstr>TMA Bellow Retracting Fixture</vt:lpstr>
      <vt:lpstr>TMA Bellow Retracting Fixture</vt:lpstr>
      <vt:lpstr>TMA Bellow Retracting Fixture</vt:lpstr>
      <vt:lpstr>TMA Bellow Locating and Leak Check Tool</vt:lpstr>
      <vt:lpstr>TMA Bellow Locating and Leak Check Tool</vt:lpstr>
      <vt:lpstr>TMA Bellow Locating and Leak Check Tool</vt:lpstr>
      <vt:lpstr>JSR18 Programmatic Status</vt:lpstr>
      <vt:lpstr>Definition of Risk and Risk Analysis</vt:lpstr>
      <vt:lpstr>Project risk management process used to manage the Camera project</vt:lpstr>
      <vt:lpstr>Top 5 Cryostat Risks and Mitigations</vt:lpstr>
      <vt:lpstr>Cryostat top 10 Current Risks</vt:lpstr>
      <vt:lpstr>Cryostat key risks retired</vt:lpstr>
      <vt:lpstr>Risks and Critical Path</vt:lpstr>
      <vt:lpstr>Cryo &amp; UT performance trend</vt:lpstr>
      <vt:lpstr>Cryo &amp; UT Performance as of Apr 2018</vt:lpstr>
      <vt:lpstr>Cost Variance Analysis</vt:lpstr>
      <vt:lpstr>Schedule Variance Analysis</vt:lpstr>
      <vt:lpstr>Refrigeration Cumulative Schedule Variance</vt:lpstr>
      <vt:lpstr>Cryo &amp; UT Estimate to complete status</vt:lpstr>
      <vt:lpstr>Cryo &amp; UT Summary Schedule</vt:lpstr>
      <vt:lpstr>Utility Trunk Summary Schedule</vt:lpstr>
      <vt:lpstr>Backup Slides Additional Risks</vt:lpstr>
      <vt:lpstr>BACKUP SLIDES:  Additional Risks</vt:lpstr>
      <vt:lpstr>BACKUP SLIDES: Additional Risks</vt:lpstr>
      <vt:lpstr>BACKUP SLIDES: Additional Risks</vt:lpstr>
      <vt:lpstr>Backup Slides Cryostat and Refrigeration</vt:lpstr>
      <vt:lpstr>Background: Cryo System Development History  </vt:lpstr>
      <vt:lpstr>Background:  Cold System Development History  </vt:lpstr>
      <vt:lpstr>I&amp;T Refrigeration System</vt:lpstr>
      <vt:lpstr>LCA-10156 Defines Operating Requirements</vt:lpstr>
      <vt:lpstr>Heat flow within the cryostat: Cryoplate thermal zone From LCA-10156B-Draft 2</vt:lpstr>
      <vt:lpstr>Heat flow within the cryostat: Cold plate thermal zone From LCA-10156B-Draft 2</vt:lpstr>
      <vt:lpstr>Key Requirements of the Refrigeration System (from LCA-51-D-DRAFT 9)  </vt:lpstr>
      <vt:lpstr>Key Requirements of the Refrigeration System (from LCA-51-D-Draft 9)  </vt:lpstr>
      <vt:lpstr>Key Requirements of the Refrigeration System (from LCA-51-D-Draft 9)  </vt:lpstr>
      <vt:lpstr>Example: Cryo System Load Requirements Test                       </vt:lpstr>
      <vt:lpstr>Cryostat Baseline Changes since CD-2</vt:lpstr>
      <vt:lpstr>Hazard Analysis</vt:lpstr>
      <vt:lpstr>Hazard are fully identified and mitigated</vt:lpstr>
    </vt:vector>
  </TitlesOfParts>
  <Company>LSST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Cryostat Markiewicz NSF/DOE Joint Status Review 2019</dc:title>
  <dc:subject>Cryostat</dc:subject>
  <dc:creator>Markiewicz</dc:creator>
  <cp:lastModifiedBy>Tom Markiewicz</cp:lastModifiedBy>
  <cp:revision>936</cp:revision>
  <cp:lastPrinted>2018-06-22T16:18:10Z</cp:lastPrinted>
  <dcterms:created xsi:type="dcterms:W3CDTF">2017-07-18T23:09:36Z</dcterms:created>
  <dcterms:modified xsi:type="dcterms:W3CDTF">2019-07-27T00:21:52Z</dcterms:modified>
  <cp:contentStatus/>
</cp:coreProperties>
</file>