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83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772275" cy="990282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mic Sans MS" panose="030F0902030302020204" pitchFamily="66" charset="0"/>
      <p:regular r:id="rId3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jIIpaIQHcG1/PQV6swljfp2rKK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0"/>
  </p:normalViewPr>
  <p:slideViewPr>
    <p:cSldViewPr snapToGrid="0">
      <p:cViewPr varScale="1">
        <p:scale>
          <a:sx n="111" d="100"/>
          <a:sy n="111" d="100"/>
        </p:scale>
        <p:origin x="168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34653" cy="4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36056" y="0"/>
            <a:ext cx="2934653" cy="4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1225" y="742950"/>
            <a:ext cx="4949825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7228" y="4703842"/>
            <a:ext cx="5417820" cy="4456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05965"/>
            <a:ext cx="2934653" cy="4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36056" y="9405965"/>
            <a:ext cx="2934653" cy="4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49825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:notes"/>
          <p:cNvSpPr txBox="1">
            <a:spLocks noGrp="1"/>
          </p:cNvSpPr>
          <p:nvPr>
            <p:ph type="body" idx="1"/>
          </p:nvPr>
        </p:nvSpPr>
        <p:spPr>
          <a:xfrm>
            <a:off x="677228" y="4703842"/>
            <a:ext cx="5417820" cy="4456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9" name="Google Shape;249;p1:notes"/>
          <p:cNvSpPr txBox="1">
            <a:spLocks noGrp="1"/>
          </p:cNvSpPr>
          <p:nvPr>
            <p:ph type="sldNum" idx="12"/>
          </p:nvPr>
        </p:nvSpPr>
        <p:spPr>
          <a:xfrm>
            <a:off x="3836056" y="9405965"/>
            <a:ext cx="2934653" cy="4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49825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49825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49825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39dd31b2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239dd31b2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39dc0793a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239dc0793a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:notes"/>
          <p:cNvSpPr/>
          <p:nvPr/>
        </p:nvSpPr>
        <p:spPr>
          <a:xfrm>
            <a:off x="3884760" y="8685360"/>
            <a:ext cx="29712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49700" cy="3713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49825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74982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86208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Arial"/>
              <a:buChar char="●"/>
              <a:defRPr sz="18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in template - Light" type="title">
  <p:cSld name="TITLE">
    <p:bg>
      <p:bgPr>
        <a:solidFill>
          <a:srgbClr val="058B8C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3"/>
          <p:cNvPicPr preferRelativeResize="0"/>
          <p:nvPr/>
        </p:nvPicPr>
        <p:blipFill rotWithShape="1">
          <a:blip r:embed="rId2">
            <a:alphaModFix/>
          </a:blip>
          <a:srcRect r="13733"/>
          <a:stretch/>
        </p:blipFill>
        <p:spPr>
          <a:xfrm>
            <a:off x="2044550" y="0"/>
            <a:ext cx="709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3"/>
          <p:cNvSpPr/>
          <p:nvPr/>
        </p:nvSpPr>
        <p:spPr>
          <a:xfrm>
            <a:off x="50" y="0"/>
            <a:ext cx="2044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53"/>
          <p:cNvPicPr preferRelativeResize="0"/>
          <p:nvPr/>
        </p:nvPicPr>
        <p:blipFill rotWithShape="1">
          <a:blip r:embed="rId3">
            <a:alphaModFix/>
          </a:blip>
          <a:srcRect l="34714" t="47910" r="34714" b="-7250"/>
          <a:stretch/>
        </p:blipFill>
        <p:spPr>
          <a:xfrm>
            <a:off x="50" y="1447033"/>
            <a:ext cx="2044500" cy="541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" y="0"/>
            <a:ext cx="2044500" cy="27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3"/>
          <p:cNvSpPr txBox="1">
            <a:spLocks noGrp="1"/>
          </p:cNvSpPr>
          <p:nvPr>
            <p:ph type="ctrTitle"/>
          </p:nvPr>
        </p:nvSpPr>
        <p:spPr>
          <a:xfrm>
            <a:off x="2699075" y="396833"/>
            <a:ext cx="6133200" cy="2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53"/>
          <p:cNvSpPr txBox="1">
            <a:spLocks noGrp="1"/>
          </p:cNvSpPr>
          <p:nvPr>
            <p:ph type="subTitle" idx="1"/>
          </p:nvPr>
        </p:nvSpPr>
        <p:spPr>
          <a:xfrm>
            <a:off x="2699075" y="2900600"/>
            <a:ext cx="6082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0" name="Google Shape;110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2875" y="5469068"/>
            <a:ext cx="6082806" cy="116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3"/>
          <p:cNvSpPr txBox="1">
            <a:spLocks noGrp="1"/>
          </p:cNvSpPr>
          <p:nvPr>
            <p:ph type="subTitle" idx="2"/>
          </p:nvPr>
        </p:nvSpPr>
        <p:spPr>
          <a:xfrm>
            <a:off x="2699075" y="4106467"/>
            <a:ext cx="6082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rgbClr val="058B8C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4"/>
          <p:cNvPicPr preferRelativeResize="0"/>
          <p:nvPr/>
        </p:nvPicPr>
        <p:blipFill rotWithShape="1">
          <a:blip r:embed="rId2">
            <a:alphaModFix/>
          </a:blip>
          <a:srcRect r="13733"/>
          <a:stretch/>
        </p:blipFill>
        <p:spPr>
          <a:xfrm>
            <a:off x="2044550" y="0"/>
            <a:ext cx="709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4"/>
          <p:cNvSpPr/>
          <p:nvPr/>
        </p:nvSpPr>
        <p:spPr>
          <a:xfrm>
            <a:off x="50" y="0"/>
            <a:ext cx="2044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54"/>
          <p:cNvPicPr preferRelativeResize="0"/>
          <p:nvPr/>
        </p:nvPicPr>
        <p:blipFill rotWithShape="1">
          <a:blip r:embed="rId3">
            <a:alphaModFix/>
          </a:blip>
          <a:srcRect l="34714" t="47910" r="34714" b="-7250"/>
          <a:stretch/>
        </p:blipFill>
        <p:spPr>
          <a:xfrm>
            <a:off x="50" y="1447033"/>
            <a:ext cx="2044500" cy="541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" y="0"/>
            <a:ext cx="2044500" cy="27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4"/>
          <p:cNvSpPr txBox="1">
            <a:spLocks noGrp="1"/>
          </p:cNvSpPr>
          <p:nvPr>
            <p:ph type="ctrTitle"/>
          </p:nvPr>
        </p:nvSpPr>
        <p:spPr>
          <a:xfrm>
            <a:off x="2699075" y="396833"/>
            <a:ext cx="6133200" cy="2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8" name="Google Shape;118;p54"/>
          <p:cNvSpPr txBox="1">
            <a:spLocks noGrp="1"/>
          </p:cNvSpPr>
          <p:nvPr>
            <p:ph type="subTitle" idx="1"/>
          </p:nvPr>
        </p:nvSpPr>
        <p:spPr>
          <a:xfrm>
            <a:off x="2699075" y="2900600"/>
            <a:ext cx="6082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54"/>
          <p:cNvSpPr txBox="1">
            <a:spLocks noGrp="1"/>
          </p:cNvSpPr>
          <p:nvPr>
            <p:ph type="subTitle" idx="2"/>
          </p:nvPr>
        </p:nvSpPr>
        <p:spPr>
          <a:xfrm>
            <a:off x="2699075" y="4106467"/>
            <a:ext cx="6082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0" name="Google Shape;12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2875" y="5471267"/>
            <a:ext cx="6235198" cy="108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55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6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74982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6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56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56"/>
          <p:cNvSpPr txBox="1">
            <a:spLocks noGrp="1"/>
          </p:cNvSpPr>
          <p:nvPr>
            <p:ph type="body" idx="2"/>
          </p:nvPr>
        </p:nvSpPr>
        <p:spPr>
          <a:xfrm>
            <a:off x="4796900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AURA">
  <p:cSld name="Section header – AURA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57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2" name="Google Shape;13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94325" y="559255"/>
            <a:ext cx="902674" cy="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– AURA">
  <p:cSld name="Title and body – AURA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8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63957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94325" y="559255"/>
            <a:ext cx="902674" cy="3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8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86208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Arial"/>
              <a:buChar char="●"/>
              <a:defRPr sz="18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AURA" type="twoColTx">
  <p:cSld name="TITLE_AND_TWO_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74982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" name="Google Shape;14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94325" y="559255"/>
            <a:ext cx="902674" cy="3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9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2"/>
          </p:nvPr>
        </p:nvSpPr>
        <p:spPr>
          <a:xfrm>
            <a:off x="4796900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SLAC">
  <p:cSld name="Section header – SLAC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60"/>
          <p:cNvPicPr preferRelativeResize="0"/>
          <p:nvPr/>
        </p:nvPicPr>
        <p:blipFill rotWithShape="1">
          <a:blip r:embed="rId2">
            <a:alphaModFix/>
          </a:blip>
          <a:srcRect t="-3212" r="10" b="-3202"/>
          <a:stretch/>
        </p:blipFill>
        <p:spPr>
          <a:xfrm>
            <a:off x="7994326" y="559264"/>
            <a:ext cx="902675" cy="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&amp;S section">
  <p:cSld name="T&amp;S sec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1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" name="Google Shape;150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5369" y="1845494"/>
            <a:ext cx="5873262" cy="440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1"/>
          <p:cNvSpPr txBox="1">
            <a:spLocks noGrp="1"/>
          </p:cNvSpPr>
          <p:nvPr>
            <p:ph type="title"/>
          </p:nvPr>
        </p:nvSpPr>
        <p:spPr>
          <a:xfrm>
            <a:off x="311700" y="1136700"/>
            <a:ext cx="8520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ystem Integration Testing &amp; Commissioning section">
  <p:cSld name="System Integration Testing &amp; Commissioning sec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title"/>
          </p:nvPr>
        </p:nvSpPr>
        <p:spPr>
          <a:xfrm>
            <a:off x="311700" y="1136700"/>
            <a:ext cx="8520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5" name="Google Shape;15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4349" y="2384733"/>
            <a:ext cx="2843550" cy="40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m section">
  <p:cSld name="Cam sec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3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title"/>
          </p:nvPr>
        </p:nvSpPr>
        <p:spPr>
          <a:xfrm>
            <a:off x="311700" y="1136700"/>
            <a:ext cx="8520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9" name="Google Shape;159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6778" y="2733914"/>
            <a:ext cx="3430447" cy="327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M section">
  <p:cSld name="DM sec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4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64"/>
          <p:cNvSpPr txBox="1">
            <a:spLocks noGrp="1"/>
          </p:cNvSpPr>
          <p:nvPr>
            <p:ph type="title"/>
          </p:nvPr>
        </p:nvSpPr>
        <p:spPr>
          <a:xfrm>
            <a:off x="311700" y="1136700"/>
            <a:ext cx="8520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3" name="Google Shape;163;p64"/>
          <p:cNvPicPr preferRelativeResize="0"/>
          <p:nvPr/>
        </p:nvPicPr>
        <p:blipFill rotWithShape="1">
          <a:blip r:embed="rId2">
            <a:alphaModFix/>
          </a:blip>
          <a:srcRect t="20458"/>
          <a:stretch/>
        </p:blipFill>
        <p:spPr>
          <a:xfrm>
            <a:off x="826477" y="3169065"/>
            <a:ext cx="7491048" cy="304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O section">
  <p:cSld name="EPO sec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5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65"/>
          <p:cNvSpPr txBox="1">
            <a:spLocks noGrp="1"/>
          </p:cNvSpPr>
          <p:nvPr>
            <p:ph type="title"/>
          </p:nvPr>
        </p:nvSpPr>
        <p:spPr>
          <a:xfrm>
            <a:off x="311700" y="1136700"/>
            <a:ext cx="8520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7" name="Google Shape;16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3415" y="2975130"/>
            <a:ext cx="4358044" cy="326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– SLAC">
  <p:cSld name="Title and body – SLAC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6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63957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6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1" name="Google Shape;171;p66"/>
          <p:cNvPicPr preferRelativeResize="0"/>
          <p:nvPr/>
        </p:nvPicPr>
        <p:blipFill rotWithShape="1">
          <a:blip r:embed="rId2">
            <a:alphaModFix/>
          </a:blip>
          <a:srcRect t="-3212" r="10" b="-3202"/>
          <a:stretch/>
        </p:blipFill>
        <p:spPr>
          <a:xfrm>
            <a:off x="7994326" y="559264"/>
            <a:ext cx="902675" cy="3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6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86208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Arial"/>
              <a:buChar char="●"/>
              <a:defRPr sz="18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SLAC">
  <p:cSld name="Title and two columns – SLAC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7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74982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67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" name="Google Shape;176;p67"/>
          <p:cNvPicPr preferRelativeResize="0"/>
          <p:nvPr/>
        </p:nvPicPr>
        <p:blipFill rotWithShape="1">
          <a:blip r:embed="rId2">
            <a:alphaModFix/>
          </a:blip>
          <a:srcRect t="-3212" r="10" b="-3202"/>
          <a:stretch/>
        </p:blipFill>
        <p:spPr>
          <a:xfrm>
            <a:off x="7994326" y="559264"/>
            <a:ext cx="902675" cy="3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7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67"/>
          <p:cNvSpPr txBox="1">
            <a:spLocks noGrp="1"/>
          </p:cNvSpPr>
          <p:nvPr>
            <p:ph type="body" idx="2"/>
          </p:nvPr>
        </p:nvSpPr>
        <p:spPr>
          <a:xfrm>
            <a:off x="4796900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NOIRLab">
  <p:cSld name="Section header – NOIRLab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Arial"/>
              <a:buNone/>
              <a:defRPr sz="3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68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" name="Google Shape;182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0926" y="237833"/>
            <a:ext cx="875175" cy="86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– NOIRLab">
  <p:cSld name="Title and body – NOIRLab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9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63957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69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69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86208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Arial"/>
              <a:buChar char="●"/>
              <a:defRPr sz="18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7" name="Google Shape;187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0926" y="237833"/>
            <a:ext cx="875175" cy="86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NOIRLab">
  <p:cSld name="Title and two columns – NOIRLab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0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63171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70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p70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70"/>
          <p:cNvSpPr txBox="1">
            <a:spLocks noGrp="1"/>
          </p:cNvSpPr>
          <p:nvPr>
            <p:ph type="body" idx="2"/>
          </p:nvPr>
        </p:nvSpPr>
        <p:spPr>
          <a:xfrm>
            <a:off x="4796900" y="1288500"/>
            <a:ext cx="41001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Arial"/>
              <a:buChar char="●"/>
              <a:defRPr sz="1600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3" name="Google Shape;193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0926" y="237833"/>
            <a:ext cx="875175" cy="86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1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Arial"/>
              <a:buNone/>
              <a:defRPr sz="12000" b="1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96" name="Google Shape;196;p7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■"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●"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○"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921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■"/>
              <a:defRPr sz="1000">
                <a:latin typeface="Arial"/>
                <a:ea typeface="Arial"/>
                <a:cs typeface="Arial"/>
                <a:sym typeface="Arial"/>
              </a:defRPr>
            </a:lvl6pPr>
            <a:lvl7pPr marL="3200400" lvl="6" indent="-28575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Arial"/>
              <a:buChar char="●"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3657600" lvl="7" indent="-279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Arial"/>
              <a:buChar char="○"/>
              <a:defRPr sz="800">
                <a:latin typeface="Arial"/>
                <a:ea typeface="Arial"/>
                <a:cs typeface="Arial"/>
                <a:sym typeface="Arial"/>
              </a:defRPr>
            </a:lvl8pPr>
            <a:lvl9pPr marL="4114800" lvl="8" indent="-27305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700"/>
              <a:buFont typeface="Arial"/>
              <a:buChar char="■"/>
              <a:defRPr sz="7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71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2"/>
          <p:cNvSpPr txBox="1">
            <a:spLocks noGrp="1"/>
          </p:cNvSpPr>
          <p:nvPr>
            <p:ph type="title"/>
          </p:nvPr>
        </p:nvSpPr>
        <p:spPr>
          <a:xfrm>
            <a:off x="171451" y="234496"/>
            <a:ext cx="77415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2"/>
          <p:cNvSpPr txBox="1">
            <a:spLocks noGrp="1"/>
          </p:cNvSpPr>
          <p:nvPr>
            <p:ph type="body" idx="1"/>
          </p:nvPr>
        </p:nvSpPr>
        <p:spPr>
          <a:xfrm>
            <a:off x="171450" y="1181101"/>
            <a:ext cx="87951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>
                <a:solidFill>
                  <a:srgbClr val="262626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Char char="○"/>
              <a:defRPr>
                <a:solidFill>
                  <a:srgbClr val="262626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■"/>
              <a:defRPr>
                <a:solidFill>
                  <a:srgbClr val="262626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>
                <a:solidFill>
                  <a:srgbClr val="262626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>
                <a:solidFill>
                  <a:srgbClr val="262626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p72"/>
          <p:cNvSpPr txBox="1">
            <a:spLocks noGrp="1"/>
          </p:cNvSpPr>
          <p:nvPr>
            <p:ph type="sldNum" idx="12"/>
          </p:nvPr>
        </p:nvSpPr>
        <p:spPr>
          <a:xfrm>
            <a:off x="8572654" y="6477000"/>
            <a:ext cx="393900" cy="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spcBef>
                <a:spcPts val="0"/>
              </a:spcBef>
              <a:buClr>
                <a:srgbClr val="7F7F7F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3" name="Google Shape;213;p39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4" name="Google Shape;21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1" name="Google Shape;221;p41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2" name="Google Shape;222;p4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8" name="Google Shape;228;p43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9" name="Google Shape;229;p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6" name="Google Shape;236;p45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" name="Google Shape;237;p45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4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4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7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44" name="Google Shape;244;p47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hyperlink" Target="https://www.lsst.org/scientists/glossary-acronyms" TargetMode="Externa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1"/>
          <p:cNvPicPr preferRelativeResize="0"/>
          <p:nvPr/>
        </p:nvPicPr>
        <p:blipFill rotWithShape="1">
          <a:blip r:embed="rId23">
            <a:alphaModFix amt="34000"/>
          </a:blip>
          <a:srcRect l="641" t="626" r="47201" b="45857"/>
          <a:stretch/>
        </p:blipFill>
        <p:spPr>
          <a:xfrm>
            <a:off x="5541037" y="1816750"/>
            <a:ext cx="3602960" cy="504116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1409575" y="328867"/>
            <a:ext cx="74982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1"/>
          </p:nvPr>
        </p:nvSpPr>
        <p:spPr>
          <a:xfrm>
            <a:off x="211425" y="1288500"/>
            <a:ext cx="8620800" cy="4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31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2" name="Google Shape;92;p21"/>
          <p:cNvCxnSpPr/>
          <p:nvPr/>
        </p:nvCxnSpPr>
        <p:spPr>
          <a:xfrm>
            <a:off x="8538080" y="6438200"/>
            <a:ext cx="0" cy="305600"/>
          </a:xfrm>
          <a:prstGeom prst="straightConnector1">
            <a:avLst/>
          </a:prstGeom>
          <a:noFill/>
          <a:ln w="9525" cap="flat" cmpd="sng">
            <a:solidFill>
              <a:srgbClr val="31333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21"/>
          <p:cNvCxnSpPr/>
          <p:nvPr/>
        </p:nvCxnSpPr>
        <p:spPr>
          <a:xfrm>
            <a:off x="1409475" y="1153067"/>
            <a:ext cx="74982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4" name="Google Shape;94;p21"/>
          <p:cNvPicPr preferRelativeResize="0"/>
          <p:nvPr/>
        </p:nvPicPr>
        <p:blipFill rotWithShape="1">
          <a:blip r:embed="rId24">
            <a:alphaModFix/>
          </a:blip>
          <a:srcRect l="3329" t="13826" r="12587" b="28226"/>
          <a:stretch/>
        </p:blipFill>
        <p:spPr>
          <a:xfrm>
            <a:off x="0" y="0"/>
            <a:ext cx="1278226" cy="117456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348289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" name="Google Shape;96;p21"/>
          <p:cNvCxnSpPr/>
          <p:nvPr/>
        </p:nvCxnSpPr>
        <p:spPr>
          <a:xfrm>
            <a:off x="238275" y="6338933"/>
            <a:ext cx="86694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" name="Google Shape;97;p21"/>
          <p:cNvSpPr txBox="1"/>
          <p:nvPr/>
        </p:nvSpPr>
        <p:spPr>
          <a:xfrm>
            <a:off x="155725" y="6333100"/>
            <a:ext cx="6725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Vera C. Rubin Observatory    |    Operations PCW    |    7-11 August 2023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1"/>
          <p:cNvSpPr txBox="1"/>
          <p:nvPr/>
        </p:nvSpPr>
        <p:spPr>
          <a:xfrm>
            <a:off x="6881175" y="6333100"/>
            <a:ext cx="14673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5"/>
              </a:rPr>
              <a:t>Acronyms &amp; Glossary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hyperlink" Target="https://lsst-tvssc.github.io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rubin2023-covid@lists.lsst.org" TargetMode="External"/><Relationship Id="rId3" Type="http://schemas.openxmlformats.org/officeDocument/2006/relationships/image" Target="../media/image18.png"/><Relationship Id="rId7" Type="http://schemas.openxmlformats.org/officeDocument/2006/relationships/hyperlink" Target="mailto:ashugart@lsst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jfc20@uw.edu" TargetMode="External"/><Relationship Id="rId11" Type="http://schemas.openxmlformats.org/officeDocument/2006/relationships/image" Target="../media/image22.png"/><Relationship Id="rId5" Type="http://schemas.openxmlformats.org/officeDocument/2006/relationships/hyperlink" Target="mailto:ajc@astro.washington.edu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sst-tvssc.github.io/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"/>
          <p:cNvSpPr/>
          <p:nvPr/>
        </p:nvSpPr>
        <p:spPr>
          <a:xfrm>
            <a:off x="357222" y="1368152"/>
            <a:ext cx="8463250" cy="44371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Transients and Variable Stars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Collaboration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2" name="Google Shape;25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362" y="3789040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1760" y="4239040"/>
            <a:ext cx="3513367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"/>
          <p:cNvSpPr txBox="1"/>
          <p:nvPr/>
        </p:nvSpPr>
        <p:spPr>
          <a:xfrm>
            <a:off x="1976475" y="5909700"/>
            <a:ext cx="5743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Speaker: Sara (Rosaria) Bonito</a:t>
            </a: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Questions/Discussion: Igor </a:t>
            </a:r>
            <a:r>
              <a:rPr lang="en-US" sz="1800" dirty="0" err="1">
                <a:latin typeface="Century Gothic"/>
                <a:ea typeface="Century Gothic"/>
                <a:cs typeface="Century Gothic"/>
                <a:sym typeface="Century Gothic"/>
              </a:rPr>
              <a:t>Andreoni</a:t>
            </a: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68" y="476672"/>
            <a:ext cx="3097072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6169" y="764704"/>
            <a:ext cx="3032335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8168" y="4077072"/>
            <a:ext cx="3096000" cy="223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8168" y="1916832"/>
            <a:ext cx="3096000" cy="220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4349" y="172752"/>
            <a:ext cx="2995302" cy="720000"/>
          </a:xfrm>
          <a:prstGeom prst="rect">
            <a:avLst/>
          </a:prstGeom>
          <a:solidFill>
            <a:srgbClr val="31859B"/>
          </a:solidFill>
          <a:ln>
            <a:noFill/>
          </a:ln>
        </p:spPr>
      </p:pic>
      <p:pic>
        <p:nvPicPr>
          <p:cNvPr id="368" name="Google Shape;36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1577" y="160461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0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68" y="476672"/>
            <a:ext cx="3097072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6169" y="764704"/>
            <a:ext cx="3032335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8168" y="4077072"/>
            <a:ext cx="3096000" cy="223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8168" y="1916832"/>
            <a:ext cx="3096000" cy="220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4349" y="172752"/>
            <a:ext cx="2995302" cy="720000"/>
          </a:xfrm>
          <a:prstGeom prst="rect">
            <a:avLst/>
          </a:prstGeom>
          <a:solidFill>
            <a:srgbClr val="31859B"/>
          </a:solidFill>
          <a:ln>
            <a:noFill/>
          </a:ln>
        </p:spPr>
      </p:pic>
      <p:pic>
        <p:nvPicPr>
          <p:cNvPr id="380" name="Google Shape;38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1577" y="160461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1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11"/>
          <p:cNvSpPr/>
          <p:nvPr/>
        </p:nvSpPr>
        <p:spPr>
          <a:xfrm>
            <a:off x="136537" y="736104"/>
            <a:ext cx="2931293" cy="1180728"/>
          </a:xfrm>
          <a:prstGeom prst="ellipse">
            <a:avLst/>
          </a:prstGeom>
          <a:solidFill>
            <a:srgbClr val="A98CC6">
              <a:alpha val="49803"/>
            </a:srgb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1"/>
          <p:cNvSpPr/>
          <p:nvPr/>
        </p:nvSpPr>
        <p:spPr>
          <a:xfrm>
            <a:off x="56875" y="4470751"/>
            <a:ext cx="2931293" cy="1180728"/>
          </a:xfrm>
          <a:prstGeom prst="ellipse">
            <a:avLst/>
          </a:prstGeom>
          <a:solidFill>
            <a:srgbClr val="A98CC6">
              <a:alpha val="49803"/>
            </a:srgb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1"/>
          <p:cNvSpPr/>
          <p:nvPr/>
        </p:nvSpPr>
        <p:spPr>
          <a:xfrm>
            <a:off x="6106275" y="3274215"/>
            <a:ext cx="2931293" cy="1180728"/>
          </a:xfrm>
          <a:prstGeom prst="ellipse">
            <a:avLst/>
          </a:prstGeom>
          <a:solidFill>
            <a:srgbClr val="A98CC6">
              <a:alpha val="49803"/>
            </a:srgb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1"/>
          <p:cNvSpPr/>
          <p:nvPr/>
        </p:nvSpPr>
        <p:spPr>
          <a:xfrm>
            <a:off x="-7135" y="1916832"/>
            <a:ext cx="2931293" cy="1180728"/>
          </a:xfrm>
          <a:prstGeom prst="ellipse">
            <a:avLst/>
          </a:prstGeom>
          <a:solidFill>
            <a:srgbClr val="A98CC6">
              <a:alpha val="49803"/>
            </a:srgb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4349" y="172752"/>
            <a:ext cx="2995302" cy="720000"/>
          </a:xfrm>
          <a:prstGeom prst="rect">
            <a:avLst/>
          </a:prstGeom>
          <a:solidFill>
            <a:srgbClr val="31859B"/>
          </a:solidFill>
          <a:ln>
            <a:noFill/>
          </a:ln>
        </p:spPr>
      </p:pic>
      <p:pic>
        <p:nvPicPr>
          <p:cNvPr id="392" name="Google Shape;3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1577" y="160461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2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4" name="Google Shape;39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7159" y="1542317"/>
            <a:ext cx="6269682" cy="468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"/>
          <p:cNvSpPr txBox="1"/>
          <p:nvPr/>
        </p:nvSpPr>
        <p:spPr>
          <a:xfrm>
            <a:off x="27603" y="44624"/>
            <a:ext cx="8760823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TASK FORCES</a:t>
            </a:r>
            <a:endParaRPr/>
          </a:p>
        </p:txBody>
      </p:sp>
      <p:pic>
        <p:nvPicPr>
          <p:cNvPr id="400" name="Google Shape;40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5573" y="1369182"/>
            <a:ext cx="6761789" cy="282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4544" y="3878162"/>
            <a:ext cx="6830472" cy="264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6265" y="1872601"/>
            <a:ext cx="3017735" cy="362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6265" y="167467"/>
            <a:ext cx="1645007" cy="3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53016" y="662600"/>
            <a:ext cx="1280400" cy="307778"/>
          </a:xfrm>
          <a:prstGeom prst="rect">
            <a:avLst/>
          </a:prstGeom>
          <a:solidFill>
            <a:srgbClr val="00717D"/>
          </a:solidFill>
          <a:ln>
            <a:noFill/>
          </a:ln>
        </p:spPr>
      </p:pic>
      <p:sp>
        <p:nvSpPr>
          <p:cNvPr id="405" name="Google Shape;405;p13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13"/>
          <p:cNvSpPr txBox="1"/>
          <p:nvPr/>
        </p:nvSpPr>
        <p:spPr>
          <a:xfrm>
            <a:off x="4518561" y="2368929"/>
            <a:ext cx="10454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Vincenzo Petrecca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/>
          <p:nvPr/>
        </p:nvSpPr>
        <p:spPr>
          <a:xfrm>
            <a:off x="2452050" y="2314000"/>
            <a:ext cx="39768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2018" y="874343"/>
            <a:ext cx="1645007" cy="3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47417"/>
            <a:ext cx="9144000" cy="4007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6"/>
          <p:cNvSpPr txBox="1"/>
          <p:nvPr/>
        </p:nvSpPr>
        <p:spPr>
          <a:xfrm>
            <a:off x="27603" y="706310"/>
            <a:ext cx="8760823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TASK FORCES</a:t>
            </a:r>
            <a:endParaRPr/>
          </a:p>
        </p:txBody>
      </p:sp>
      <p:pic>
        <p:nvPicPr>
          <p:cNvPr id="415" name="Google Shape;41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976" y="965964"/>
            <a:ext cx="1280400" cy="307778"/>
          </a:xfrm>
          <a:prstGeom prst="rect">
            <a:avLst/>
          </a:prstGeom>
          <a:solidFill>
            <a:srgbClr val="00717D"/>
          </a:solidFill>
          <a:ln>
            <a:noFill/>
          </a:ln>
        </p:spPr>
      </p:pic>
      <p:sp>
        <p:nvSpPr>
          <p:cNvPr id="416" name="Google Shape;416;p16"/>
          <p:cNvSpPr/>
          <p:nvPr/>
        </p:nvSpPr>
        <p:spPr>
          <a:xfrm>
            <a:off x="27602" y="1447610"/>
            <a:ext cx="738208" cy="472630"/>
          </a:xfrm>
          <a:prstGeom prst="ellipse">
            <a:avLst/>
          </a:prstGeom>
          <a:solidFill>
            <a:srgbClr val="C9C9FF">
              <a:alpha val="40000"/>
            </a:srgbClr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6"/>
          <p:cNvSpPr txBox="1"/>
          <p:nvPr/>
        </p:nvSpPr>
        <p:spPr>
          <a:xfrm>
            <a:off x="-180528" y="6583680"/>
            <a:ext cx="682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313" y="857250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7"/>
          <p:cNvSpPr txBox="1"/>
          <p:nvPr/>
        </p:nvSpPr>
        <p:spPr>
          <a:xfrm>
            <a:off x="2452050" y="2314000"/>
            <a:ext cx="39768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7"/>
          <p:cNvSpPr txBox="1"/>
          <p:nvPr/>
        </p:nvSpPr>
        <p:spPr>
          <a:xfrm>
            <a:off x="1" y="1061700"/>
            <a:ext cx="9143999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TVS Task Forces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2008" y="874343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7"/>
          <p:cNvSpPr/>
          <p:nvPr/>
        </p:nvSpPr>
        <p:spPr>
          <a:xfrm>
            <a:off x="1296975" y="857250"/>
            <a:ext cx="1120785" cy="204450"/>
          </a:xfrm>
          <a:prstGeom prst="ellipse">
            <a:avLst/>
          </a:prstGeom>
          <a:solidFill>
            <a:srgbClr val="C9C9FF">
              <a:alpha val="40000"/>
            </a:srgbClr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5143" y="1432350"/>
            <a:ext cx="1280400" cy="307778"/>
          </a:xfrm>
          <a:prstGeom prst="rect">
            <a:avLst/>
          </a:prstGeom>
          <a:solidFill>
            <a:srgbClr val="00717D"/>
          </a:solidFill>
          <a:ln>
            <a:noFill/>
          </a:ln>
        </p:spPr>
      </p:pic>
      <p:sp>
        <p:nvSpPr>
          <p:cNvPr id="428" name="Google Shape;428;p17"/>
          <p:cNvSpPr txBox="1"/>
          <p:nvPr/>
        </p:nvSpPr>
        <p:spPr>
          <a:xfrm>
            <a:off x="-180528" y="6583680"/>
            <a:ext cx="682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239dd31b2c7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2018" y="874343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239dd31b2c7_0_5"/>
          <p:cNvSpPr txBox="1"/>
          <p:nvPr/>
        </p:nvSpPr>
        <p:spPr>
          <a:xfrm>
            <a:off x="994175" y="1113082"/>
            <a:ext cx="73254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rPr>
              <a:t>GROUPS/TASK FORCE INFO</a:t>
            </a:r>
            <a:endParaRPr sz="240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39dd31b2c7_0_5"/>
          <p:cNvSpPr txBox="1"/>
          <p:nvPr/>
        </p:nvSpPr>
        <p:spPr>
          <a:xfrm>
            <a:off x="994175" y="1113082"/>
            <a:ext cx="73254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rPr>
              <a:t>GROUPS/TASK FORCE INFO</a:t>
            </a:r>
            <a:endParaRPr sz="240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239dd31b2c7_0_5"/>
          <p:cNvSpPr/>
          <p:nvPr/>
        </p:nvSpPr>
        <p:spPr>
          <a:xfrm>
            <a:off x="54000" y="1788075"/>
            <a:ext cx="9036000" cy="35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in the conversation on Slack: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 a TVS Task Force and subgroup :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u="sng">
                <a:solidFill>
                  <a:srgbClr val="0097A7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https://lsst-tvssc.github.io/</a:t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7" name="Google Shape;437;g239dd31b2c7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7839" y="3272110"/>
            <a:ext cx="2836981" cy="72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39dd31b2c7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881" y="2300940"/>
            <a:ext cx="2880000" cy="247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39dd31b2c7_0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6844" y="3203530"/>
            <a:ext cx="2880000" cy="36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39dd31b2c7_0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16844" y="3510044"/>
            <a:ext cx="2880001" cy="60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39dc0793a7_0_12"/>
          <p:cNvSpPr txBox="1"/>
          <p:nvPr/>
        </p:nvSpPr>
        <p:spPr>
          <a:xfrm>
            <a:off x="994175" y="1113082"/>
            <a:ext cx="73254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97A7"/>
                </a:solidFill>
              </a:rPr>
              <a:t>DISCUSSION</a:t>
            </a:r>
            <a:endParaRPr sz="240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39dc0793a7_0_12"/>
          <p:cNvSpPr/>
          <p:nvPr/>
        </p:nvSpPr>
        <p:spPr>
          <a:xfrm>
            <a:off x="54000" y="1788075"/>
            <a:ext cx="9036000" cy="35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chemeClr val="dk1"/>
                </a:solidFill>
              </a:rPr>
              <a:t>Some input: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-US" sz="2200">
                <a:solidFill>
                  <a:schemeClr val="dk1"/>
                </a:solidFill>
              </a:rPr>
              <a:t>What is working and what is not working in the subgroup and task force structure, in general?</a:t>
            </a: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-US" sz="2200">
                <a:solidFill>
                  <a:schemeClr val="dk1"/>
                </a:solidFill>
              </a:rPr>
              <a:t>Which new subgroups do we need, if any?</a:t>
            </a: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-US" sz="2200">
                <a:solidFill>
                  <a:schemeClr val="dk1"/>
                </a:solidFill>
              </a:rPr>
              <a:t>Do you see it useful to consider merging some existing subgroups?</a:t>
            </a: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-US" sz="2200">
                <a:solidFill>
                  <a:schemeClr val="dk1"/>
                </a:solidFill>
              </a:rPr>
              <a:t>Do you feel that the scope of some subgroups, perhaps also reflected in their name, should be updated? (some subgroups have been around for a decade and the landscape could have changed)</a:t>
            </a:r>
            <a:endParaRPr sz="22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7" name="Google Shape;447;g239dc0793a7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2018" y="874343"/>
            <a:ext cx="1645007" cy="37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"/>
          <p:cNvSpPr/>
          <p:nvPr/>
        </p:nvSpPr>
        <p:spPr>
          <a:xfrm>
            <a:off x="4348381" y="1800075"/>
            <a:ext cx="4529700" cy="190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"/>
          <p:cNvSpPr txBox="1">
            <a:spLocks noGrp="1"/>
          </p:cNvSpPr>
          <p:nvPr>
            <p:ph type="title"/>
          </p:nvPr>
        </p:nvSpPr>
        <p:spPr>
          <a:xfrm>
            <a:off x="1409575" y="110390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Reminder - Code of Conduct</a:t>
            </a:r>
            <a:endParaRPr/>
          </a:p>
        </p:txBody>
      </p:sp>
      <p:sp>
        <p:nvSpPr>
          <p:cNvPr id="261" name="Google Shape;261;p2"/>
          <p:cNvSpPr txBox="1">
            <a:spLocks noGrp="1"/>
          </p:cNvSpPr>
          <p:nvPr>
            <p:ph type="sldNum" idx="12"/>
          </p:nvPr>
        </p:nvSpPr>
        <p:spPr>
          <a:xfrm>
            <a:off x="8348289" y="5607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>
                <a:solidFill>
                  <a:srgbClr val="595959"/>
                </a:solidFill>
              </a:rPr>
              <a:t>2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262" name="Google Shape;26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198" y="1847277"/>
            <a:ext cx="2858719" cy="8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1225" y="1873222"/>
            <a:ext cx="1071350" cy="8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"/>
          <p:cNvSpPr txBox="1"/>
          <p:nvPr/>
        </p:nvSpPr>
        <p:spPr>
          <a:xfrm>
            <a:off x="217875" y="2754062"/>
            <a:ext cx="40110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Harassment and unprofessional conduct (including the use of offensive language) of any kind is not permitted at any time and should be reported to:</a:t>
            </a: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Andrew Connolly (</a:t>
            </a:r>
            <a:r>
              <a:rPr lang="en-US" sz="1300" b="0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ajc@astro.washington.edu</a:t>
            </a: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),</a:t>
            </a:r>
            <a:endParaRPr sz="13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John Franklin Crenshaw (</a:t>
            </a:r>
            <a:r>
              <a:rPr lang="en-US" sz="1300" b="0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jfc20@uw.edu</a:t>
            </a:r>
            <a:r>
              <a:rPr lang="en-US" sz="13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and/or</a:t>
            </a:r>
            <a:endParaRPr sz="13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Alysha Shugart (</a:t>
            </a:r>
            <a:r>
              <a:rPr lang="en-US" sz="1300" b="0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ashugart@lsst.org</a:t>
            </a: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3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"/>
          <p:cNvSpPr txBox="1"/>
          <p:nvPr/>
        </p:nvSpPr>
        <p:spPr>
          <a:xfrm>
            <a:off x="4348375" y="3157960"/>
            <a:ext cx="4529700" cy="65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Use the confidential email </a:t>
            </a:r>
            <a:r>
              <a:rPr lang="en-US" sz="1400" b="0" i="0" u="sng" strike="noStrike" cap="none">
                <a:solidFill>
                  <a:srgbClr val="058B8C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rubin2023-covid@lists.lsst.org</a:t>
            </a:r>
            <a:r>
              <a:rPr lang="en-US" sz="14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request a test, report your test results, or ask questions.</a:t>
            </a:r>
            <a:r>
              <a:rPr lang="en-US" sz="14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"/>
          <p:cNvSpPr txBox="1"/>
          <p:nvPr/>
        </p:nvSpPr>
        <p:spPr>
          <a:xfrm>
            <a:off x="4348375" y="2629951"/>
            <a:ext cx="3108900" cy="65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Check name-tags for these contact comfort level stickers.</a:t>
            </a: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"/>
          <p:cNvSpPr txBox="1"/>
          <p:nvPr/>
        </p:nvSpPr>
        <p:spPr>
          <a:xfrm>
            <a:off x="7429661" y="2570601"/>
            <a:ext cx="1495500" cy="65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Wear a mask if you want to!</a:t>
            </a: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150" y="1823675"/>
            <a:ext cx="3795250" cy="10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56476" y="4181507"/>
            <a:ext cx="1753527" cy="1262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2"/>
          <p:cNvSpPr txBox="1"/>
          <p:nvPr/>
        </p:nvSpPr>
        <p:spPr>
          <a:xfrm>
            <a:off x="6074932" y="3744060"/>
            <a:ext cx="2721000" cy="13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If someone is wearing a pin like this, and it indicates a low social battery, please give them their space or offer to restart the conversation at a later time.</a:t>
            </a:r>
            <a:endParaRPr sz="1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 txBox="1"/>
          <p:nvPr/>
        </p:nvSpPr>
        <p:spPr>
          <a:xfrm>
            <a:off x="1322264" y="4516688"/>
            <a:ext cx="2946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Rubin Observatory adheres to the principles of kindness, trust, respect, diversity, and inclusiveness in order to provide a learning environment that produces rigor and excellence.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 txBox="1"/>
          <p:nvPr/>
        </p:nvSpPr>
        <p:spPr>
          <a:xfrm>
            <a:off x="10683" y="5519854"/>
            <a:ext cx="168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full code of conduct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2139" y="4479138"/>
            <a:ext cx="1032275" cy="104070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"/>
          <p:cNvSpPr txBox="1"/>
          <p:nvPr/>
        </p:nvSpPr>
        <p:spPr>
          <a:xfrm>
            <a:off x="1680750" y="5797163"/>
            <a:ext cx="578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you feel unsafe at any time send an email to rubin2023-helpline@lists.lsst.org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1604850" y="5888671"/>
            <a:ext cx="5934300" cy="338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"/>
          <p:cNvSpPr txBox="1">
            <a:spLocks noGrp="1"/>
          </p:cNvSpPr>
          <p:nvPr>
            <p:ph type="title"/>
          </p:nvPr>
        </p:nvSpPr>
        <p:spPr>
          <a:xfrm>
            <a:off x="1409575" y="110390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Reminder - Virtual Participation</a:t>
            </a:r>
            <a:endParaRPr/>
          </a:p>
        </p:txBody>
      </p:sp>
      <p:sp>
        <p:nvSpPr>
          <p:cNvPr id="281" name="Google Shape;281;p3"/>
          <p:cNvSpPr txBox="1">
            <a:spLocks noGrp="1"/>
          </p:cNvSpPr>
          <p:nvPr>
            <p:ph type="sldNum" idx="12"/>
          </p:nvPr>
        </p:nvSpPr>
        <p:spPr>
          <a:xfrm>
            <a:off x="8348289" y="5607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>
                <a:solidFill>
                  <a:srgbClr val="595959"/>
                </a:solidFill>
              </a:rPr>
              <a:t>3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282" name="Google Shape;282;p3"/>
          <p:cNvSpPr txBox="1"/>
          <p:nvPr/>
        </p:nvSpPr>
        <p:spPr>
          <a:xfrm>
            <a:off x="1137975" y="2730950"/>
            <a:ext cx="3017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In-person participants should speak into the room microphone(s), or the chair should repeat all questions into the microphone, so that the virtual participants can hear what is said.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850" y="1821350"/>
            <a:ext cx="893450" cy="8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"/>
          <p:cNvSpPr txBox="1"/>
          <p:nvPr/>
        </p:nvSpPr>
        <p:spPr>
          <a:xfrm>
            <a:off x="1137975" y="191187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participants should be muted when they’re not speaking.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"/>
          <p:cNvSpPr txBox="1"/>
          <p:nvPr/>
        </p:nvSpPr>
        <p:spPr>
          <a:xfrm>
            <a:off x="4563775" y="3377100"/>
            <a:ext cx="4254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Zoom, use the chat to: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request to unmute to ask a question, 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type your question so someone can speak it aloud.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Zoom “raise hand” feature is generally harder for moderators to track, and is not preferred, but may be used at the discretion of the session chair.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00" y="2992175"/>
            <a:ext cx="736750" cy="7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851" y="4314000"/>
            <a:ext cx="969461" cy="54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"/>
          <p:cNvSpPr txBox="1"/>
          <p:nvPr/>
        </p:nvSpPr>
        <p:spPr>
          <a:xfrm>
            <a:off x="1137975" y="4161595"/>
            <a:ext cx="30000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Rubin2023_PCW Slack Space, all participants can use the session’s channel for Q&amp;A and discussion.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channel name convention is, e.g.: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#day1-mon-slot3a-intro-to-rubin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8323" y="2076600"/>
            <a:ext cx="1388806" cy="13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7028" y="2140475"/>
            <a:ext cx="2798725" cy="11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"/>
          <p:cNvSpPr txBox="1"/>
          <p:nvPr/>
        </p:nvSpPr>
        <p:spPr>
          <a:xfrm>
            <a:off x="2452050" y="2314000"/>
            <a:ext cx="39768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3216" y="5691116"/>
            <a:ext cx="658368" cy="24993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"/>
          <p:cNvSpPr txBox="1"/>
          <p:nvPr/>
        </p:nvSpPr>
        <p:spPr>
          <a:xfrm>
            <a:off x="27602" y="5631418"/>
            <a:ext cx="540704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Rosaria (Sara) Bonito – INAF - Observatory of Palermo (Italy)</a:t>
            </a:r>
            <a:endParaRPr sz="1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8" name="Google Shape;29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2018" y="874343"/>
            <a:ext cx="1645007" cy="3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1" y="857250"/>
            <a:ext cx="91214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"/>
          <p:cNvSpPr/>
          <p:nvPr/>
        </p:nvSpPr>
        <p:spPr>
          <a:xfrm>
            <a:off x="4703892" y="1180151"/>
            <a:ext cx="4233851" cy="400110"/>
          </a:xfrm>
          <a:prstGeom prst="rect">
            <a:avLst/>
          </a:prstGeom>
          <a:noFill/>
          <a:ln w="635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1859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https://youtu.be/MXQQzbC5HxY</a:t>
            </a: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255066" y="1701403"/>
            <a:ext cx="31037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https://lsst-tvssc.github.io/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4"/>
          <p:cNvSpPr txBox="1"/>
          <p:nvPr/>
        </p:nvSpPr>
        <p:spPr>
          <a:xfrm>
            <a:off x="-16341" y="3505886"/>
            <a:ext cx="9160341" cy="2515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rgbClr val="6600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3" name="Google Shape;30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288" y="3501288"/>
            <a:ext cx="2266849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30137" y="3861288"/>
            <a:ext cx="218983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9973" y="3935970"/>
            <a:ext cx="2817280" cy="124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02178" y="5258383"/>
            <a:ext cx="2248552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"/>
          <p:cNvSpPr txBox="1"/>
          <p:nvPr/>
        </p:nvSpPr>
        <p:spPr>
          <a:xfrm>
            <a:off x="27603" y="44624"/>
            <a:ext cx="8760823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 COLLABORATION</a:t>
            </a:r>
            <a:endParaRPr/>
          </a:p>
        </p:txBody>
      </p:sp>
      <p:pic>
        <p:nvPicPr>
          <p:cNvPr id="313" name="Google Shape;31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874" y="861489"/>
            <a:ext cx="8224339" cy="564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0272" y="1700808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"/>
          <p:cNvSpPr txBox="1"/>
          <p:nvPr/>
        </p:nvSpPr>
        <p:spPr>
          <a:xfrm>
            <a:off x="-180528" y="6583680"/>
            <a:ext cx="682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0024" y="3462384"/>
            <a:ext cx="2274285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"/>
          <p:cNvSpPr txBox="1"/>
          <p:nvPr/>
        </p:nvSpPr>
        <p:spPr>
          <a:xfrm>
            <a:off x="62665" y="95412"/>
            <a:ext cx="8760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TVS ROADMAP</a:t>
            </a:r>
            <a:endParaRPr/>
          </a:p>
        </p:txBody>
      </p:sp>
      <p:pic>
        <p:nvPicPr>
          <p:cNvPr id="323" name="Google Shape;32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192" y="104721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6"/>
          <p:cNvSpPr txBox="1"/>
          <p:nvPr/>
        </p:nvSpPr>
        <p:spPr>
          <a:xfrm>
            <a:off x="35214" y="1335528"/>
            <a:ext cx="5459100" cy="42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Microlensing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Eclipsing Binary Stars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Cataclysmic Variables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Neutron Star Binaries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Black Hole Binaries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Supernovae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Intermediate-Luminosity Optical Transients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 Echoes of eruptions and explosions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counterparts of GW events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Tidal Disruption Events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TVS science highlights:</a:t>
            </a:r>
            <a:endParaRPr sz="20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https://docs.google.com/presentation/d/10bVERZ5bGpXq1n6EgDKkvYhSr7YYVg95Vz_yrubODeA/edit?usp=sharing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Stars Milky Way and Local Volume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6"/>
          <p:cNvSpPr txBox="1"/>
          <p:nvPr/>
        </p:nvSpPr>
        <p:spPr>
          <a:xfrm>
            <a:off x="5441939" y="1335528"/>
            <a:ext cx="4098600" cy="42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Young stellar objects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Pulsating Stars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Cepheids and RR Lyrae Stars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Long Period Variables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Brown Dwarfs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Blazars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Transiting Exoplanets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 Brokers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Stars Milky Way and Local Volume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6"/>
          <p:cNvSpPr/>
          <p:nvPr/>
        </p:nvSpPr>
        <p:spPr>
          <a:xfrm>
            <a:off x="5652120" y="5214695"/>
            <a:ext cx="5920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C9C9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https://arxiv.org/pdf/2208.04499.pdf</a:t>
            </a:r>
            <a:endParaRPr/>
          </a:p>
        </p:txBody>
      </p:sp>
      <p:sp>
        <p:nvSpPr>
          <p:cNvPr id="327" name="Google Shape;327;p6"/>
          <p:cNvSpPr txBox="1"/>
          <p:nvPr/>
        </p:nvSpPr>
        <p:spPr>
          <a:xfrm>
            <a:off x="-180528" y="6583680"/>
            <a:ext cx="682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6265" y="167467"/>
            <a:ext cx="1645007" cy="3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3016" y="662600"/>
            <a:ext cx="1280400" cy="307778"/>
          </a:xfrm>
          <a:prstGeom prst="rect">
            <a:avLst/>
          </a:prstGeom>
          <a:solidFill>
            <a:srgbClr val="00717D"/>
          </a:solidFill>
          <a:ln>
            <a:noFill/>
          </a:ln>
        </p:spPr>
      </p:pic>
      <p:sp>
        <p:nvSpPr>
          <p:cNvPr id="334" name="Google Shape;334;p7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97"/>
            <a:ext cx="9144000" cy="6351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0024" y="3462384"/>
            <a:ext cx="2274285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8"/>
          <p:cNvSpPr txBox="1"/>
          <p:nvPr/>
        </p:nvSpPr>
        <p:spPr>
          <a:xfrm>
            <a:off x="62665" y="95412"/>
            <a:ext cx="8760823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TVS ROADMAP</a:t>
            </a:r>
            <a:endParaRPr/>
          </a:p>
        </p:txBody>
      </p:sp>
      <p:pic>
        <p:nvPicPr>
          <p:cNvPr id="343" name="Google Shape;34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192" y="104721"/>
            <a:ext cx="1645007" cy="3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8"/>
          <p:cNvSpPr txBox="1"/>
          <p:nvPr/>
        </p:nvSpPr>
        <p:spPr>
          <a:xfrm>
            <a:off x="35214" y="1335528"/>
            <a:ext cx="5459095" cy="425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Microlensing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Eclipsing Binary Stars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Cataclysmic Variables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Neutron Star Binaries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Black Hole Binaries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Supernovae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Intermediate-Luminosity Optical Transients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 Echoes of eruptions and explosions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counterparts of GW events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Tidal Disruption Events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Stars Milky Way and Local Volume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8"/>
          <p:cNvSpPr txBox="1"/>
          <p:nvPr/>
        </p:nvSpPr>
        <p:spPr>
          <a:xfrm>
            <a:off x="5441939" y="1335528"/>
            <a:ext cx="4098613" cy="425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Young stellar objects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Pulsating Stars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Cepheids and RR Lyrae Stars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Long Period Variables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Brown Dwarfs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Blazars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Transiting Exoplanets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 Brokers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Stars Milky Way and Local Volume</a:t>
            </a:r>
            <a:endParaRPr sz="2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8"/>
          <p:cNvSpPr/>
          <p:nvPr/>
        </p:nvSpPr>
        <p:spPr>
          <a:xfrm>
            <a:off x="5652120" y="5214695"/>
            <a:ext cx="59205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C9C9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https://arxiv.org/pdf/2208.04499.pdf</a:t>
            </a:r>
            <a:endParaRPr/>
          </a:p>
        </p:txBody>
      </p:sp>
      <p:sp>
        <p:nvSpPr>
          <p:cNvPr id="347" name="Google Shape;347;p8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8" name="Google Shape;34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893" y="4689240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5419" y="5580045"/>
            <a:ext cx="3513367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"/>
          <p:cNvSpPr txBox="1"/>
          <p:nvPr/>
        </p:nvSpPr>
        <p:spPr>
          <a:xfrm>
            <a:off x="191588" y="3374571"/>
            <a:ext cx="8760823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SUBGROUPS VS. TASK FORCES</a:t>
            </a:r>
            <a:endParaRPr/>
          </a:p>
        </p:txBody>
      </p:sp>
      <p:pic>
        <p:nvPicPr>
          <p:cNvPr id="355" name="Google Shape;35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6265" y="167467"/>
            <a:ext cx="1645007" cy="3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3016" y="662600"/>
            <a:ext cx="1280400" cy="307778"/>
          </a:xfrm>
          <a:prstGeom prst="rect">
            <a:avLst/>
          </a:prstGeom>
          <a:solidFill>
            <a:srgbClr val="00717D"/>
          </a:solidFill>
          <a:ln>
            <a:noFill/>
          </a:ln>
        </p:spPr>
      </p:pic>
      <p:sp>
        <p:nvSpPr>
          <p:cNvPr id="357" name="Google Shape;357;p9"/>
          <p:cNvSpPr txBox="1"/>
          <p:nvPr/>
        </p:nvSpPr>
        <p:spPr>
          <a:xfrm>
            <a:off x="-180528" y="6583680"/>
            <a:ext cx="68252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Pts val="1400"/>
              <a:buFont typeface="Century Gothic"/>
              <a:buNone/>
            </a:pPr>
            <a:r>
              <a:rPr lang="en-US" sz="1400" b="0" i="0" u="none" strike="noStrike" cap="none">
                <a:solidFill>
                  <a:srgbClr val="8064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(Rosaria) Bonito – INAF – Osservatorio Astronomico di Palermo (Italy)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ubin template -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Microsoft Macintosh PowerPoint</Application>
  <PresentationFormat>On-screen Show (4:3)</PresentationFormat>
  <Paragraphs>170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Arial</vt:lpstr>
      <vt:lpstr>Verdana</vt:lpstr>
      <vt:lpstr>Century Gothic</vt:lpstr>
      <vt:lpstr>Comic Sans MS</vt:lpstr>
      <vt:lpstr>Times New Roman</vt:lpstr>
      <vt:lpstr>Tema di Office</vt:lpstr>
      <vt:lpstr>Rubin template - Light</vt:lpstr>
      <vt:lpstr>Simple Light</vt:lpstr>
      <vt:lpstr>PowerPoint Presentation</vt:lpstr>
      <vt:lpstr>Reminder - Code of Conduct</vt:lpstr>
      <vt:lpstr>Reminder - Virtual Participation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2023-08-10T18:52:42Z</dcterms:modified>
</cp:coreProperties>
</file>