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8" r:id="rId1"/>
    <p:sldMasterId id="2147483689" r:id="rId2"/>
  </p:sldMasterIdLst>
  <p:notesMasterIdLst>
    <p:notesMasterId r:id="rId10"/>
  </p:notesMasterIdLst>
  <p:sldIdLst>
    <p:sldId id="256" r:id="rId3"/>
    <p:sldId id="270" r:id="rId4"/>
    <p:sldId id="271" r:id="rId5"/>
    <p:sldId id="272" r:id="rId6"/>
    <p:sldId id="273" r:id="rId7"/>
    <p:sldId id="274" r:id="rId8"/>
    <p:sldId id="275" r:id="rId9"/>
  </p:sldIdLst>
  <p:sldSz cx="9144000" cy="5143500" type="screen16x9"/>
  <p:notesSz cx="6858000" cy="9144000"/>
  <p:embeddedFontLst>
    <p:embeddedFont>
      <p:font typeface="Source Sans Pro" panose="020B0503030403020204" pitchFamily="34" charset="0"/>
      <p:regular r:id="rId11"/>
      <p:bold r:id="rId12"/>
      <p:italic r:id="rId13"/>
      <p:boldItalic r:id="rId14"/>
    </p:embeddedFont>
    <p:embeddedFont>
      <p:font typeface="Source Sans Pro Black" panose="020F0502020204030204" pitchFamily="34" charset="0"/>
      <p:bold r:id="rId15"/>
      <p:italic r:id="rId16"/>
      <p:boldItalic r:id="rId17"/>
    </p:embeddedFont>
    <p:embeddedFont>
      <p:font typeface="Source Sans Pro SemiBold" panose="020F050202020403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2f7fb1a1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2f7fb1a1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in template - Light" type="title">
  <p:cSld name="TITLE">
    <p:bg>
      <p:bgPr>
        <a:solidFill>
          <a:srgbClr val="058B8C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r="13733"/>
          <a:stretch/>
        </p:blipFill>
        <p:spPr>
          <a:xfrm>
            <a:off x="2044550" y="0"/>
            <a:ext cx="7099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50" y="0"/>
            <a:ext cx="2044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l="34714" t="47911" r="34714" b="-7251"/>
          <a:stretch/>
        </p:blipFill>
        <p:spPr>
          <a:xfrm>
            <a:off x="50" y="1085275"/>
            <a:ext cx="2044500" cy="40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" y="0"/>
            <a:ext cx="2044500" cy="20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2699075" y="297625"/>
            <a:ext cx="6133200" cy="20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Source Sans Pro SemiBold"/>
              <a:buNone/>
              <a:defRPr sz="52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ource Sans Pro"/>
              <a:buNone/>
              <a:defRPr sz="2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3" name="Google Shape;2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2875" y="4101800"/>
            <a:ext cx="6082806" cy="870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>
            <a:spLocks noGrp="1"/>
          </p:cNvSpPr>
          <p:nvPr>
            <p:ph type="subTitle" idx="2"/>
          </p:nvPr>
        </p:nvSpPr>
        <p:spPr>
          <a:xfrm>
            <a:off x="2699075" y="30798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None/>
              <a:defRPr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ctr" rtl="0">
              <a:spcBef>
                <a:spcPts val="4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1150" algn="ctr" rtl="0">
              <a:spcBef>
                <a:spcPts val="400"/>
              </a:spcBef>
              <a:spcAft>
                <a:spcPts val="0"/>
              </a:spcAft>
              <a:buSzPts val="1300"/>
              <a:buFont typeface="Source Sans Pro"/>
              <a:buChar char="■"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spcBef>
                <a:spcPts val="400"/>
              </a:spcBef>
              <a:spcAft>
                <a:spcPts val="0"/>
              </a:spcAft>
              <a:buSzPts val="1200"/>
              <a:buFont typeface="Source Sans Pro"/>
              <a:buChar char="●"/>
              <a:defRPr sz="12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8450" algn="ctr" rtl="0">
              <a:spcBef>
                <a:spcPts val="400"/>
              </a:spcBef>
              <a:spcAft>
                <a:spcPts val="0"/>
              </a:spcAft>
              <a:buSzPts val="1100"/>
              <a:buFont typeface="Source Sans Pro"/>
              <a:buChar char="○"/>
              <a:defRPr sz="11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ctr" rtl="0">
              <a:spcBef>
                <a:spcPts val="40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algn="ctr" rtl="0">
              <a:spcBef>
                <a:spcPts val="400"/>
              </a:spcBef>
              <a:spcAft>
                <a:spcPts val="0"/>
              </a:spcAft>
              <a:buSzPts val="900"/>
              <a:buFont typeface="Source Sans Pro"/>
              <a:buChar char="●"/>
              <a:defRPr sz="9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79400" algn="ctr" rtl="0">
              <a:spcBef>
                <a:spcPts val="400"/>
              </a:spcBef>
              <a:spcAft>
                <a:spcPts val="0"/>
              </a:spcAft>
              <a:buSzPts val="800"/>
              <a:buFont typeface="Source Sans Pro"/>
              <a:buChar char="○"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73050" algn="ctr" rtl="0">
              <a:spcBef>
                <a:spcPts val="400"/>
              </a:spcBef>
              <a:spcAft>
                <a:spcPts val="400"/>
              </a:spcAft>
              <a:buSzPts val="700"/>
              <a:buFont typeface="Source Sans Pro"/>
              <a:buChar char="■"/>
              <a:defRPr sz="7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in template - Light" type="title">
  <p:cSld name="TITLE">
    <p:bg>
      <p:bgPr>
        <a:solidFill>
          <a:srgbClr val="058B8C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3"/>
          <p:cNvPicPr preferRelativeResize="0"/>
          <p:nvPr/>
        </p:nvPicPr>
        <p:blipFill rotWithShape="1">
          <a:blip r:embed="rId2">
            <a:alphaModFix/>
          </a:blip>
          <a:srcRect r="13733"/>
          <a:stretch/>
        </p:blipFill>
        <p:spPr>
          <a:xfrm>
            <a:off x="2044550" y="0"/>
            <a:ext cx="7099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/>
          <p:nvPr/>
        </p:nvSpPr>
        <p:spPr>
          <a:xfrm>
            <a:off x="40" y="0"/>
            <a:ext cx="2044500" cy="5143500"/>
          </a:xfrm>
          <a:prstGeom prst="rect">
            <a:avLst/>
          </a:prstGeom>
          <a:solidFill>
            <a:srgbClr val="1F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 rotWithShape="1">
          <a:blip r:embed="rId3">
            <a:alphaModFix amt="3000"/>
          </a:blip>
          <a:srcRect l="34714" t="47911" r="34714" b="-7251"/>
          <a:stretch/>
        </p:blipFill>
        <p:spPr>
          <a:xfrm>
            <a:off x="50" y="1085275"/>
            <a:ext cx="2044500" cy="40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 rotWithShape="1">
          <a:blip r:embed="rId4">
            <a:alphaModFix/>
          </a:blip>
          <a:srcRect r="14835"/>
          <a:stretch/>
        </p:blipFill>
        <p:spPr>
          <a:xfrm>
            <a:off x="50" y="0"/>
            <a:ext cx="1741226" cy="20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699075" y="297625"/>
            <a:ext cx="6133200" cy="20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5200"/>
              <a:buFont typeface="Source Sans Pro SemiBold"/>
              <a:buNone/>
              <a:defRPr sz="5200">
                <a:solidFill>
                  <a:srgbClr val="00BAB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8B8C"/>
              </a:buClr>
              <a:buSzPts val="2800"/>
              <a:buFont typeface="Source Sans Pro"/>
              <a:buNone/>
              <a:defRPr sz="2800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2875" y="4101800"/>
            <a:ext cx="6082806" cy="870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>
            <a:spLocks noGrp="1"/>
          </p:cNvSpPr>
          <p:nvPr>
            <p:ph type="subTitle" idx="2"/>
          </p:nvPr>
        </p:nvSpPr>
        <p:spPr>
          <a:xfrm>
            <a:off x="2699075" y="30798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8B8C"/>
              </a:buClr>
              <a:buSzPts val="2000"/>
              <a:buFont typeface="Source Sans Pro"/>
              <a:buNone/>
              <a:defRPr sz="2000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bg>
      <p:bgPr>
        <a:solidFill>
          <a:srgbClr val="058B8C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2">
            <a:alphaModFix/>
          </a:blip>
          <a:srcRect r="13733"/>
          <a:stretch/>
        </p:blipFill>
        <p:spPr>
          <a:xfrm>
            <a:off x="2044550" y="0"/>
            <a:ext cx="7099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/>
          <p:nvPr/>
        </p:nvSpPr>
        <p:spPr>
          <a:xfrm>
            <a:off x="40" y="0"/>
            <a:ext cx="2044500" cy="5143500"/>
          </a:xfrm>
          <a:prstGeom prst="rect">
            <a:avLst/>
          </a:prstGeom>
          <a:solidFill>
            <a:srgbClr val="1F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 amt="3000"/>
          </a:blip>
          <a:srcRect l="34714" t="47911" r="34714" b="-7251"/>
          <a:stretch/>
        </p:blipFill>
        <p:spPr>
          <a:xfrm>
            <a:off x="50" y="1085275"/>
            <a:ext cx="2044500" cy="405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4">
            <a:alphaModFix/>
          </a:blip>
          <a:srcRect r="14835"/>
          <a:stretch/>
        </p:blipFill>
        <p:spPr>
          <a:xfrm>
            <a:off x="50" y="0"/>
            <a:ext cx="1741226" cy="20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>
            <a:spLocks noGrp="1"/>
          </p:cNvSpPr>
          <p:nvPr>
            <p:ph type="ctrTitle"/>
          </p:nvPr>
        </p:nvSpPr>
        <p:spPr>
          <a:xfrm>
            <a:off x="2699075" y="297625"/>
            <a:ext cx="6133200" cy="20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5200"/>
              <a:buFont typeface="Source Sans Pro SemiBold"/>
              <a:buNone/>
              <a:defRPr sz="5200">
                <a:solidFill>
                  <a:srgbClr val="00BAB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subTitle" idx="1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8B8C"/>
              </a:buClr>
              <a:buSzPts val="2800"/>
              <a:buFont typeface="Source Sans Pro"/>
              <a:buNone/>
              <a:defRPr sz="2800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ubTitle" idx="2"/>
          </p:nvPr>
        </p:nvSpPr>
        <p:spPr>
          <a:xfrm>
            <a:off x="2699075" y="30798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8B8C"/>
              </a:buClr>
              <a:buSzPts val="2000"/>
              <a:buFont typeface="Source Sans Pro"/>
              <a:buNone/>
              <a:defRPr sz="2000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2875" y="4103450"/>
            <a:ext cx="6235198" cy="81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BODY_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AURA">
  <p:cSld name="SECTION_HEADER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9" name="Google Shape;159;p28"/>
          <p:cNvPicPr preferRelativeResize="0"/>
          <p:nvPr/>
        </p:nvPicPr>
        <p:blipFill rotWithShape="1">
          <a:blip r:embed="rId2">
            <a:alphaModFix/>
          </a:blip>
          <a:srcRect l="39" r="49"/>
          <a:stretch/>
        </p:blipFill>
        <p:spPr>
          <a:xfrm>
            <a:off x="7994325" y="419441"/>
            <a:ext cx="902673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– AURA">
  <p:cSld name="TITLE_AND_BODY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63957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64" name="Google Shape;164;p29"/>
          <p:cNvPicPr preferRelativeResize="0"/>
          <p:nvPr/>
        </p:nvPicPr>
        <p:blipFill rotWithShape="1">
          <a:blip r:embed="rId2">
            <a:alphaModFix/>
          </a:blip>
          <a:srcRect l="39" r="49"/>
          <a:stretch/>
        </p:blipFill>
        <p:spPr>
          <a:xfrm>
            <a:off x="7994325" y="419441"/>
            <a:ext cx="902673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AURA" type="twoColTx">
  <p:cSld name="TITLE_AND_TWO_COLUMNS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 rotWithShape="1">
          <a:blip r:embed="rId2">
            <a:alphaModFix/>
          </a:blip>
          <a:srcRect l="39" r="49"/>
          <a:stretch/>
        </p:blipFill>
        <p:spPr>
          <a:xfrm>
            <a:off x="7994325" y="419441"/>
            <a:ext cx="902673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SLAC">
  <p:cSld name="SECTION_HEADER_1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4" name="Google Shape;174;p31"/>
          <p:cNvPicPr preferRelativeResize="0"/>
          <p:nvPr/>
        </p:nvPicPr>
        <p:blipFill rotWithShape="1">
          <a:blip r:embed="rId2">
            <a:alphaModFix/>
          </a:blip>
          <a:srcRect t="-3786" b="-3786"/>
          <a:stretch/>
        </p:blipFill>
        <p:spPr>
          <a:xfrm>
            <a:off x="7994325" y="419448"/>
            <a:ext cx="902673" cy="28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&amp;S section">
  <p:cSld name="SECTION_HEADER_1_1_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2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7" name="Google Shape;17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5369" y="1384120"/>
            <a:ext cx="5873262" cy="3303707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2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ystem Integration Testing &amp; Commissioning section">
  <p:cSld name="SECTION_HEADER_1_1_2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182" name="Google Shape;18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34349" y="1788550"/>
            <a:ext cx="2843550" cy="30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m section">
  <p:cSld name="SECTION_HEADER_1_1_2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186" name="Google Shape;18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56777" y="2050435"/>
            <a:ext cx="3430447" cy="245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M section">
  <p:cSld name="SECTION_HEADER_1_1_2_1_1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35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190" name="Google Shape;190;p35"/>
          <p:cNvPicPr preferRelativeResize="0"/>
          <p:nvPr/>
        </p:nvPicPr>
        <p:blipFill rotWithShape="1">
          <a:blip r:embed="rId2">
            <a:alphaModFix/>
          </a:blip>
          <a:srcRect t="20458"/>
          <a:stretch/>
        </p:blipFill>
        <p:spPr>
          <a:xfrm>
            <a:off x="826477" y="2376798"/>
            <a:ext cx="7491048" cy="228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O section">
  <p:cSld name="SECTION_HEADER_1_1_2_1_1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311700" y="852525"/>
            <a:ext cx="85206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ource Sans Pro SemiBold"/>
              <a:buNone/>
              <a:defRPr sz="30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pic>
        <p:nvPicPr>
          <p:cNvPr id="194" name="Google Shape;19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53415" y="2231347"/>
            <a:ext cx="4358044" cy="245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– SLAC">
  <p:cSld name="TITLE_AND_BODY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63957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7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99" name="Google Shape;199;p37"/>
          <p:cNvPicPr preferRelativeResize="0"/>
          <p:nvPr/>
        </p:nvPicPr>
        <p:blipFill rotWithShape="1">
          <a:blip r:embed="rId2">
            <a:alphaModFix/>
          </a:blip>
          <a:srcRect t="-3786" b="-3786"/>
          <a:stretch/>
        </p:blipFill>
        <p:spPr>
          <a:xfrm>
            <a:off x="7994325" y="419448"/>
            <a:ext cx="902673" cy="28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SLAC">
  <p:cSld name="TITLE_AND_TWO_COLUMNS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8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" name="Google Shape;203;p38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05" name="Google Shape;205;p38"/>
          <p:cNvPicPr preferRelativeResize="0"/>
          <p:nvPr/>
        </p:nvPicPr>
        <p:blipFill rotWithShape="1">
          <a:blip r:embed="rId2">
            <a:alphaModFix/>
          </a:blip>
          <a:srcRect t="-3786" b="-3786"/>
          <a:stretch/>
        </p:blipFill>
        <p:spPr>
          <a:xfrm>
            <a:off x="7994325" y="419448"/>
            <a:ext cx="902673" cy="28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NOIRLab">
  <p:cSld name="SECTION_HEADER_1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208" name="Google Shape;208;p39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9" name="Google Shape;209;p39"/>
          <p:cNvPicPr preferRelativeResize="0"/>
          <p:nvPr/>
        </p:nvPicPr>
        <p:blipFill rotWithShape="1">
          <a:blip r:embed="rId2">
            <a:alphaModFix/>
          </a:blip>
          <a:srcRect l="139" r="139"/>
          <a:stretch/>
        </p:blipFill>
        <p:spPr>
          <a:xfrm>
            <a:off x="7880925" y="178375"/>
            <a:ext cx="875175" cy="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– NOIRLab">
  <p:cSld name="TITLE_AND_BODY_1_1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63957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14" name="Google Shape;214;p40"/>
          <p:cNvPicPr preferRelativeResize="0"/>
          <p:nvPr/>
        </p:nvPicPr>
        <p:blipFill rotWithShape="1">
          <a:blip r:embed="rId2">
            <a:alphaModFix/>
          </a:blip>
          <a:srcRect l="139" r="139"/>
          <a:stretch/>
        </p:blipFill>
        <p:spPr>
          <a:xfrm>
            <a:off x="7880925" y="178375"/>
            <a:ext cx="875175" cy="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NOIRLab">
  <p:cSld name="TITLE_AND_TWO_COLUMNS_1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1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63171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41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20" name="Google Shape;220;p41"/>
          <p:cNvPicPr preferRelativeResize="0"/>
          <p:nvPr/>
        </p:nvPicPr>
        <p:blipFill rotWithShape="1">
          <a:blip r:embed="rId2">
            <a:alphaModFix/>
          </a:blip>
          <a:srcRect l="139" r="139"/>
          <a:stretch/>
        </p:blipFill>
        <p:spPr>
          <a:xfrm>
            <a:off x="7880925" y="178375"/>
            <a:ext cx="875175" cy="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BODY_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 b="1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3" name="Google Shape;223;p4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  <a:defRPr sz="14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algn="ctr" rtl="0">
              <a:spcBef>
                <a:spcPts val="4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1150" algn="ctr" rtl="0">
              <a:spcBef>
                <a:spcPts val="400"/>
              </a:spcBef>
              <a:spcAft>
                <a:spcPts val="0"/>
              </a:spcAft>
              <a:buSzPts val="1300"/>
              <a:buFont typeface="Source Sans Pro"/>
              <a:buChar char="■"/>
              <a:defRPr sz="13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04800" algn="ctr" rtl="0">
              <a:spcBef>
                <a:spcPts val="400"/>
              </a:spcBef>
              <a:spcAft>
                <a:spcPts val="0"/>
              </a:spcAft>
              <a:buSzPts val="1200"/>
              <a:buFont typeface="Source Sans Pro"/>
              <a:buChar char="●"/>
              <a:defRPr sz="12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298450" algn="ctr" rtl="0">
              <a:spcBef>
                <a:spcPts val="400"/>
              </a:spcBef>
              <a:spcAft>
                <a:spcPts val="0"/>
              </a:spcAft>
              <a:buSzPts val="1100"/>
              <a:buFont typeface="Source Sans Pro"/>
              <a:buChar char="○"/>
              <a:defRPr sz="11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292100" algn="ctr" rtl="0">
              <a:spcBef>
                <a:spcPts val="400"/>
              </a:spcBef>
              <a:spcAft>
                <a:spcPts val="0"/>
              </a:spcAft>
              <a:buSzPts val="1000"/>
              <a:buFont typeface="Source Sans Pro"/>
              <a:buChar char="■"/>
              <a:defRPr sz="1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285750" algn="ctr" rtl="0">
              <a:spcBef>
                <a:spcPts val="400"/>
              </a:spcBef>
              <a:spcAft>
                <a:spcPts val="0"/>
              </a:spcAft>
              <a:buSzPts val="900"/>
              <a:buFont typeface="Source Sans Pro"/>
              <a:buChar char="●"/>
              <a:defRPr sz="9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279400" algn="ctr" rtl="0">
              <a:spcBef>
                <a:spcPts val="400"/>
              </a:spcBef>
              <a:spcAft>
                <a:spcPts val="0"/>
              </a:spcAft>
              <a:buSzPts val="800"/>
              <a:buFont typeface="Source Sans Pro"/>
              <a:buChar char="○"/>
              <a:defRPr sz="8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273050" algn="ctr" rtl="0">
              <a:spcBef>
                <a:spcPts val="400"/>
              </a:spcBef>
              <a:spcAft>
                <a:spcPts val="400"/>
              </a:spcAft>
              <a:buSzPts val="700"/>
              <a:buFont typeface="Source Sans Pro"/>
              <a:buChar char="■"/>
              <a:defRPr sz="7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24" name="Google Shape;224;p42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AURA">
  <p:cSld name="SECTION_HEADER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4325" y="419441"/>
            <a:ext cx="902674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AURA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94325" y="419441"/>
            <a:ext cx="902674" cy="2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SLAC">
  <p:cSld name="SECTION_HEADER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0"/>
          <p:cNvPicPr preferRelativeResize="0"/>
          <p:nvPr/>
        </p:nvPicPr>
        <p:blipFill rotWithShape="1">
          <a:blip r:embed="rId2">
            <a:alphaModFix/>
          </a:blip>
          <a:srcRect t="-3213" r="10" b="-3203"/>
          <a:stretch/>
        </p:blipFill>
        <p:spPr>
          <a:xfrm>
            <a:off x="7994325" y="419448"/>
            <a:ext cx="902675" cy="2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SLAC">
  <p:cSld name="TITLE_AND_TWO_COLUMNS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2">
            <a:alphaModFix/>
          </a:blip>
          <a:srcRect t="-3213" r="10" b="-3203"/>
          <a:stretch/>
        </p:blipFill>
        <p:spPr>
          <a:xfrm>
            <a:off x="7994325" y="419448"/>
            <a:ext cx="902675" cy="2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– NOIRLab">
  <p:cSld name="SECTION_HEADER_1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Source Sans Pro SemiBold"/>
              <a:buNone/>
              <a:defRPr sz="36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3600"/>
              <a:buFont typeface="Source Sans Pro SemiBold"/>
              <a:buNone/>
              <a:defRPr sz="36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0925" y="178375"/>
            <a:ext cx="875175" cy="6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– NOIRLab">
  <p:cSld name="TITLE_AND_TWO_COLUMNS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6317100" cy="63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Source Sans Pro SemiBold"/>
              <a:buNone/>
              <a:defRPr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None/>
              <a:defRPr>
                <a:solidFill>
                  <a:srgbClr val="31333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2"/>
          </p:nvPr>
        </p:nvSpPr>
        <p:spPr>
          <a:xfrm>
            <a:off x="4796900" y="966375"/>
            <a:ext cx="4100100" cy="37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600"/>
              <a:buFont typeface="Source Sans Pro"/>
              <a:buChar char="●"/>
              <a:defRPr sz="16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0925" y="178375"/>
            <a:ext cx="875175" cy="6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lsst.org/scientists/glossary-acronym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hyperlink" Target="https://www.lsst.org/scientists/glossary-acronyms" TargetMode="Externa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2">
            <a:alphaModFix amt="34000"/>
          </a:blip>
          <a:srcRect l="641" t="626" r="47201" b="45857"/>
          <a:stretch/>
        </p:blipFill>
        <p:spPr>
          <a:xfrm>
            <a:off x="5541037" y="1362562"/>
            <a:ext cx="3602960" cy="37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2800"/>
              <a:buFont typeface="Source Sans Pro SemiBold"/>
              <a:buNone/>
              <a:defRPr sz="2800">
                <a:solidFill>
                  <a:srgbClr val="313333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333"/>
              </a:buClr>
              <a:buSzPts val="1800"/>
              <a:buFont typeface="Source Sans Pro"/>
              <a:buChar char="●"/>
              <a:defRPr sz="1800"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●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13333"/>
              </a:buClr>
              <a:buSzPts val="1400"/>
              <a:buFont typeface="Source Sans Pro"/>
              <a:buChar char="○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313333"/>
              </a:buClr>
              <a:buSzPts val="1400"/>
              <a:buFont typeface="Source Sans Pro"/>
              <a:buChar char="■"/>
              <a:defRPr>
                <a:solidFill>
                  <a:srgbClr val="31333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9" name="Google Shape;9;p1"/>
          <p:cNvCxnSpPr/>
          <p:nvPr/>
        </p:nvCxnSpPr>
        <p:spPr>
          <a:xfrm>
            <a:off x="8538080" y="4828650"/>
            <a:ext cx="0" cy="229200"/>
          </a:xfrm>
          <a:prstGeom prst="straightConnector1">
            <a:avLst/>
          </a:prstGeom>
          <a:noFill/>
          <a:ln w="9525" cap="flat" cmpd="sng">
            <a:solidFill>
              <a:srgbClr val="31333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0;p1"/>
          <p:cNvCxnSpPr/>
          <p:nvPr/>
        </p:nvCxnSpPr>
        <p:spPr>
          <a:xfrm>
            <a:off x="1409475" y="864800"/>
            <a:ext cx="7498200" cy="0"/>
          </a:xfrm>
          <a:prstGeom prst="straightConnector1">
            <a:avLst/>
          </a:prstGeom>
          <a:noFill/>
          <a:ln w="9525" cap="flat" cmpd="sng">
            <a:solidFill>
              <a:srgbClr val="00BAB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" name="Google Shape;11;p1"/>
          <p:cNvPicPr preferRelativeResize="0"/>
          <p:nvPr/>
        </p:nvPicPr>
        <p:blipFill rotWithShape="1">
          <a:blip r:embed="rId13">
            <a:alphaModFix/>
          </a:blip>
          <a:srcRect l="3329" t="13826" r="12587" b="28226"/>
          <a:stretch/>
        </p:blipFill>
        <p:spPr>
          <a:xfrm>
            <a:off x="0" y="0"/>
            <a:ext cx="1278226" cy="88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238275" y="4754200"/>
            <a:ext cx="8669400" cy="0"/>
          </a:xfrm>
          <a:prstGeom prst="straightConnector1">
            <a:avLst/>
          </a:prstGeom>
          <a:noFill/>
          <a:ln w="9525" cap="flat" cmpd="sng">
            <a:solidFill>
              <a:srgbClr val="00BAB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1"/>
          <p:cNvSpPr txBox="1"/>
          <p:nvPr/>
        </p:nvSpPr>
        <p:spPr>
          <a:xfrm>
            <a:off x="155725" y="4749825"/>
            <a:ext cx="6725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Vera C. Rubin Observatory    |    Project and Community Workshop   |    7 August 2023: Tucson</a:t>
            </a:r>
            <a:endParaRPr sz="100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6881175" y="4749825"/>
            <a:ext cx="1467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4"/>
              </a:rPr>
              <a:t>Acronyms &amp; Glossary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5" r:id="rId5"/>
    <p:sldLayoutId id="2147483656" r:id="rId6"/>
    <p:sldLayoutId id="2147483663" r:id="rId7"/>
    <p:sldLayoutId id="2147483664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F212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 rotWithShape="1">
          <a:blip r:embed="rId22">
            <a:alphaModFix amt="3000"/>
          </a:blip>
          <a:srcRect l="641" t="626" r="47201" b="45857"/>
          <a:stretch/>
        </p:blipFill>
        <p:spPr>
          <a:xfrm>
            <a:off x="5541037" y="1362562"/>
            <a:ext cx="3602960" cy="378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1409575" y="246650"/>
            <a:ext cx="74982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58B8C"/>
              </a:buClr>
              <a:buSzPts val="2800"/>
              <a:buFont typeface="Source Sans Pro SemiBold"/>
              <a:buNone/>
              <a:defRPr sz="2800">
                <a:solidFill>
                  <a:srgbClr val="058B8C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211425" y="966375"/>
            <a:ext cx="8620800" cy="3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ABC"/>
              </a:buClr>
              <a:buSzPts val="1800"/>
              <a:buFont typeface="Source Sans Pro"/>
              <a:buChar char="●"/>
              <a:defRPr sz="1800"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ABC"/>
              </a:buClr>
              <a:buSzPts val="1400"/>
              <a:buFont typeface="Source Sans Pro"/>
              <a:buChar char="○"/>
              <a:defRPr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ABC"/>
              </a:buClr>
              <a:buSzPts val="1400"/>
              <a:buFont typeface="Source Sans Pro"/>
              <a:buChar char="■"/>
              <a:defRPr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ABC"/>
              </a:buClr>
              <a:buSzPts val="1400"/>
              <a:buFont typeface="Source Sans Pro"/>
              <a:buChar char="●"/>
              <a:defRPr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ABC"/>
              </a:buClr>
              <a:buSzPts val="1400"/>
              <a:buFont typeface="Source Sans Pro"/>
              <a:buChar char="○"/>
              <a:defRPr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ABC"/>
              </a:buClr>
              <a:buSzPts val="1400"/>
              <a:buFont typeface="Source Sans Pro"/>
              <a:buChar char="■"/>
              <a:defRPr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ABC"/>
              </a:buClr>
              <a:buSzPts val="1400"/>
              <a:buFont typeface="Source Sans Pro"/>
              <a:buChar char="●"/>
              <a:defRPr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BABC"/>
              </a:buClr>
              <a:buSzPts val="1400"/>
              <a:buFont typeface="Source Sans Pro"/>
              <a:buChar char="○"/>
              <a:defRPr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BABC"/>
              </a:buClr>
              <a:buSzPts val="1400"/>
              <a:buFont typeface="Source Sans Pro"/>
              <a:buChar char="■"/>
              <a:defRPr>
                <a:solidFill>
                  <a:srgbClr val="00BAB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cxnSp>
        <p:nvCxnSpPr>
          <p:cNvPr id="119" name="Google Shape;119;p22"/>
          <p:cNvCxnSpPr/>
          <p:nvPr/>
        </p:nvCxnSpPr>
        <p:spPr>
          <a:xfrm>
            <a:off x="8538080" y="4828650"/>
            <a:ext cx="0" cy="229200"/>
          </a:xfrm>
          <a:prstGeom prst="straightConnector1">
            <a:avLst/>
          </a:prstGeom>
          <a:noFill/>
          <a:ln w="9525" cap="flat" cmpd="sng">
            <a:solidFill>
              <a:srgbClr val="058B8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" name="Google Shape;120;p22"/>
          <p:cNvCxnSpPr/>
          <p:nvPr/>
        </p:nvCxnSpPr>
        <p:spPr>
          <a:xfrm>
            <a:off x="1409475" y="864800"/>
            <a:ext cx="7498200" cy="0"/>
          </a:xfrm>
          <a:prstGeom prst="straightConnector1">
            <a:avLst/>
          </a:prstGeom>
          <a:noFill/>
          <a:ln w="9525" cap="flat" cmpd="sng">
            <a:solidFill>
              <a:srgbClr val="00BAB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1" name="Google Shape;121;p22"/>
          <p:cNvSpPr txBox="1">
            <a:spLocks noGrp="1"/>
          </p:cNvSpPr>
          <p:nvPr>
            <p:ph type="sldNum" idx="12"/>
          </p:nvPr>
        </p:nvSpPr>
        <p:spPr>
          <a:xfrm>
            <a:off x="834828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2pPr>
            <a:lvl3pPr lvl="2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3pPr>
            <a:lvl4pPr lvl="3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4pPr>
            <a:lvl5pPr lvl="4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5pPr>
            <a:lvl6pPr lvl="5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6pPr>
            <a:lvl7pPr lvl="6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7pPr>
            <a:lvl8pPr lvl="7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8pPr>
            <a:lvl9pPr lvl="8" algn="r" rtl="0">
              <a:buNone/>
              <a:defRPr sz="1200">
                <a:solidFill>
                  <a:srgbClr val="058B8C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2" name="Google Shape;122;p22"/>
          <p:cNvCxnSpPr/>
          <p:nvPr/>
        </p:nvCxnSpPr>
        <p:spPr>
          <a:xfrm>
            <a:off x="238275" y="4754200"/>
            <a:ext cx="8669400" cy="0"/>
          </a:xfrm>
          <a:prstGeom prst="straightConnector1">
            <a:avLst/>
          </a:prstGeom>
          <a:noFill/>
          <a:ln w="9525" cap="flat" cmpd="sng">
            <a:solidFill>
              <a:srgbClr val="00BAB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22"/>
          <p:cNvSpPr txBox="1"/>
          <p:nvPr/>
        </p:nvSpPr>
        <p:spPr>
          <a:xfrm>
            <a:off x="155725" y="4749825"/>
            <a:ext cx="6725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58B8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Vera C. Rubin Observatory    |    Agency Quarterly Status    |    7 December 2020</a:t>
            </a:r>
            <a:endParaRPr sz="1000">
              <a:solidFill>
                <a:srgbClr val="058B8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6881175" y="4749825"/>
            <a:ext cx="1467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23"/>
              </a:rPr>
              <a:t>Acronyms &amp; Glossary</a:t>
            </a:r>
            <a:endParaRPr sz="10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24">
            <a:alphaModFix/>
          </a:blip>
          <a:srcRect t="13538" b="27524"/>
          <a:stretch/>
        </p:blipFill>
        <p:spPr>
          <a:xfrm>
            <a:off x="0" y="0"/>
            <a:ext cx="1467300" cy="864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3"/>
          <p:cNvSpPr txBox="1">
            <a:spLocks noGrp="1"/>
          </p:cNvSpPr>
          <p:nvPr>
            <p:ph type="ctrTitle"/>
          </p:nvPr>
        </p:nvSpPr>
        <p:spPr>
          <a:xfrm>
            <a:off x="2179864" y="297625"/>
            <a:ext cx="6652411" cy="20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Rubin Observatory</a:t>
            </a:r>
            <a:br>
              <a:rPr lang="en" sz="4400" dirty="0"/>
            </a:br>
            <a:r>
              <a:rPr lang="en" sz="4400" dirty="0"/>
              <a:t>Science Advisory Council</a:t>
            </a:r>
            <a:endParaRPr sz="4400" dirty="0"/>
          </a:p>
        </p:txBody>
      </p:sp>
      <p:sp>
        <p:nvSpPr>
          <p:cNvPr id="230" name="Google Shape;230;p43"/>
          <p:cNvSpPr txBox="1">
            <a:spLocks noGrp="1"/>
          </p:cNvSpPr>
          <p:nvPr>
            <p:ph type="subTitle" idx="1"/>
          </p:nvPr>
        </p:nvSpPr>
        <p:spPr>
          <a:xfrm>
            <a:off x="2699075" y="21754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Michael Strauss, Chair</a:t>
            </a:r>
            <a:endParaRPr dirty="0"/>
          </a:p>
        </p:txBody>
      </p:sp>
      <p:sp>
        <p:nvSpPr>
          <p:cNvPr id="231" name="Google Shape;231;p43"/>
          <p:cNvSpPr txBox="1">
            <a:spLocks noGrp="1"/>
          </p:cNvSpPr>
          <p:nvPr>
            <p:ph type="subTitle" idx="2"/>
          </p:nvPr>
        </p:nvSpPr>
        <p:spPr>
          <a:xfrm>
            <a:off x="2699075" y="3079850"/>
            <a:ext cx="6082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PCW, Monday, August 7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26D30F-A94C-8E39-7D3C-472E449BB0F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7AF33-DF31-F683-EF8B-9C2F5198671D}"/>
              </a:ext>
            </a:extLst>
          </p:cNvPr>
          <p:cNvSpPr txBox="1"/>
          <p:nvPr/>
        </p:nvSpPr>
        <p:spPr>
          <a:xfrm>
            <a:off x="481693" y="1175657"/>
            <a:ext cx="79683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The Rubin Science Advisory Committee represents the Rubin scientific community. </a:t>
            </a:r>
          </a:p>
          <a:p>
            <a:endParaRPr lang="en-US" sz="1800" dirty="0"/>
          </a:p>
          <a:p>
            <a:r>
              <a:rPr lang="en-US" sz="1800" dirty="0"/>
              <a:t>It gives advice to the leadership of the Rubin Project and the Rubin Operations team, and will continue for the extent of the 10-year survey. </a:t>
            </a:r>
          </a:p>
          <a:p>
            <a:endParaRPr lang="en-US" sz="1800" dirty="0"/>
          </a:p>
          <a:p>
            <a:r>
              <a:rPr lang="en-US" sz="1800" dirty="0"/>
              <a:t>It was stood up in 2014; it now is operating under a proper charge. </a:t>
            </a:r>
          </a:p>
          <a:p>
            <a:endParaRPr lang="en-US" sz="1800" dirty="0"/>
          </a:p>
          <a:p>
            <a:r>
              <a:rPr lang="en-US" sz="1800" dirty="0"/>
              <a:t>SAC members are appointed for two-year terms, renewable.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2388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2ECD-6611-C3AC-3071-C0CD4F9A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214" y="354707"/>
            <a:ext cx="8520600" cy="841800"/>
          </a:xfrm>
        </p:spPr>
        <p:txBody>
          <a:bodyPr/>
          <a:lstStyle/>
          <a:p>
            <a:r>
              <a:rPr lang="en-US" dirty="0"/>
              <a:t>Thank you to those who have stepped down from the SAC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0A4B45-D73F-6F1A-DDE4-BE3C65F8CF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2FB38-A5AC-6A6B-A09D-956DD58FA2DA}"/>
              </a:ext>
            </a:extLst>
          </p:cNvPr>
          <p:cNvSpPr txBox="1"/>
          <p:nvPr/>
        </p:nvSpPr>
        <p:spPr>
          <a:xfrm>
            <a:off x="70757" y="3812721"/>
            <a:ext cx="9163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Rachel Bean      David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Kirkby</a:t>
            </a:r>
            <a:r>
              <a:rPr lang="en-US" dirty="0">
                <a:latin typeface="Helvetica" pitchFamily="2" charset="0"/>
              </a:rPr>
              <a:t>         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Meg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Schwamb</a:t>
            </a:r>
            <a:r>
              <a:rPr lang="en-US" dirty="0">
                <a:latin typeface="Helvetica" pitchFamily="2" charset="0"/>
              </a:rPr>
              <a:t>       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Stephen Smartt   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Lucianne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Walkowicz</a:t>
            </a:r>
            <a:r>
              <a:rPr lang="en-US" dirty="0">
                <a:latin typeface="Helvetica" pitchFamily="2" charset="0"/>
              </a:rPr>
              <a:t> 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Risa Wechsler </a:t>
            </a:r>
            <a:endParaRPr lang="en-US" dirty="0"/>
          </a:p>
        </p:txBody>
      </p:sp>
      <p:pic>
        <p:nvPicPr>
          <p:cNvPr id="1026" name="Picture 2" descr="Image of Rachel Bean">
            <a:extLst>
              <a:ext uri="{FF2B5EF4-FFF2-40B4-BE49-F238E27FC236}">
                <a16:creationId xmlns:a16="http://schemas.microsoft.com/office/drawing/2014/main" id="{CDFF5375-61AC-34B3-E28C-F752BA2CD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" y="2299982"/>
            <a:ext cx="1207641" cy="138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422CCD5-8F25-F292-E70C-8FC61521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546" y="2359479"/>
            <a:ext cx="1322614" cy="13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74F9C33-A10C-79F1-64DF-10E12A91A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77" y="2220947"/>
            <a:ext cx="1476479" cy="146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y pic">
            <a:extLst>
              <a:ext uri="{FF2B5EF4-FFF2-40B4-BE49-F238E27FC236}">
                <a16:creationId xmlns:a16="http://schemas.microsoft.com/office/drawing/2014/main" id="{B7554B0B-CE31-B636-8D64-C5A1D28ED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32" y="2196900"/>
            <a:ext cx="1477610" cy="146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32B709E-C936-9356-D634-FB1AF05F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20" y="2161494"/>
            <a:ext cx="1320334" cy="151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327179A-6DA3-C620-970E-1228B767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36" y="2147970"/>
            <a:ext cx="1216478" cy="152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0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3DD03-013F-43CC-1C3D-D12307DC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21" y="77121"/>
            <a:ext cx="8520600" cy="841800"/>
          </a:xfrm>
        </p:spPr>
        <p:txBody>
          <a:bodyPr/>
          <a:lstStyle/>
          <a:p>
            <a:r>
              <a:rPr lang="en-US" dirty="0"/>
              <a:t>The current membership of the SAC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DF80D-B337-C095-FE46-0022A73703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5" name="Picture 4" descr="Franz E. Bauer | The Catalyst Fellowship Program">
            <a:extLst>
              <a:ext uri="{FF2B5EF4-FFF2-40B4-BE49-F238E27FC236}">
                <a16:creationId xmlns:a16="http://schemas.microsoft.com/office/drawing/2014/main" id="{A24CED1D-A1F6-3519-6327-11E5937D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6" y="972998"/>
            <a:ext cx="1348851" cy="13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iel Brandt - Wikipedia">
            <a:extLst>
              <a:ext uri="{FF2B5EF4-FFF2-40B4-BE49-F238E27FC236}">
                <a16:creationId xmlns:a16="http://schemas.microsoft.com/office/drawing/2014/main" id="{D52EC59C-9B8B-2057-4128-EEE69C186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44" y="972998"/>
            <a:ext cx="1025821" cy="136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árcio Catelan - Latin American University Presses Rights Catalog">
            <a:extLst>
              <a:ext uri="{FF2B5EF4-FFF2-40B4-BE49-F238E27FC236}">
                <a16:creationId xmlns:a16="http://schemas.microsoft.com/office/drawing/2014/main" id="{97C5B39A-ED2A-F377-8F98-6F817C32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26" y="1011416"/>
            <a:ext cx="1249663" cy="12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ill Clarkson">
            <a:extLst>
              <a:ext uri="{FF2B5EF4-FFF2-40B4-BE49-F238E27FC236}">
                <a16:creationId xmlns:a16="http://schemas.microsoft.com/office/drawing/2014/main" id="{4BF2DB11-78FE-A627-DEE0-A1874043A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59" y="967143"/>
            <a:ext cx="1293936" cy="129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As a Writer and a Teacher, He Invites Us to Contemplate the Universe | CUNY  Graduate Center">
            <a:extLst>
              <a:ext uri="{FF2B5EF4-FFF2-40B4-BE49-F238E27FC236}">
                <a16:creationId xmlns:a16="http://schemas.microsoft.com/office/drawing/2014/main" id="{4605CD36-2225-23C3-1D01-A24A172EC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 r="22760"/>
          <a:stretch/>
        </p:blipFill>
        <p:spPr bwMode="auto">
          <a:xfrm>
            <a:off x="316040" y="2821651"/>
            <a:ext cx="1482933" cy="131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r. Joshua Simon | Observatories">
            <a:extLst>
              <a:ext uri="{FF2B5EF4-FFF2-40B4-BE49-F238E27FC236}">
                <a16:creationId xmlns:a16="http://schemas.microsoft.com/office/drawing/2014/main" id="{C68FDCAC-F62A-3B77-5335-89AA989CE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55" y="2775915"/>
            <a:ext cx="1359699" cy="13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Anže Slosar | Department of Physics and Astronomy">
            <a:extLst>
              <a:ext uri="{FF2B5EF4-FFF2-40B4-BE49-F238E27FC236}">
                <a16:creationId xmlns:a16="http://schemas.microsoft.com/office/drawing/2014/main" id="{86B2AA4C-1365-6A8D-1447-49FE3E3D6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80" y="2776520"/>
            <a:ext cx="1393981" cy="139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13CD249A-E8AD-B096-5615-981D09AE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64" y="970294"/>
            <a:ext cx="1223457" cy="129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Michael Strauss">
            <a:extLst>
              <a:ext uri="{FF2B5EF4-FFF2-40B4-BE49-F238E27FC236}">
                <a16:creationId xmlns:a16="http://schemas.microsoft.com/office/drawing/2014/main" id="{C8F42A6D-0696-467F-8877-9EECF7395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6"/>
          <a:stretch/>
        </p:blipFill>
        <p:spPr bwMode="auto">
          <a:xfrm>
            <a:off x="6922975" y="2742499"/>
            <a:ext cx="1415271" cy="132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A7E5FA-59A2-24A1-2B47-E2B9408475CF}"/>
              </a:ext>
            </a:extLst>
          </p:cNvPr>
          <p:cNvSpPr txBox="1"/>
          <p:nvPr/>
        </p:nvSpPr>
        <p:spPr>
          <a:xfrm>
            <a:off x="140986" y="2428207"/>
            <a:ext cx="8481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Franz Bauer           </a:t>
            </a:r>
            <a:r>
              <a:rPr lang="en-US" dirty="0" err="1"/>
              <a:t>Niel</a:t>
            </a:r>
            <a:r>
              <a:rPr lang="en-US" dirty="0"/>
              <a:t> Brandt             </a:t>
            </a:r>
            <a:r>
              <a:rPr lang="en-US" dirty="0" err="1"/>
              <a:t>Márcio</a:t>
            </a:r>
            <a:r>
              <a:rPr lang="en-US" dirty="0"/>
              <a:t> </a:t>
            </a:r>
            <a:r>
              <a:rPr lang="en-US" dirty="0" err="1"/>
              <a:t>Catelan</a:t>
            </a:r>
            <a:r>
              <a:rPr lang="en-US" dirty="0"/>
              <a:t>            Will Clarkson                    Mansi </a:t>
            </a:r>
            <a:r>
              <a:rPr lang="en-US" dirty="0" err="1"/>
              <a:t>Kasliwal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06197-8181-945B-B091-823663BA88E9}"/>
              </a:ext>
            </a:extLst>
          </p:cNvPr>
          <p:cNvSpPr txBox="1"/>
          <p:nvPr/>
        </p:nvSpPr>
        <p:spPr>
          <a:xfrm>
            <a:off x="316040" y="4327451"/>
            <a:ext cx="8200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Charles Liu                             Josh Simon                            </a:t>
            </a:r>
            <a:r>
              <a:rPr lang="en-US" dirty="0" err="1"/>
              <a:t>Anže</a:t>
            </a:r>
            <a:r>
              <a:rPr lang="en-US" dirty="0"/>
              <a:t> </a:t>
            </a:r>
            <a:r>
              <a:rPr lang="en-US" dirty="0" err="1"/>
              <a:t>Slosar</a:t>
            </a:r>
            <a:r>
              <a:rPr lang="en-US" dirty="0"/>
              <a:t>                    Michael Strauss</a:t>
            </a:r>
          </a:p>
        </p:txBody>
      </p:sp>
    </p:spTree>
    <p:extLst>
      <p:ext uri="{BB962C8B-B14F-4D97-AF65-F5344CB8AC3E}">
        <p14:creationId xmlns:p14="http://schemas.microsoft.com/office/powerpoint/2010/main" val="368049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0C332-6A3A-2572-6546-3E0A6FC22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119" y="88134"/>
            <a:ext cx="8520600" cy="841800"/>
          </a:xfrm>
        </p:spPr>
        <p:txBody>
          <a:bodyPr/>
          <a:lstStyle/>
          <a:p>
            <a:r>
              <a:rPr lang="en-US" sz="4800" dirty="0"/>
              <a:t>New members!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DF2340-F045-42B3-4699-9ED7DBA6F7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074" name="Picture 2" descr="headshot">
            <a:extLst>
              <a:ext uri="{FF2B5EF4-FFF2-40B4-BE49-F238E27FC236}">
                <a16:creationId xmlns:a16="http://schemas.microsoft.com/office/drawing/2014/main" id="{0615E1F0-3F31-3BF0-7A6F-1E258943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4" y="1031325"/>
            <a:ext cx="1442031" cy="180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AAED07A-7631-3860-A458-4646DC380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525" y="1031325"/>
            <a:ext cx="1803930" cy="180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of Burcin Mutlu-Pakdil ">
            <a:extLst>
              <a:ext uri="{FF2B5EF4-FFF2-40B4-BE49-F238E27FC236}">
                <a16:creationId xmlns:a16="http://schemas.microsoft.com/office/drawing/2014/main" id="{44DD1BC4-DF70-6A17-4B8E-077756F84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45" y="959821"/>
            <a:ext cx="1774268" cy="222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hsieh's picture">
            <a:extLst>
              <a:ext uri="{FF2B5EF4-FFF2-40B4-BE49-F238E27FC236}">
                <a16:creationId xmlns:a16="http://schemas.microsoft.com/office/drawing/2014/main" id="{C71F68A3-CCFD-C9C7-5A82-9EFF4ED3D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903" y="1151356"/>
            <a:ext cx="1925531" cy="15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1BC318-784B-EA7D-0F69-465AD27BC4CA}"/>
              </a:ext>
            </a:extLst>
          </p:cNvPr>
          <p:cNvSpPr txBox="1"/>
          <p:nvPr/>
        </p:nvSpPr>
        <p:spPr>
          <a:xfrm>
            <a:off x="149929" y="3468924"/>
            <a:ext cx="891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Ashley Villar         Katrin </a:t>
            </a:r>
            <a:r>
              <a:rPr lang="en-US" dirty="0" err="1"/>
              <a:t>Heitmann</a:t>
            </a:r>
            <a:r>
              <a:rPr lang="en-US" dirty="0"/>
              <a:t>          </a:t>
            </a:r>
            <a:r>
              <a:rPr lang="en-US" dirty="0" err="1"/>
              <a:t>Burçin</a:t>
            </a:r>
            <a:r>
              <a:rPr lang="en-US" dirty="0"/>
              <a:t> </a:t>
            </a:r>
            <a:r>
              <a:rPr lang="en-US" dirty="0" err="1"/>
              <a:t>Mutlu-Pakdil</a:t>
            </a:r>
            <a:r>
              <a:rPr lang="en-US" dirty="0"/>
              <a:t>         Henry Hsieh                             Simona Mei</a:t>
            </a:r>
          </a:p>
          <a:p>
            <a:r>
              <a:rPr lang="en-US" i="1" dirty="0"/>
              <a:t>Harvard U.         Argonne </a:t>
            </a:r>
            <a:r>
              <a:rPr lang="en-US" i="1" dirty="0" err="1"/>
              <a:t>Nat’l</a:t>
            </a:r>
            <a:r>
              <a:rPr lang="en-US" i="1" dirty="0"/>
              <a:t> </a:t>
            </a:r>
            <a:r>
              <a:rPr lang="en-US" i="1"/>
              <a:t>Lab           Dartmouth                Planetary Science Institute	    IN2P3x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439F1-23A0-96C0-308D-60F612A6281F}"/>
              </a:ext>
            </a:extLst>
          </p:cNvPr>
          <p:cNvSpPr txBox="1"/>
          <p:nvPr/>
        </p:nvSpPr>
        <p:spPr>
          <a:xfrm>
            <a:off x="595422" y="4093535"/>
            <a:ext cx="652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Discussions are underway with several other candidates. </a:t>
            </a:r>
          </a:p>
        </p:txBody>
      </p:sp>
      <p:pic>
        <p:nvPicPr>
          <p:cNvPr id="1026" name="Picture 2" descr="Simona Mei">
            <a:extLst>
              <a:ext uri="{FF2B5EF4-FFF2-40B4-BE49-F238E27FC236}">
                <a16:creationId xmlns:a16="http://schemas.microsoft.com/office/drawing/2014/main" id="{553B847C-8EF5-6220-3E0D-1D25D3E1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475" y="1124413"/>
            <a:ext cx="1576232" cy="15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81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B4FA-3C91-E3DB-AC18-24C2A045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834" y="98766"/>
            <a:ext cx="8520600" cy="841800"/>
          </a:xfrm>
        </p:spPr>
        <p:txBody>
          <a:bodyPr/>
          <a:lstStyle/>
          <a:p>
            <a:r>
              <a:rPr lang="en-US" dirty="0"/>
              <a:t>Agenda for 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58A793-6122-4DF5-3378-57102ACEF9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933930-72AD-28D9-D0A2-7DEF56DB823B}"/>
              </a:ext>
            </a:extLst>
          </p:cNvPr>
          <p:cNvSpPr txBox="1"/>
          <p:nvPr/>
        </p:nvSpPr>
        <p:spPr>
          <a:xfrm>
            <a:off x="276447" y="940566"/>
            <a:ext cx="86205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</a:rPr>
              <a:t>9:00-9:15: </a:t>
            </a:r>
            <a:r>
              <a:rPr lang="en-US" sz="2000" i="1" dirty="0">
                <a:effectLst/>
              </a:rPr>
              <a:t>Welcome and Introductions; the role of the SAC and its charge</a:t>
            </a:r>
            <a:br>
              <a:rPr lang="en-US" sz="2000" dirty="0">
                <a:effectLst/>
              </a:rPr>
            </a:b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9:15-9:45: </a:t>
            </a:r>
            <a:r>
              <a:rPr lang="en-US" sz="2000" i="1" dirty="0">
                <a:effectLst/>
              </a:rPr>
              <a:t>Plans for early science, the science verification activities, and the distinction between the end of Construction and the start of the survey 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   Discussion led by Leanne Guy    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9:45-10:00: </a:t>
            </a:r>
            <a:r>
              <a:rPr lang="en-US" sz="2000" i="1" dirty="0">
                <a:effectLst/>
              </a:rPr>
              <a:t>The schedule of data release, including nightly images: who can see which data when? </a:t>
            </a:r>
            <a:endParaRPr lang="en-US" sz="2000" dirty="0">
              <a:effectLst/>
            </a:endParaRPr>
          </a:p>
          <a:p>
            <a:r>
              <a:rPr lang="en-US" sz="2000" i="1" dirty="0">
                <a:effectLst/>
              </a:rPr>
              <a:t>   </a:t>
            </a:r>
            <a:r>
              <a:rPr lang="en-US" sz="2000" dirty="0">
                <a:effectLst/>
              </a:rPr>
              <a:t>Discussion led by Bob Blum and Phil Marshall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10:00-10:30: </a:t>
            </a:r>
            <a:r>
              <a:rPr lang="en-US" sz="2000" i="1" dirty="0">
                <a:effectLst/>
              </a:rPr>
              <a:t>Joint processing of Rubin, Euclid, and Roman data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  Discussion led by Bob Blum</a:t>
            </a: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78419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88400-8D70-3884-AE13-51AC4B5817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428EB-56B6-EFE3-566D-D65E067E908A}"/>
              </a:ext>
            </a:extLst>
          </p:cNvPr>
          <p:cNvSpPr txBox="1"/>
          <p:nvPr/>
        </p:nvSpPr>
        <p:spPr>
          <a:xfrm>
            <a:off x="255181" y="1116419"/>
            <a:ext cx="86418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/>
              </a:rPr>
              <a:t>10:30-11:00: Break</a:t>
            </a:r>
          </a:p>
          <a:p>
            <a:endParaRPr lang="en-US" sz="2000" dirty="0"/>
          </a:p>
          <a:p>
            <a:r>
              <a:rPr lang="en-US" sz="2000" dirty="0">
                <a:effectLst/>
              </a:rPr>
              <a:t>11:00-11:30: </a:t>
            </a:r>
            <a:r>
              <a:rPr lang="en-US" sz="2000" i="1" dirty="0">
                <a:effectLst/>
              </a:rPr>
              <a:t>The evolution of the Rubin websites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  Discussion led by Kristen Metzger, Blake Mason, and </a:t>
            </a:r>
            <a:r>
              <a:rPr lang="en-US" sz="2000" dirty="0" err="1">
                <a:effectLst/>
              </a:rPr>
              <a:t>Ranpal</a:t>
            </a:r>
            <a:r>
              <a:rPr lang="en-US" sz="2000" dirty="0">
                <a:effectLst/>
              </a:rPr>
              <a:t> Gill </a:t>
            </a:r>
            <a:br>
              <a:rPr lang="en-US" sz="2000" dirty="0">
                <a:effectLst/>
              </a:rPr>
            </a:b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11:30-12:00: </a:t>
            </a:r>
            <a:r>
              <a:rPr lang="en-US" sz="2000" i="1" dirty="0">
                <a:effectLst/>
              </a:rPr>
              <a:t>The status of the in-kind program</a:t>
            </a:r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  Discussion led by </a:t>
            </a:r>
            <a:r>
              <a:rPr lang="en-US" sz="2000" dirty="0" err="1">
                <a:effectLst/>
              </a:rPr>
              <a:t>Aprajita</a:t>
            </a:r>
            <a:r>
              <a:rPr lang="en-US" sz="2000" dirty="0">
                <a:effectLst/>
              </a:rPr>
              <a:t> Verma and Phil Marshall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12:00-12:30: </a:t>
            </a:r>
            <a:r>
              <a:rPr lang="en-US" sz="2000" i="1" dirty="0">
                <a:effectLst/>
              </a:rPr>
              <a:t>SAC meets in executive session</a:t>
            </a:r>
            <a:endParaRPr lang="en-US" sz="2000" dirty="0">
              <a:effectLst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5972897"/>
      </p:ext>
    </p:extLst>
  </p:cSld>
  <p:clrMapOvr>
    <a:masterClrMapping/>
  </p:clrMapOvr>
</p:sld>
</file>

<file path=ppt/theme/theme1.xml><?xml version="1.0" encoding="utf-8"?>
<a:theme xmlns:a="http://schemas.openxmlformats.org/drawingml/2006/main" name="Rubin template -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ubin template - Dar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312</Words>
  <Application>Microsoft Macintosh PowerPoint</Application>
  <PresentationFormat>On-screen Show (16:9)</PresentationFormat>
  <Paragraphs>43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Source Sans Pro</vt:lpstr>
      <vt:lpstr>Arial</vt:lpstr>
      <vt:lpstr>Source Sans Pro Black</vt:lpstr>
      <vt:lpstr>Helvetica</vt:lpstr>
      <vt:lpstr>Source Sans Pro SemiBold</vt:lpstr>
      <vt:lpstr>Rubin template - Light</vt:lpstr>
      <vt:lpstr>Rubin template - Dark</vt:lpstr>
      <vt:lpstr>Rubin Observatory Science Advisory Council</vt:lpstr>
      <vt:lpstr>PowerPoint Presentation</vt:lpstr>
      <vt:lpstr>Thank you to those who have stepped down from the SAC</vt:lpstr>
      <vt:lpstr>The current membership of the SAC</vt:lpstr>
      <vt:lpstr>New members!</vt:lpstr>
      <vt:lpstr>Agenda for today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Presentation</dc:title>
  <cp:lastModifiedBy>Michael A. Strauss</cp:lastModifiedBy>
  <cp:revision>3</cp:revision>
  <dcterms:modified xsi:type="dcterms:W3CDTF">2023-08-06T23:28:49Z</dcterms:modified>
</cp:coreProperties>
</file>