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  <p:sldMasterId id="2147483689" r:id="rId2"/>
  </p:sldMasterIdLst>
  <p:notesMasterIdLst>
    <p:notesMasterId r:id="rId20"/>
  </p:notesMasterIdLst>
  <p:sldIdLst>
    <p:sldId id="256" r:id="rId3"/>
    <p:sldId id="257" r:id="rId4"/>
    <p:sldId id="272" r:id="rId5"/>
    <p:sldId id="265" r:id="rId6"/>
    <p:sldId id="266" r:id="rId7"/>
    <p:sldId id="268" r:id="rId8"/>
    <p:sldId id="267" r:id="rId9"/>
    <p:sldId id="269" r:id="rId10"/>
    <p:sldId id="271" r:id="rId11"/>
    <p:sldId id="270" r:id="rId12"/>
    <p:sldId id="275" r:id="rId13"/>
    <p:sldId id="274" r:id="rId14"/>
    <p:sldId id="276" r:id="rId15"/>
    <p:sldId id="278" r:id="rId16"/>
    <p:sldId id="277" r:id="rId17"/>
    <p:sldId id="273" r:id="rId18"/>
    <p:sldId id="27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43786e9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43786e99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43786e9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43786e9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0efe4515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0efe4515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1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2f7fb1a1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2f7fb1a1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2f7fb1a1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2f7fb1a1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317d37677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317d37677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0efe4515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b0efe4515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– SLAC">
  <p:cSld name="TITLE_AND_TWO_COLUMNS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3" r="10" b="-3203"/>
          <a:stretch/>
        </p:blipFill>
        <p:spPr>
          <a:xfrm>
            <a:off x="7994325" y="419448"/>
            <a:ext cx="902675" cy="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NOIRLab">
  <p:cSld name="SECTION_HEADER_1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25" y="178375"/>
            <a:ext cx="875175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– NOIRLab">
  <p:cSld name="TITLE_AND_BODY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25" y="178375"/>
            <a:ext cx="875175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– NOIRLab">
  <p:cSld name="TITLE_AND_TWO_COLUMNS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171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25" y="178375"/>
            <a:ext cx="875175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algn="ctr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1150" algn="ctr" rtl="0">
              <a:spcBef>
                <a:spcPts val="400"/>
              </a:spcBef>
              <a:spcAft>
                <a:spcPts val="0"/>
              </a:spcAft>
              <a:buSzPts val="1300"/>
              <a:buFont typeface="Source Sans Pro"/>
              <a:buChar char="■"/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04800" algn="ctr" rtl="0">
              <a:spcBef>
                <a:spcPts val="4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98450" algn="ctr" rtl="0">
              <a:spcBef>
                <a:spcPts val="400"/>
              </a:spcBef>
              <a:spcAft>
                <a:spcPts val="0"/>
              </a:spcAft>
              <a:buSzPts val="1100"/>
              <a:buFont typeface="Source Sans Pro"/>
              <a:buChar char="○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92100" algn="ctr" rtl="0">
              <a:spcBef>
                <a:spcPts val="400"/>
              </a:spcBef>
              <a:spcAft>
                <a:spcPts val="0"/>
              </a:spcAft>
              <a:buSzPts val="1000"/>
              <a:buFont typeface="Source Sans Pro"/>
              <a:buChar char="■"/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85750" algn="ctr" rtl="0">
              <a:spcBef>
                <a:spcPts val="400"/>
              </a:spcBef>
              <a:spcAft>
                <a:spcPts val="0"/>
              </a:spcAft>
              <a:buSzPts val="900"/>
              <a:buFont typeface="Source Sans Pro"/>
              <a:buChar char="●"/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79400" algn="ctr" rtl="0">
              <a:spcBef>
                <a:spcPts val="400"/>
              </a:spcBef>
              <a:spcAft>
                <a:spcPts val="0"/>
              </a:spcAft>
              <a:buSzPts val="800"/>
              <a:buFont typeface="Source Sans Pro"/>
              <a:buChar char="○"/>
              <a:defRPr sz="8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73050" algn="ctr" rtl="0">
              <a:spcBef>
                <a:spcPts val="400"/>
              </a:spcBef>
              <a:spcAft>
                <a:spcPts val="400"/>
              </a:spcAft>
              <a:buSzPts val="700"/>
              <a:buFont typeface="Source Sans Pro"/>
              <a:buChar char="■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in template - Light" type="title">
  <p:cSld name="TITLE">
    <p:bg>
      <p:bgPr>
        <a:solidFill>
          <a:srgbClr val="058B8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4550" y="0"/>
            <a:ext cx="7099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40" y="0"/>
            <a:ext cx="2044500" cy="5143500"/>
          </a:xfrm>
          <a:prstGeom prst="rect">
            <a:avLst/>
          </a:prstGeom>
          <a:solidFill>
            <a:srgbClr val="1F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 cstate="screen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20"/>
          <a:stretch/>
        </p:blipFill>
        <p:spPr>
          <a:xfrm>
            <a:off x="50" y="1085275"/>
            <a:ext cx="2044500" cy="405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35"/>
          <a:stretch/>
        </p:blipFill>
        <p:spPr>
          <a:xfrm>
            <a:off x="50" y="0"/>
            <a:ext cx="1741226" cy="20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2699075" y="297625"/>
            <a:ext cx="61332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ABC"/>
              </a:buClr>
              <a:buSzPts val="5200"/>
              <a:buFont typeface="Source Sans Pro"/>
              <a:buNone/>
              <a:defRPr sz="5200"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699075" y="2175450"/>
            <a:ext cx="608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B8C"/>
              </a:buClr>
              <a:buSzPts val="2800"/>
              <a:buFont typeface="Source Sans Pro"/>
              <a:buNone/>
              <a:defRPr sz="28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875" y="4101800"/>
            <a:ext cx="6082806" cy="87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subTitle" idx="2"/>
          </p:nvPr>
        </p:nvSpPr>
        <p:spPr>
          <a:xfrm>
            <a:off x="2699075" y="3079850"/>
            <a:ext cx="6082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B8C"/>
              </a:buClr>
              <a:buSzPts val="2000"/>
              <a:buFont typeface="Source Sans Pro"/>
              <a:buNone/>
              <a:defRPr sz="2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058B8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4550" y="0"/>
            <a:ext cx="7099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/>
          <p:nvPr/>
        </p:nvSpPr>
        <p:spPr>
          <a:xfrm>
            <a:off x="40" y="0"/>
            <a:ext cx="2044500" cy="5143500"/>
          </a:xfrm>
          <a:prstGeom prst="rect">
            <a:avLst/>
          </a:prstGeom>
          <a:solidFill>
            <a:srgbClr val="1F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 cstate="screen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20"/>
          <a:stretch/>
        </p:blipFill>
        <p:spPr>
          <a:xfrm>
            <a:off x="50" y="1085275"/>
            <a:ext cx="2044500" cy="405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35"/>
          <a:stretch/>
        </p:blipFill>
        <p:spPr>
          <a:xfrm>
            <a:off x="50" y="0"/>
            <a:ext cx="1741226" cy="20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699075" y="297625"/>
            <a:ext cx="61332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ABC"/>
              </a:buClr>
              <a:buSzPts val="5200"/>
              <a:buFont typeface="Source Sans Pro"/>
              <a:buNone/>
              <a:defRPr sz="5200"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2699075" y="2175450"/>
            <a:ext cx="608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B8C"/>
              </a:buClr>
              <a:buSzPts val="2800"/>
              <a:buFont typeface="Source Sans Pro"/>
              <a:buNone/>
              <a:defRPr sz="28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2699075" y="3079850"/>
            <a:ext cx="6082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B8C"/>
              </a:buClr>
              <a:buSzPts val="2000"/>
              <a:buFont typeface="Source Sans Pro"/>
              <a:buNone/>
              <a:defRPr sz="2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875" y="4103450"/>
            <a:ext cx="6235198" cy="8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5E5F5-A8C9-4FBD-9512-1AA71D9DEBCA}"/>
              </a:ext>
            </a:extLst>
          </p:cNvPr>
          <p:cNvSpPr txBox="1"/>
          <p:nvPr userDrawn="1"/>
        </p:nvSpPr>
        <p:spPr>
          <a:xfrm>
            <a:off x="191793" y="4842245"/>
            <a:ext cx="43300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Vera C. Rubin Observatory | PCW 2023 AuxTel.  | August 10, 2023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AURA">
  <p:cSld name="SECTION_HEADER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325" y="419441"/>
            <a:ext cx="902673" cy="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– AURA">
  <p:cSld name="TITLE_AND_BODY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325" y="419441"/>
            <a:ext cx="902673" cy="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– AURA" type="twoColTx">
  <p:cSld name="TITLE_AND_TWO_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325" y="419441"/>
            <a:ext cx="902673" cy="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SLAC">
  <p:cSld name="SECTION_HEADER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86" b="-3786"/>
          <a:stretch/>
        </p:blipFill>
        <p:spPr>
          <a:xfrm>
            <a:off x="7994325" y="419448"/>
            <a:ext cx="902673" cy="28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&amp;S section">
  <p:cSld name="SECTION_HEADER_1_1_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369" y="1384120"/>
            <a:ext cx="5873262" cy="33037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852525"/>
            <a:ext cx="85206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ystem Integration Testing &amp; Commissioning section">
  <p:cSld name="SECTION_HEADER_1_1_2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852525"/>
            <a:ext cx="85206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349" y="1788550"/>
            <a:ext cx="2843550" cy="30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m section">
  <p:cSld name="SECTION_HEADER_1_1_2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11700" y="852525"/>
            <a:ext cx="85206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77" y="2050435"/>
            <a:ext cx="3430447" cy="245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M section">
  <p:cSld name="SECTION_HEADER_1_1_2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852525"/>
            <a:ext cx="85206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0" name="Google Shape;190;p3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77" y="2376798"/>
            <a:ext cx="7491048" cy="228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O section">
  <p:cSld name="SECTION_HEADER_1_1_2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311700" y="852525"/>
            <a:ext cx="85206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4" name="Google Shape;194;p3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415" y="2231347"/>
            <a:ext cx="4358044" cy="2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– SLAC">
  <p:cSld name="TITLE_AND_BODY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86" b="-3786"/>
          <a:stretch/>
        </p:blipFill>
        <p:spPr>
          <a:xfrm>
            <a:off x="7994325" y="419448"/>
            <a:ext cx="902673" cy="28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– SLAC">
  <p:cSld name="TITLE_AND_TWO_COLUMNS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5" name="Google Shape;205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86" b="-3786"/>
          <a:stretch/>
        </p:blipFill>
        <p:spPr>
          <a:xfrm>
            <a:off x="7994325" y="419448"/>
            <a:ext cx="902673" cy="28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NOIRLab">
  <p:cSld name="SECTION_HEADER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3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25" y="178375"/>
            <a:ext cx="875175" cy="65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– NOIRLab">
  <p:cSld name="TITLE_AND_BODY_1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14" name="Google Shape;214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25" y="178375"/>
            <a:ext cx="875175" cy="65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– NOIRLab">
  <p:cSld name="TITLE_AND_TWO_COLUMNS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171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20" name="Google Shape;220;p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25" y="178375"/>
            <a:ext cx="875175" cy="65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algn="ctr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1150" algn="ctr" rtl="0">
              <a:spcBef>
                <a:spcPts val="400"/>
              </a:spcBef>
              <a:spcAft>
                <a:spcPts val="0"/>
              </a:spcAft>
              <a:buSzPts val="1300"/>
              <a:buFont typeface="Source Sans Pro"/>
              <a:buChar char="■"/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04800" algn="ctr" rtl="0">
              <a:spcBef>
                <a:spcPts val="4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98450" algn="ctr" rtl="0">
              <a:spcBef>
                <a:spcPts val="400"/>
              </a:spcBef>
              <a:spcAft>
                <a:spcPts val="0"/>
              </a:spcAft>
              <a:buSzPts val="1100"/>
              <a:buFont typeface="Source Sans Pro"/>
              <a:buChar char="○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92100" algn="ctr" rtl="0">
              <a:spcBef>
                <a:spcPts val="400"/>
              </a:spcBef>
              <a:spcAft>
                <a:spcPts val="0"/>
              </a:spcAft>
              <a:buSzPts val="1000"/>
              <a:buFont typeface="Source Sans Pro"/>
              <a:buChar char="■"/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85750" algn="ctr" rtl="0">
              <a:spcBef>
                <a:spcPts val="400"/>
              </a:spcBef>
              <a:spcAft>
                <a:spcPts val="0"/>
              </a:spcAft>
              <a:buSzPts val="900"/>
              <a:buFont typeface="Source Sans Pro"/>
              <a:buChar char="●"/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79400" algn="ctr" rtl="0">
              <a:spcBef>
                <a:spcPts val="400"/>
              </a:spcBef>
              <a:spcAft>
                <a:spcPts val="0"/>
              </a:spcAft>
              <a:buSzPts val="800"/>
              <a:buFont typeface="Source Sans Pro"/>
              <a:buChar char="○"/>
              <a:defRPr sz="8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73050" algn="ctr" rtl="0">
              <a:spcBef>
                <a:spcPts val="400"/>
              </a:spcBef>
              <a:spcAft>
                <a:spcPts val="400"/>
              </a:spcAft>
              <a:buSzPts val="700"/>
              <a:buFont typeface="Source Sans Pro"/>
              <a:buChar char="■"/>
              <a:defRPr sz="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AURA">
  <p:cSld name="SECTION_HEADER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325" y="419441"/>
            <a:ext cx="902674" cy="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– AURA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325" y="419441"/>
            <a:ext cx="902674" cy="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50E69-2C6C-3845-1CB7-625D68B50C64}"/>
              </a:ext>
            </a:extLst>
          </p:cNvPr>
          <p:cNvSpPr txBox="1"/>
          <p:nvPr userDrawn="1"/>
        </p:nvSpPr>
        <p:spPr>
          <a:xfrm>
            <a:off x="191793" y="4842245"/>
            <a:ext cx="43300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Vera C. Rubin Observatory | PCW 2023 AuxTel.  | August 10, 2023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– AURA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2800"/>
              <a:buNone/>
              <a:defRPr>
                <a:solidFill>
                  <a:srgbClr val="31333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325" y="419441"/>
            <a:ext cx="902674" cy="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796900" y="966375"/>
            <a:ext cx="41001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600"/>
              <a:buFont typeface="Source Sans Pro"/>
              <a:buChar char="●"/>
              <a:defRPr sz="1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– SLAC">
  <p:cSld name="SECTION_HEADER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3" r="10" b="-3203"/>
          <a:stretch/>
        </p:blipFill>
        <p:spPr>
          <a:xfrm>
            <a:off x="7994325" y="419448"/>
            <a:ext cx="902675" cy="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M section">
  <p:cSld name="SECTION_HEADER_1_1_2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311700" y="852525"/>
            <a:ext cx="85206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3600"/>
              <a:buFont typeface="Source Sans Pro"/>
              <a:buNone/>
              <a:defRPr sz="36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77" y="2376798"/>
            <a:ext cx="7491048" cy="228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E42C3-2CAD-F58A-C148-4B11D39CCC83}"/>
              </a:ext>
            </a:extLst>
          </p:cNvPr>
          <p:cNvSpPr txBox="1"/>
          <p:nvPr userDrawn="1"/>
        </p:nvSpPr>
        <p:spPr>
          <a:xfrm>
            <a:off x="191793" y="4842245"/>
            <a:ext cx="43300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Vera C. Rubin Observatory | PCW 2023 AuxTel.  | August 10, 2023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– SLAC">
  <p:cSld name="TITLE_AND_BODY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3" r="10" b="-3203"/>
          <a:stretch/>
        </p:blipFill>
        <p:spPr>
          <a:xfrm>
            <a:off x="7994325" y="419448"/>
            <a:ext cx="902675" cy="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lsst.org/scientists/glossary-acronym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hyperlink" Target="https://www.lsst.org/scientists/glossary-acronyms" TargetMode="Externa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037" y="1362562"/>
            <a:ext cx="3602960" cy="3780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ABC"/>
              </a:buClr>
              <a:buSzPts val="2800"/>
              <a:buFont typeface="Source Sans Pro"/>
              <a:buNone/>
              <a:defRPr sz="2800"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8538080" y="4828650"/>
            <a:ext cx="0" cy="229200"/>
          </a:xfrm>
          <a:prstGeom prst="straightConnector1">
            <a:avLst/>
          </a:prstGeom>
          <a:noFill/>
          <a:ln w="9525" cap="flat" cmpd="sng">
            <a:solidFill>
              <a:srgbClr val="31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0;p1"/>
          <p:cNvCxnSpPr/>
          <p:nvPr/>
        </p:nvCxnSpPr>
        <p:spPr>
          <a:xfrm>
            <a:off x="1409475" y="864800"/>
            <a:ext cx="7498200" cy="0"/>
          </a:xfrm>
          <a:prstGeom prst="straightConnector1">
            <a:avLst/>
          </a:prstGeom>
          <a:noFill/>
          <a:ln w="9525" cap="flat" cmpd="sng">
            <a:solidFill>
              <a:srgbClr val="00BAB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1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8226" cy="88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238275" y="4754200"/>
            <a:ext cx="8669400" cy="0"/>
          </a:xfrm>
          <a:prstGeom prst="straightConnector1">
            <a:avLst/>
          </a:prstGeom>
          <a:noFill/>
          <a:ln w="9525" cap="flat" cmpd="sng">
            <a:solidFill>
              <a:srgbClr val="00BAB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1"/>
          <p:cNvSpPr txBox="1"/>
          <p:nvPr/>
        </p:nvSpPr>
        <p:spPr>
          <a:xfrm>
            <a:off x="155725" y="4749825"/>
            <a:ext cx="672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Vera C. Rubin Observatory    |    Agency Quarterly Status    |    7 December 2020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6881175" y="4749825"/>
            <a:ext cx="146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8"/>
              </a:rPr>
              <a:t>Acronyms &amp; Glossary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F212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22" cstate="screen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037" y="1362562"/>
            <a:ext cx="3602960" cy="378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74982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8B8C"/>
              </a:buClr>
              <a:buSzPts val="2800"/>
              <a:buFont typeface="Source Sans Pro"/>
              <a:buNone/>
              <a:defRPr sz="28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ABC"/>
              </a:buClr>
              <a:buSzPts val="1800"/>
              <a:buFont typeface="Source Sans Pro"/>
              <a:buChar char="●"/>
              <a:defRPr sz="1800"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○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■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●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○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■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●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ABC"/>
              </a:buClr>
              <a:buSzPts val="1400"/>
              <a:buFont typeface="Source Sans Pro"/>
              <a:buChar char="○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BABC"/>
              </a:buClr>
              <a:buSzPts val="1400"/>
              <a:buFont typeface="Source Sans Pro"/>
              <a:buChar char="■"/>
              <a:defRPr>
                <a:solidFill>
                  <a:srgbClr val="00BA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119" name="Google Shape;119;p22"/>
          <p:cNvCxnSpPr/>
          <p:nvPr/>
        </p:nvCxnSpPr>
        <p:spPr>
          <a:xfrm>
            <a:off x="8538080" y="4828650"/>
            <a:ext cx="0" cy="229200"/>
          </a:xfrm>
          <a:prstGeom prst="straightConnector1">
            <a:avLst/>
          </a:prstGeom>
          <a:noFill/>
          <a:ln w="9525" cap="flat" cmpd="sng">
            <a:solidFill>
              <a:srgbClr val="058B8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2"/>
          <p:cNvCxnSpPr/>
          <p:nvPr/>
        </p:nvCxnSpPr>
        <p:spPr>
          <a:xfrm>
            <a:off x="1409475" y="864800"/>
            <a:ext cx="7498200" cy="0"/>
          </a:xfrm>
          <a:prstGeom prst="straightConnector1">
            <a:avLst/>
          </a:prstGeom>
          <a:noFill/>
          <a:ln w="9525" cap="flat" cmpd="sng">
            <a:solidFill>
              <a:srgbClr val="00BAB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238275" y="4754200"/>
            <a:ext cx="8669400" cy="0"/>
          </a:xfrm>
          <a:prstGeom prst="straightConnector1">
            <a:avLst/>
          </a:prstGeom>
          <a:noFill/>
          <a:ln w="9525" cap="flat" cmpd="sng">
            <a:solidFill>
              <a:srgbClr val="00BAB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2"/>
          <p:cNvSpPr txBox="1"/>
          <p:nvPr/>
        </p:nvSpPr>
        <p:spPr>
          <a:xfrm>
            <a:off x="155725" y="4749825"/>
            <a:ext cx="672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Vera C. Rubin Observatory    |    Agency Quarterly Status    |    7 December 2020</a:t>
            </a:r>
            <a:endParaRPr sz="1000">
              <a:solidFill>
                <a:srgbClr val="058B8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881175" y="4749825"/>
            <a:ext cx="146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3"/>
              </a:rPr>
              <a:t>Acronyms &amp; Glossary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7300" cy="864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6/522208/meta" TargetMode="External"/><Relationship Id="rId2" Type="http://schemas.openxmlformats.org/officeDocument/2006/relationships/hyperlink" Target="https://roundtable.lsst.codes/rubint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307.04898" TargetMode="External"/><Relationship Id="rId4" Type="http://schemas.openxmlformats.org/officeDocument/2006/relationships/hyperlink" Target="https://www.spiedigitallibrary.org/conference-proceedings-of-spie/11452/114520U/Vera-C-Rubin-Observatory-auxiliary-telescope-commissioning-as-a-control/10.1117/12.2561112.short?SSO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921895" y="862483"/>
            <a:ext cx="7498200" cy="2198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br>
              <a:rPr lang="en-US" dirty="0"/>
            </a:br>
            <a:r>
              <a:rPr lang="en-US" dirty="0"/>
              <a:t>Auxiliary Telescope – </a:t>
            </a:r>
            <a:br>
              <a:rPr lang="en-US" dirty="0"/>
            </a:br>
            <a:r>
              <a:rPr lang="en-US" dirty="0"/>
              <a:t>A Rubin system pathbreaker, plus </a:t>
            </a:r>
            <a:br>
              <a:rPr lang="en-US" dirty="0"/>
            </a:br>
            <a:r>
              <a:rPr lang="en-US" dirty="0"/>
              <a:t>early imaging and spectroscopy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Christopher Stubbs</a:t>
            </a:r>
            <a:br>
              <a:rPr lang="en-US" sz="2000" dirty="0"/>
            </a:br>
            <a:r>
              <a:rPr lang="en-US" sz="2000" dirty="0"/>
              <a:t>Harvard University</a:t>
            </a:r>
            <a:br>
              <a:rPr lang="en-US" sz="2000" dirty="0"/>
            </a:br>
            <a:r>
              <a:rPr lang="en-US" sz="2000" dirty="0" err="1"/>
              <a:t>stubbs@physics.Harvard.edu</a:t>
            </a:r>
            <a:endParaRPr dirty="0"/>
          </a:p>
        </p:txBody>
      </p:sp>
      <p:sp>
        <p:nvSpPr>
          <p:cNvPr id="230" name="Google Shape;230;p43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5252B-E64D-2745-219E-202A5C96C3BE}"/>
              </a:ext>
            </a:extLst>
          </p:cNvPr>
          <p:cNvSpPr txBox="1"/>
          <p:nvPr/>
        </p:nvSpPr>
        <p:spPr>
          <a:xfrm>
            <a:off x="191793" y="4842245"/>
            <a:ext cx="43300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Vera C. Rubin Observatory | PCW 2023 AuxTel.  | August 10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6370C-2D65-7413-7CF0-FCF253E62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89" y="3570316"/>
            <a:ext cx="7772400" cy="1155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8B20-06D5-37C9-E672-77194060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Band-limited disperser (quad-notch)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FF6CB-4B41-7D10-A320-4F61CF2D3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099-A5F7-F2CD-5403-E9CBAC2B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7216" y="966375"/>
            <a:ext cx="5160397" cy="3735900"/>
          </a:xfrm>
        </p:spPr>
        <p:txBody>
          <a:bodyPr/>
          <a:lstStyle/>
          <a:p>
            <a:r>
              <a:rPr lang="en-US" dirty="0"/>
              <a:t>Combination of disperser plus multiband filter</a:t>
            </a:r>
          </a:p>
          <a:p>
            <a:r>
              <a:rPr lang="en-US" dirty="0"/>
              <a:t>Prospect for using photometric analysis tools rather than spectroscopy</a:t>
            </a:r>
          </a:p>
          <a:p>
            <a:r>
              <a:rPr lang="en-US" dirty="0"/>
              <a:t>Straightforward wavelength calibration</a:t>
            </a:r>
          </a:p>
          <a:p>
            <a:r>
              <a:rPr lang="en-US" dirty="0"/>
              <a:t>Lower sky background</a:t>
            </a:r>
          </a:p>
          <a:p>
            <a:r>
              <a:rPr lang="en-US" dirty="0"/>
              <a:t>No second order contamination</a:t>
            </a:r>
          </a:p>
          <a:p>
            <a:r>
              <a:rPr lang="en-US" dirty="0"/>
              <a:t>Specifically useful for aerosols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C00000"/>
                </a:solidFill>
              </a:rPr>
              <a:t>Eske Pedersen’s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8F365-B30A-1988-5386-38F854C9EE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81" y="745787"/>
            <a:ext cx="4008605" cy="41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8B20-06D5-37C9-E672-77194060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surveys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FF6CB-4B41-7D10-A320-4F61CF2D3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099-A5F7-F2CD-5403-E9CBAC2B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3951"/>
            <a:ext cx="4055166" cy="3735900"/>
          </a:xfrm>
        </p:spPr>
        <p:txBody>
          <a:bodyPr/>
          <a:lstStyle/>
          <a:p>
            <a:r>
              <a:rPr lang="en-US" dirty="0"/>
              <a:t>6 arcmin x 6 arcmin field, </a:t>
            </a:r>
            <a:r>
              <a:rPr lang="en-US" i="1" dirty="0" err="1"/>
              <a:t>grizy</a:t>
            </a:r>
            <a:endParaRPr lang="en-US" i="1" dirty="0"/>
          </a:p>
          <a:p>
            <a:r>
              <a:rPr lang="en-US" dirty="0"/>
              <a:t>Instrument signature removal faces up to idiosyncrasies of Rubin sensors and electronics</a:t>
            </a:r>
          </a:p>
          <a:p>
            <a:pPr marL="114300" indent="0">
              <a:buNone/>
            </a:pPr>
            <a:r>
              <a:rPr lang="en-US" dirty="0"/>
              <a:t>               </a:t>
            </a:r>
            <a:r>
              <a:rPr lang="en-US" i="1" dirty="0">
                <a:solidFill>
                  <a:srgbClr val="C00000"/>
                </a:solidFill>
              </a:rPr>
              <a:t>Parker Fagrelius’ talk</a:t>
            </a:r>
          </a:p>
          <a:p>
            <a:endParaRPr lang="en-US" i="1" dirty="0">
              <a:solidFill>
                <a:srgbClr val="C00000"/>
              </a:solidFill>
            </a:endParaRPr>
          </a:p>
          <a:p>
            <a:r>
              <a:rPr lang="en-US" dirty="0"/>
              <a:t>Photometry and astrometry must contend with fatter-brighter effects, etc. </a:t>
            </a:r>
          </a:p>
          <a:p>
            <a:r>
              <a:rPr lang="en-US" dirty="0"/>
              <a:t>Being used to tune up DM pipelines.</a:t>
            </a:r>
          </a:p>
          <a:p>
            <a:r>
              <a:rPr lang="en-US" dirty="0"/>
              <a:t>Testbed for photometric and astrometric performance.</a:t>
            </a:r>
          </a:p>
          <a:p>
            <a:pPr marL="114300" indent="0">
              <a:buNone/>
            </a:pPr>
            <a:r>
              <a:rPr lang="en-US" dirty="0"/>
              <a:t>                 </a:t>
            </a:r>
            <a:r>
              <a:rPr lang="en-US" i="1" dirty="0">
                <a:solidFill>
                  <a:srgbClr val="C00000"/>
                </a:solidFill>
              </a:rPr>
              <a:t>Eli Rykoff’s talk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C4BBA-D26D-A9FC-7A9B-3B3D2324D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558" y="95332"/>
            <a:ext cx="4590217" cy="45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3556-33AF-786D-5378-B8364EA5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25" y="124125"/>
            <a:ext cx="7498200" cy="634200"/>
          </a:xfrm>
        </p:spPr>
        <p:txBody>
          <a:bodyPr/>
          <a:lstStyle/>
          <a:p>
            <a:r>
              <a:rPr lang="en-US" sz="2400" dirty="0"/>
              <a:t>Aux Tel as systems engineering platform &amp; pathbreaker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59A61-F2E2-F860-E542-A3F3F93810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FAFF6-3274-A933-0CBD-6AD6FA77A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425" y="886138"/>
            <a:ext cx="8620800" cy="3735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Telescope operations, and summit-to-USDF data transfer. </a:t>
            </a:r>
          </a:p>
          <a:p>
            <a:pPr>
              <a:lnSpc>
                <a:spcPct val="150000"/>
              </a:lnSpc>
            </a:pPr>
            <a:r>
              <a:rPr lang="en-US" dirty="0"/>
              <a:t>Scheduler optimization and validation</a:t>
            </a:r>
          </a:p>
          <a:p>
            <a:pPr>
              <a:lnSpc>
                <a:spcPct val="150000"/>
              </a:lnSpc>
            </a:pPr>
            <a:r>
              <a:rPr lang="en-US" dirty="0"/>
              <a:t>Software integration- camera controller, obs. control system, data xfer system….</a:t>
            </a:r>
          </a:p>
          <a:p>
            <a:pPr>
              <a:lnSpc>
                <a:spcPct val="150000"/>
              </a:lnSpc>
            </a:pPr>
            <a:r>
              <a:rPr lang="en-US" dirty="0"/>
              <a:t>Image quality diagnostics and methodology.</a:t>
            </a:r>
          </a:p>
          <a:p>
            <a:pPr>
              <a:lnSpc>
                <a:spcPct val="150000"/>
              </a:lnSpc>
            </a:pPr>
            <a:r>
              <a:rPr lang="en-US" dirty="0"/>
              <a:t>Active Optics system validation and testing.</a:t>
            </a:r>
          </a:p>
          <a:p>
            <a:pPr>
              <a:lnSpc>
                <a:spcPct val="150000"/>
              </a:lnSpc>
            </a:pPr>
            <a:r>
              <a:rPr lang="en-US" dirty="0"/>
              <a:t>Data Management pipeline, end-to-end tests with Rubin sensor and electronics.</a:t>
            </a:r>
          </a:p>
          <a:p>
            <a:pPr>
              <a:lnSpc>
                <a:spcPct val="150000"/>
              </a:lnSpc>
            </a:pPr>
            <a:r>
              <a:rPr lang="en-US" dirty="0"/>
              <a:t>Observer training and real-time data visualization tools (Rubin TV).</a:t>
            </a:r>
          </a:p>
          <a:p>
            <a:pPr>
              <a:lnSpc>
                <a:spcPct val="150000"/>
              </a:lnSpc>
            </a:pPr>
            <a:r>
              <a:rPr lang="en-US" dirty="0"/>
              <a:t>Instrument signature removal</a:t>
            </a:r>
          </a:p>
          <a:p>
            <a:pPr>
              <a:lnSpc>
                <a:spcPct val="150000"/>
              </a:lnSpc>
            </a:pPr>
            <a:r>
              <a:rPr lang="en-US" dirty="0"/>
              <a:t>Commissioning testbed.</a:t>
            </a:r>
          </a:p>
          <a:p>
            <a:pPr>
              <a:lnSpc>
                <a:spcPct val="150000"/>
              </a:lnSpc>
            </a:pPr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6456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043D-EAF2-E4AE-4A1B-0F27FBC6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39" y="98889"/>
            <a:ext cx="1826606" cy="634200"/>
          </a:xfrm>
        </p:spPr>
        <p:txBody>
          <a:bodyPr/>
          <a:lstStyle/>
          <a:p>
            <a:r>
              <a:rPr lang="en-US" dirty="0"/>
              <a:t>Rubin TV!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28D2C-7D06-8CEC-2CFF-18815E00E2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264A3-424D-FB10-26B8-B10F13594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323" y="0"/>
            <a:ext cx="4961677" cy="3180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40B8F-716E-B1D7-2731-BFEBD0E4D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" y="0"/>
            <a:ext cx="2295824" cy="2241274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F8784-7908-AB62-775B-952EBEB92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11" y="2340114"/>
            <a:ext cx="4169806" cy="280333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EEC06-BDA2-7768-C902-4EABFBF88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78" y="2609274"/>
            <a:ext cx="2402447" cy="250341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DEE63-AC51-42DC-E3F7-4308D5A63060}"/>
              </a:ext>
            </a:extLst>
          </p:cNvPr>
          <p:cNvCxnSpPr>
            <a:cxnSpLocks/>
          </p:cNvCxnSpPr>
          <p:nvPr/>
        </p:nvCxnSpPr>
        <p:spPr>
          <a:xfrm flipH="1" flipV="1">
            <a:off x="2321262" y="1478943"/>
            <a:ext cx="2425667" cy="45322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7E2213-0360-A26B-F5D4-636F33AA7A0B}"/>
              </a:ext>
            </a:extLst>
          </p:cNvPr>
          <p:cNvCxnSpPr>
            <a:cxnSpLocks/>
          </p:cNvCxnSpPr>
          <p:nvPr/>
        </p:nvCxnSpPr>
        <p:spPr>
          <a:xfrm flipH="1">
            <a:off x="4238045" y="1932167"/>
            <a:ext cx="723569" cy="108137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E83688-A4C3-89DF-75B1-9CFB89907202}"/>
              </a:ext>
            </a:extLst>
          </p:cNvPr>
          <p:cNvCxnSpPr>
            <a:cxnSpLocks/>
          </p:cNvCxnSpPr>
          <p:nvPr/>
        </p:nvCxnSpPr>
        <p:spPr>
          <a:xfrm>
            <a:off x="5144494" y="1932167"/>
            <a:ext cx="326003" cy="67710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CCD3C2E-FCF4-8E24-61B1-23C9EB0C73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21" y="3371556"/>
            <a:ext cx="2158779" cy="177189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2683DF-444C-CEC7-F831-B09FAA0925DB}"/>
              </a:ext>
            </a:extLst>
          </p:cNvPr>
          <p:cNvCxnSpPr>
            <a:cxnSpLocks/>
          </p:cNvCxnSpPr>
          <p:nvPr/>
        </p:nvCxnSpPr>
        <p:spPr>
          <a:xfrm>
            <a:off x="5327374" y="1908516"/>
            <a:ext cx="1578949" cy="146304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2746-28FE-12F2-8F71-289EDC66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quality diagnostics testbed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151D3-1C13-CF83-F3D6-476DA596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ADDE3-2187-9CCB-324F-563CEBFCC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425" y="966375"/>
            <a:ext cx="8620800" cy="761474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r>
              <a:rPr lang="en-US" dirty="0"/>
              <a:t>Streaked                                          Stuttered                                                           Dome Seeing</a:t>
            </a:r>
            <a:br>
              <a:rPr lang="en-US" dirty="0"/>
            </a:br>
            <a:r>
              <a:rPr lang="en-US" dirty="0"/>
              <a:t>Imaging                                             Imaging                                                           Monitoring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D5ED3-180C-455B-7FF4-AFF14EE5D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3" y="1773724"/>
            <a:ext cx="2009324" cy="1557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146A9-42EA-00A3-93C5-97DC4E8FF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49" y="2723234"/>
            <a:ext cx="1217351" cy="18834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542E0B-50BB-8DCF-5197-42787D2C8C40}"/>
              </a:ext>
            </a:extLst>
          </p:cNvPr>
          <p:cNvGrpSpPr/>
          <p:nvPr/>
        </p:nvGrpSpPr>
        <p:grpSpPr>
          <a:xfrm>
            <a:off x="2467816" y="1382804"/>
            <a:ext cx="2607850" cy="2091915"/>
            <a:chOff x="3000041" y="0"/>
            <a:chExt cx="8549408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30D36A-7C00-12AD-788F-0E8E5C491E71}"/>
                </a:ext>
              </a:extLst>
            </p:cNvPr>
            <p:cNvGrpSpPr/>
            <p:nvPr/>
          </p:nvGrpSpPr>
          <p:grpSpPr>
            <a:xfrm>
              <a:off x="3000041" y="0"/>
              <a:ext cx="8549408" cy="6858000"/>
              <a:chOff x="3000041" y="0"/>
              <a:chExt cx="8549408" cy="68580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88FD8B1-83FC-D57F-83B6-E88248AE9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9863" y="0"/>
                <a:ext cx="2869586" cy="6858000"/>
              </a:xfrm>
              <a:prstGeom prst="rect">
                <a:avLst/>
              </a:prstGeom>
              <a:ln w="12700">
                <a:solidFill>
                  <a:srgbClr val="7030A0"/>
                </a:solidFill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3015AFD-88BF-C93B-4331-BA3455865F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5862" b="4145"/>
              <a:stretch/>
            </p:blipFill>
            <p:spPr>
              <a:xfrm>
                <a:off x="3000041" y="1952368"/>
                <a:ext cx="4835101" cy="4621428"/>
              </a:xfrm>
              <a:prstGeom prst="rect">
                <a:avLst/>
              </a:prstGeom>
              <a:ln w="12700">
                <a:solidFill>
                  <a:srgbClr val="7030A0"/>
                </a:solidFill>
              </a:ln>
            </p:spPr>
          </p:pic>
          <p:sp>
            <p:nvSpPr>
              <p:cNvPr id="13" name="Left Arrow 12">
                <a:extLst>
                  <a:ext uri="{FF2B5EF4-FFF2-40B4-BE49-F238E27FC236}">
                    <a16:creationId xmlns:a16="http://schemas.microsoft.com/office/drawing/2014/main" id="{80A2BCEA-4CBB-86B0-7156-18C1661D3853}"/>
                  </a:ext>
                </a:extLst>
              </p:cNvPr>
              <p:cNvSpPr/>
              <p:nvPr/>
            </p:nvSpPr>
            <p:spPr>
              <a:xfrm rot="1311450">
                <a:off x="7428385" y="4324169"/>
                <a:ext cx="1383957" cy="654908"/>
              </a:xfrm>
              <a:prstGeom prst="leftArrow">
                <a:avLst/>
              </a:prstGeom>
              <a:solidFill>
                <a:srgbClr val="FFC000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27B40C50-CE3B-026E-DBBE-F7163196A8D2}"/>
                </a:ext>
              </a:extLst>
            </p:cNvPr>
            <p:cNvSpPr/>
            <p:nvPr/>
          </p:nvSpPr>
          <p:spPr>
            <a:xfrm>
              <a:off x="8679863" y="4263082"/>
              <a:ext cx="2869586" cy="2409567"/>
            </a:xfrm>
            <a:prstGeom prst="frame">
              <a:avLst>
                <a:gd name="adj1" fmla="val 3782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BAA52-39D9-7DC1-0968-E0468C355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52" y="1727849"/>
            <a:ext cx="3309373" cy="242021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76ABF2-8314-4FB4-80FE-71C009CB7345}"/>
              </a:ext>
            </a:extLst>
          </p:cNvPr>
          <p:cNvSpPr txBox="1"/>
          <p:nvPr/>
        </p:nvSpPr>
        <p:spPr>
          <a:xfrm>
            <a:off x="1948069" y="4226631"/>
            <a:ext cx="4275529" cy="55399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Plus Shack-Hartmann imaging as seeing diagnostic</a:t>
            </a:r>
          </a:p>
          <a:p>
            <a:r>
              <a:rPr lang="en-US" sz="1600" i="1" dirty="0">
                <a:solidFill>
                  <a:srgbClr val="C00000"/>
                </a:solidFill>
                <a:latin typeface="Source Sans Pro"/>
                <a:ea typeface="Source Sans Pro"/>
                <a:sym typeface="Source Sans Pro"/>
              </a:rPr>
              <a:t>                                      Elana </a:t>
            </a:r>
            <a:r>
              <a:rPr lang="en-US" sz="1600" i="1" dirty="0" err="1">
                <a:solidFill>
                  <a:srgbClr val="C00000"/>
                </a:solidFill>
                <a:latin typeface="Source Sans Pro"/>
                <a:ea typeface="Source Sans Pro"/>
                <a:sym typeface="Source Sans Pro"/>
              </a:rPr>
              <a:t>Urbach’s</a:t>
            </a:r>
            <a:r>
              <a:rPr lang="en-US" sz="1600" i="1" dirty="0">
                <a:solidFill>
                  <a:srgbClr val="C00000"/>
                </a:solidFill>
                <a:latin typeface="Source Sans Pro"/>
                <a:ea typeface="Source Sans Pro"/>
                <a:sym typeface="Source Sans Pro"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175400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CFAA-F54F-B31F-955F-8B07037E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DEB5E-2EB5-BA07-F709-0D2CB29124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0F2BE-0A16-9BE1-1CFD-1B98F458F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6A9CF-0FF8-469A-0E5F-9A552AD838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51" y="-1"/>
            <a:ext cx="9174414" cy="5143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88D00-6C68-6D39-7916-0EB92B479D34}"/>
              </a:ext>
            </a:extLst>
          </p:cNvPr>
          <p:cNvSpPr txBox="1"/>
          <p:nvPr/>
        </p:nvSpPr>
        <p:spPr>
          <a:xfrm>
            <a:off x="191793" y="4842245"/>
            <a:ext cx="43300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Vera C. Rubin Observatory | PCW 2023 AuxTel.  | August 10, 2023</a:t>
            </a:r>
          </a:p>
        </p:txBody>
      </p:sp>
    </p:spTree>
    <p:extLst>
      <p:ext uri="{BB962C8B-B14F-4D97-AF65-F5344CB8AC3E}">
        <p14:creationId xmlns:p14="http://schemas.microsoft.com/office/powerpoint/2010/main" val="406040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0870-4FF4-026A-1B6D-62B62D00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Session’s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F021D-6E09-5C6B-3875-B86A228626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7D445-DF1F-28CA-C212-D5A18369B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08" y="1315931"/>
            <a:ext cx="8575567" cy="15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B9F8-BB9C-25A6-FB65-56C9256B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CCCC-F20E-5D2F-861F-17A2AA45C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4E6CE-3367-408F-8CC5-64C770088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600" dirty="0"/>
              <a:t>Rubin TV (requires USDF credentials) </a:t>
            </a:r>
            <a:r>
              <a:rPr lang="en-US" sz="1600" dirty="0">
                <a:hlinkClick r:id="rId2"/>
              </a:rPr>
              <a:t>https://roundtable.lsst.codes/rubintv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Atmospheric Transmission review: </a:t>
            </a:r>
            <a:r>
              <a:rPr lang="en-US" sz="1600" dirty="0">
                <a:hlinkClick r:id="rId3"/>
              </a:rPr>
              <a:t>https://iopscience.iop.org/article/10.1086/522208/meta</a:t>
            </a: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Paper on Aux Tel as engineering pathbreaker: </a:t>
            </a:r>
            <a:r>
              <a:rPr lang="en-US" sz="1600" dirty="0">
                <a:hlinkClick r:id="rId4"/>
              </a:rPr>
              <a:t>https://www.spiedigitallibrary.org/conference-proceedings-of-spie/11452/114520U/Vera-C-Rubin-Observatory-auxiliary-telescope-commissioning-as-a-control/10.1117/12.2561112.short?SSO=1</a:t>
            </a:r>
            <a:r>
              <a:rPr lang="en-US" sz="1600" dirty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Preprint on spectroscopic reductions: </a:t>
            </a:r>
            <a:r>
              <a:rPr lang="en-US" sz="1600" dirty="0">
                <a:hlinkClick r:id="rId5"/>
              </a:rPr>
              <a:t>https://arxiv.org/abs/2307.04898</a:t>
            </a: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Relevant Slack channels: </a:t>
            </a:r>
          </a:p>
          <a:p>
            <a:pPr marL="571500" lvl="1" indent="0">
              <a:buNone/>
            </a:pPr>
            <a:r>
              <a:rPr lang="en-US" sz="1600" dirty="0"/>
              <a:t>#</a:t>
            </a:r>
            <a:r>
              <a:rPr lang="en-US" sz="1600" b="1" i="0" dirty="0">
                <a:solidFill>
                  <a:srgbClr val="1D1C1D"/>
                </a:solidFill>
                <a:effectLst/>
                <a:latin typeface="Slack-Lato"/>
              </a:rPr>
              <a:t> </a:t>
            </a:r>
            <a:r>
              <a:rPr lang="en-US" sz="1600" i="0" dirty="0">
                <a:solidFill>
                  <a:srgbClr val="1D1C1D"/>
                </a:solidFill>
                <a:effectLst/>
                <a:latin typeface="Slack-Lato"/>
              </a:rPr>
              <a:t>desc-pc-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Slack-Lato"/>
              </a:rPr>
              <a:t>auxtel</a:t>
            </a:r>
            <a:endParaRPr lang="en-US" sz="160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571500" lvl="1" indent="0">
              <a:buNone/>
            </a:pPr>
            <a:r>
              <a:rPr lang="en-US" sz="1600" dirty="0"/>
              <a:t># 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Slack-Lato"/>
              </a:rPr>
              <a:t>rubinobs</a:t>
            </a:r>
            <a:r>
              <a:rPr lang="en-US" sz="1600" i="0" dirty="0">
                <a:solidFill>
                  <a:srgbClr val="1D1C1D"/>
                </a:solidFill>
                <a:effectLst/>
                <a:latin typeface="Slack-Lato"/>
              </a:rPr>
              <a:t>-sitcom-image-quality</a:t>
            </a:r>
          </a:p>
          <a:p>
            <a:pPr marL="571500" lvl="1" indent="0">
              <a:buNone/>
            </a:pPr>
            <a:r>
              <a:rPr lang="en-US" sz="1600" dirty="0"/>
              <a:t># </a:t>
            </a:r>
            <a:r>
              <a:rPr lang="en-US" sz="1600" i="0" dirty="0" err="1">
                <a:solidFill>
                  <a:srgbClr val="1D1C1D"/>
                </a:solidFill>
                <a:effectLst/>
                <a:latin typeface="Slack-Lato"/>
              </a:rPr>
              <a:t>auxtel</a:t>
            </a:r>
            <a:r>
              <a:rPr lang="en-US" sz="1600" i="0" dirty="0">
                <a:solidFill>
                  <a:srgbClr val="1D1C1D"/>
                </a:solidFill>
                <a:effectLst/>
                <a:latin typeface="Slack-Lato"/>
              </a:rPr>
              <a:t>-operations</a:t>
            </a:r>
          </a:p>
          <a:p>
            <a:pPr marL="1143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840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select the dark theme?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83567-EF04-D90A-79BE-E3982BEE30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37" y="0"/>
            <a:ext cx="9109511" cy="4749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363242" y="127221"/>
            <a:ext cx="7533747" cy="202963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Auxiliary telescope’s primary mission is monitoring variable atmospheric transmission by taking spectra of stars that back-light the atmosphere. 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Additional value for imaging survey testing and early systems integration.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70" name="Google Shape;270;p49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B38D867-2A39-EAE9-5F85-C6BBFDCF1657}"/>
              </a:ext>
            </a:extLst>
          </p:cNvPr>
          <p:cNvSpPr/>
          <p:nvPr/>
        </p:nvSpPr>
        <p:spPr>
          <a:xfrm>
            <a:off x="4835769" y="2681654"/>
            <a:ext cx="1459523" cy="481438"/>
          </a:xfrm>
          <a:prstGeom prst="wedgeRoundRectCallout">
            <a:avLst>
              <a:gd name="adj1" fmla="val -14792"/>
              <a:gd name="adj2" fmla="val 1774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Hi!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I’m Aux Tel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AA9B15E-C9B3-D40A-9221-E2C3C1378052}"/>
              </a:ext>
            </a:extLst>
          </p:cNvPr>
          <p:cNvSpPr/>
          <p:nvPr/>
        </p:nvSpPr>
        <p:spPr>
          <a:xfrm>
            <a:off x="2699240" y="2505808"/>
            <a:ext cx="1987060" cy="595366"/>
          </a:xfrm>
          <a:prstGeom prst="wedgeRoundRectCallout">
            <a:avLst>
              <a:gd name="adj1" fmla="val -53965"/>
              <a:gd name="adj2" fmla="val 1099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What’s that bump on the hill down there? </a:t>
            </a:r>
          </a:p>
        </p:txBody>
      </p:sp>
    </p:spTree>
    <p:extLst>
      <p:ext uri="{BB962C8B-B14F-4D97-AF65-F5344CB8AC3E}">
        <p14:creationId xmlns:p14="http://schemas.microsoft.com/office/powerpoint/2010/main" val="226921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D85F6-53A0-9009-379B-AEBCC6B8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8" y="992730"/>
            <a:ext cx="4961671" cy="36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1409575" y="170450"/>
            <a:ext cx="74982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Water Vapor, Ozone, and Aerosols </a:t>
            </a:r>
            <a:br>
              <a:rPr lang="en-US" dirty="0"/>
            </a:br>
            <a:r>
              <a:rPr lang="en-US" dirty="0"/>
              <a:t>insert time-variable optical filters into our beam</a:t>
            </a:r>
            <a:endParaRPr dirty="0"/>
          </a:p>
        </p:txBody>
      </p: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4317023" y="966375"/>
            <a:ext cx="4515202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u="sng" dirty="0"/>
              <a:t>Red</a:t>
            </a:r>
            <a:r>
              <a:rPr lang="en-US" sz="1400" dirty="0"/>
              <a:t>- ozone, O</a:t>
            </a:r>
            <a:r>
              <a:rPr lang="en-US" sz="1400" baseline="-25000" dirty="0"/>
              <a:t>3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u="sng" dirty="0"/>
              <a:t>Blue</a:t>
            </a:r>
            <a:r>
              <a:rPr lang="en-US" sz="1400" dirty="0"/>
              <a:t>- water vapor molecular absorption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u="sng" dirty="0"/>
              <a:t>Cyan</a:t>
            </a:r>
            <a:r>
              <a:rPr lang="en-US" sz="1400" dirty="0"/>
              <a:t> – Rayleigh scattering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u="sng" dirty="0"/>
              <a:t>Green</a:t>
            </a:r>
            <a:r>
              <a:rPr lang="en-US" sz="1400" dirty="0"/>
              <a:t>- O</a:t>
            </a:r>
            <a:r>
              <a:rPr lang="en-US" sz="1400" baseline="-25000" dirty="0"/>
              <a:t>2 </a:t>
            </a:r>
            <a:r>
              <a:rPr lang="en-US" sz="1400" dirty="0"/>
              <a:t> molecular absorption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endParaRPr lang="en-US" sz="1400" dirty="0"/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/>
              <a:t>Rayleigh scattering is deterministic, </a:t>
            </a:r>
            <a:br>
              <a:rPr lang="en-US" sz="1400" dirty="0"/>
            </a:br>
            <a:r>
              <a:rPr lang="en-US" sz="1400" dirty="0"/>
              <a:t>from barometer pressure and zenith angle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endParaRPr lang="en-US" sz="1400" dirty="0"/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/>
              <a:t>A combination of measurements and modeling will be used to determine this filter, for each Rubin image. 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endParaRPr lang="en-US" sz="1400" dirty="0"/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/>
              <a:t>Ozone in Dobson units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dirty="0"/>
              <a:t>Precipitable Water Vapor (PWV) in mm</a:t>
            </a:r>
            <a:br>
              <a:rPr lang="en-US" sz="1400" dirty="0"/>
            </a:br>
            <a:r>
              <a:rPr lang="en-US" sz="1400" dirty="0"/>
              <a:t>Aerosol optical depth </a:t>
            </a:r>
            <a:r>
              <a:rPr lang="en-US" sz="1400" dirty="0">
                <a:latin typeface="Symbol" pitchFamily="2" charset="2"/>
              </a:rPr>
              <a:t>t~t</a:t>
            </a:r>
            <a:r>
              <a:rPr lang="en-US" sz="1400" baseline="-25000" dirty="0">
                <a:latin typeface="Symbol" pitchFamily="2" charset="2"/>
              </a:rPr>
              <a:t>500</a:t>
            </a:r>
            <a:r>
              <a:rPr lang="en-US" sz="1400" dirty="0">
                <a:latin typeface="Symbol" pitchFamily="2" charset="2"/>
              </a:rPr>
              <a:t> </a:t>
            </a:r>
            <a:r>
              <a:rPr lang="en-US" sz="1400" dirty="0"/>
              <a:t>(</a:t>
            </a:r>
            <a:r>
              <a:rPr lang="en-US" sz="1400" dirty="0">
                <a:latin typeface="Symbol" pitchFamily="2" charset="2"/>
              </a:rPr>
              <a:t>l</a:t>
            </a:r>
            <a:r>
              <a:rPr lang="en-US" sz="1400" dirty="0"/>
              <a:t>/500)</a:t>
            </a:r>
            <a:r>
              <a:rPr lang="en-US" sz="1400" baseline="30000" dirty="0">
                <a:latin typeface="Symbol" pitchFamily="2" charset="2"/>
              </a:rPr>
              <a:t>a</a:t>
            </a: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endParaRPr lang="en-US" sz="1400" baseline="30000" dirty="0">
              <a:latin typeface="Symbol" pitchFamily="2" charset="2"/>
            </a:endParaRPr>
          </a:p>
          <a:p>
            <a:pPr marL="0" lvl="0" indent="0" algn="r" rtl="0">
              <a:spcBef>
                <a:spcPts val="0"/>
              </a:spcBef>
              <a:spcAft>
                <a:spcPts val="400"/>
              </a:spcAft>
              <a:buNone/>
            </a:pPr>
            <a:endParaRPr sz="1400" baseline="30000" dirty="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1600533" y="124125"/>
            <a:ext cx="6938714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Aerosols exhibit both time and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dependence</a:t>
            </a:r>
            <a:endParaRPr sz="2400" dirty="0"/>
          </a:p>
        </p:txBody>
      </p:sp>
      <p:sp>
        <p:nvSpPr>
          <p:cNvPr id="295" name="Google Shape;295;p53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body" idx="1"/>
          </p:nvPr>
        </p:nvSpPr>
        <p:spPr>
          <a:xfrm>
            <a:off x="211425" y="966375"/>
            <a:ext cx="86208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804277-18F2-1D53-6656-68EDF4634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65" y="966375"/>
            <a:ext cx="3851082" cy="3735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87D60-C6ED-C8F6-FD7A-CF284EAF74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4" y="966375"/>
            <a:ext cx="3709944" cy="37144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Google Shape;310;p55">
            <a:extLst>
              <a:ext uri="{FF2B5EF4-FFF2-40B4-BE49-F238E27FC236}">
                <a16:creationId xmlns:a16="http://schemas.microsoft.com/office/drawing/2014/main" id="{E321DCDB-AC1B-D41E-09A2-007E69DB34B9}"/>
              </a:ext>
            </a:extLst>
          </p:cNvPr>
          <p:cNvSpPr txBox="1">
            <a:spLocks/>
          </p:cNvSpPr>
          <p:nvPr/>
        </p:nvSpPr>
        <p:spPr>
          <a:xfrm>
            <a:off x="950482" y="1215490"/>
            <a:ext cx="2998627" cy="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33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3333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13333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3133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Aft>
                <a:spcPts val="400"/>
              </a:spcAft>
              <a:buFont typeface="Source Sans Pro"/>
              <a:buNone/>
            </a:pPr>
            <a:r>
              <a:rPr lang="en-US" sz="1400" dirty="0"/>
              <a:t>AERONET data from </a:t>
            </a:r>
            <a:r>
              <a:rPr lang="en-US" sz="1400" dirty="0" err="1"/>
              <a:t>Mauno</a:t>
            </a:r>
            <a:r>
              <a:rPr lang="en-US" sz="1400" dirty="0"/>
              <a:t> Loa</a:t>
            </a:r>
          </a:p>
          <a:p>
            <a:pPr marL="0" indent="0">
              <a:spcAft>
                <a:spcPts val="400"/>
              </a:spcAft>
              <a:buFont typeface="Source Sans Pro"/>
              <a:buNone/>
            </a:pPr>
            <a:r>
              <a:rPr lang="en-US" sz="1400" dirty="0"/>
              <a:t>from Stubbs </a:t>
            </a:r>
            <a:r>
              <a:rPr lang="en-US" sz="1400" i="1" dirty="0">
                <a:solidFill>
                  <a:srgbClr val="333333"/>
                </a:solidFill>
                <a:latin typeface="-apple-system"/>
              </a:rPr>
              <a:t>et al</a:t>
            </a:r>
            <a:r>
              <a:rPr lang="en-US" sz="1400" dirty="0">
                <a:solidFill>
                  <a:srgbClr val="333333"/>
                </a:solidFill>
                <a:latin typeface="-apple-system"/>
              </a:rPr>
              <a:t> 2007 </a:t>
            </a:r>
            <a:r>
              <a:rPr lang="en-US" sz="1400" i="1" dirty="0">
                <a:solidFill>
                  <a:srgbClr val="333333"/>
                </a:solidFill>
                <a:latin typeface="-apple-system"/>
              </a:rPr>
              <a:t>PASP</a:t>
            </a:r>
            <a:r>
              <a:rPr lang="en-US" sz="14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400" b="1" dirty="0">
                <a:solidFill>
                  <a:srgbClr val="333333"/>
                </a:solidFill>
                <a:latin typeface="-apple-system"/>
              </a:rPr>
              <a:t>119</a:t>
            </a:r>
            <a:r>
              <a:rPr lang="en-US" sz="1400" dirty="0">
                <a:solidFill>
                  <a:srgbClr val="333333"/>
                </a:solidFill>
                <a:latin typeface="-apple-system"/>
              </a:rPr>
              <a:t> 1163</a:t>
            </a:r>
            <a:endParaRPr lang="en-US" sz="1400" dirty="0"/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EF0DEACC-6A52-88AE-0833-C639F551D0DE}"/>
              </a:ext>
            </a:extLst>
          </p:cNvPr>
          <p:cNvSpPr/>
          <p:nvPr/>
        </p:nvSpPr>
        <p:spPr>
          <a:xfrm>
            <a:off x="519901" y="3068649"/>
            <a:ext cx="450324" cy="450324"/>
          </a:xfrm>
          <a:prstGeom prst="donut">
            <a:avLst>
              <a:gd name="adj" fmla="val 78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DAD6C-4B3E-9C67-666E-16ACC051ED7E}"/>
              </a:ext>
            </a:extLst>
          </p:cNvPr>
          <p:cNvSpPr txBox="1"/>
          <p:nvPr/>
        </p:nvSpPr>
        <p:spPr>
          <a:xfrm>
            <a:off x="575786" y="34523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PWV variation on long timescale</a:t>
            </a:r>
            <a:endParaRPr dirty="0"/>
          </a:p>
        </p:txBody>
      </p:sp>
      <p:sp>
        <p:nvSpPr>
          <p:cNvPr id="309" name="Google Shape;309;p55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5D3EC-DFB7-60A8-EED1-35BDACB81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97" y="880850"/>
            <a:ext cx="5038160" cy="3756778"/>
          </a:xfrm>
          <a:prstGeom prst="rect">
            <a:avLst/>
          </a:prstGeom>
        </p:spPr>
      </p:pic>
      <p:sp>
        <p:nvSpPr>
          <p:cNvPr id="310" name="Google Shape;310;p55"/>
          <p:cNvSpPr txBox="1">
            <a:spLocks noGrp="1"/>
          </p:cNvSpPr>
          <p:nvPr>
            <p:ph type="body" idx="1"/>
          </p:nvPr>
        </p:nvSpPr>
        <p:spPr>
          <a:xfrm>
            <a:off x="171096" y="4625417"/>
            <a:ext cx="5038159" cy="484934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050" dirty="0">
                <a:solidFill>
                  <a:schemeClr val="bg1"/>
                </a:solidFill>
              </a:rPr>
              <a:t>PanSTARRS- Haleakala      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050" dirty="0">
                <a:solidFill>
                  <a:schemeClr val="bg1"/>
                </a:solidFill>
              </a:rPr>
              <a:t>(Stubbs &amp; Tonry, unpublished)                                                                           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26E1B-C661-4DC9-CC2C-DF22F4A1CE54}"/>
              </a:ext>
            </a:extLst>
          </p:cNvPr>
          <p:cNvSpPr txBox="1"/>
          <p:nvPr/>
        </p:nvSpPr>
        <p:spPr>
          <a:xfrm>
            <a:off x="5529159" y="1468315"/>
            <a:ext cx="309348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We don’t yet know the angular and temporal correlation functions of these variable elements of atmospheric transmission.</a:t>
            </a:r>
          </a:p>
          <a:p>
            <a:endParaRPr lang="en-US" sz="1800" dirty="0"/>
          </a:p>
          <a:p>
            <a:r>
              <a:rPr lang="en-US" sz="1800" dirty="0"/>
              <a:t>This is a goal for Aux Tel observations, currently limited by the limited number of nights we collect data.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04A81A-06BE-F626-DE13-D06AE4002F30}"/>
              </a:ext>
            </a:extLst>
          </p:cNvPr>
          <p:cNvSpPr/>
          <p:nvPr/>
        </p:nvSpPr>
        <p:spPr>
          <a:xfrm rot="15871025">
            <a:off x="3255873" y="1343200"/>
            <a:ext cx="817684" cy="81768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1800000" lon="1200000" rev="0"/>
            </a:camera>
            <a:lightRig rig="threePt" dir="t">
              <a:rot lat="0" lon="0" rev="9600000"/>
            </a:lightRig>
          </a:scene3d>
          <a:sp3d extrusionH="76200"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Google Shape;301;p54"/>
          <p:cNvSpPr txBox="1">
            <a:spLocks noGrp="1"/>
          </p:cNvSpPr>
          <p:nvPr>
            <p:ph type="title"/>
          </p:nvPr>
        </p:nvSpPr>
        <p:spPr>
          <a:xfrm>
            <a:off x="1409575" y="246650"/>
            <a:ext cx="63957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Converging-beam slitless dispersed imager</a:t>
            </a:r>
            <a:endParaRPr sz="2400" dirty="0"/>
          </a:p>
        </p:txBody>
      </p:sp>
      <p:sp>
        <p:nvSpPr>
          <p:cNvPr id="302" name="Google Shape;302;p54"/>
          <p:cNvSpPr txBox="1">
            <a:spLocks noGrp="1"/>
          </p:cNvSpPr>
          <p:nvPr>
            <p:ph type="sldNum" idx="12"/>
          </p:nvPr>
        </p:nvSpPr>
        <p:spPr>
          <a:xfrm>
            <a:off x="834828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F5496-527D-A36E-CEC0-D8F948E45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1453"/>
            <a:ext cx="2666805" cy="392136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C0693F-C5D4-F41D-A4BE-C5B4E59CA291}"/>
              </a:ext>
            </a:extLst>
          </p:cNvPr>
          <p:cNvSpPr/>
          <p:nvPr/>
        </p:nvSpPr>
        <p:spPr>
          <a:xfrm rot="15871025">
            <a:off x="3717122" y="1784839"/>
            <a:ext cx="817684" cy="817684"/>
          </a:xfrm>
          <a:prstGeom prst="roundRect">
            <a:avLst/>
          </a:prstGeom>
          <a:scene3d>
            <a:camera prst="orthographicFront">
              <a:rot lat="1800000" lon="1200000" rev="0"/>
            </a:camera>
            <a:lightRig rig="threePt" dir="t">
              <a:rot lat="0" lon="0" rev="9600000"/>
            </a:lightRig>
          </a:scene3d>
          <a:sp3d extrusionH="76200"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D4D09B-77AE-F57F-63ED-81917CEFE73B}"/>
              </a:ext>
            </a:extLst>
          </p:cNvPr>
          <p:cNvSpPr/>
          <p:nvPr/>
        </p:nvSpPr>
        <p:spPr>
          <a:xfrm rot="15871025">
            <a:off x="4309137" y="2130109"/>
            <a:ext cx="817684" cy="817684"/>
          </a:xfrm>
          <a:prstGeom prst="roundRect">
            <a:avLst/>
          </a:prstGeom>
          <a:scene3d>
            <a:camera prst="orthographicFront">
              <a:rot lat="1800000" lon="1200000" rev="0"/>
            </a:camera>
            <a:lightRig rig="threePt" dir="t">
              <a:rot lat="0" lon="0" rev="9600000"/>
            </a:lightRig>
          </a:scene3d>
          <a:sp3d extrusionH="76200"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F83A5A-721F-3172-E6C1-D2C6B9E0990D}"/>
              </a:ext>
            </a:extLst>
          </p:cNvPr>
          <p:cNvSpPr/>
          <p:nvPr/>
        </p:nvSpPr>
        <p:spPr>
          <a:xfrm rot="15871025">
            <a:off x="5877097" y="3328232"/>
            <a:ext cx="817684" cy="817684"/>
          </a:xfrm>
          <a:prstGeom prst="roundRect">
            <a:avLst/>
          </a:prstGeom>
          <a:scene3d>
            <a:camera prst="orthographicFront">
              <a:rot lat="1800000" lon="1200000" rev="0"/>
            </a:camera>
            <a:lightRig rig="threePt" dir="t">
              <a:rot lat="0" lon="0" rev="9600000"/>
            </a:lightRig>
          </a:scene3d>
          <a:sp3d extrusionH="76200"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1C024-FB2C-7E75-29F7-592C2E95268D}"/>
              </a:ext>
            </a:extLst>
          </p:cNvPr>
          <p:cNvSpPr txBox="1"/>
          <p:nvPr/>
        </p:nvSpPr>
        <p:spPr>
          <a:xfrm>
            <a:off x="3986879" y="124848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Shutter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6B4BE-2AC8-607C-DAC9-C862B17404FA}"/>
              </a:ext>
            </a:extLst>
          </p:cNvPr>
          <p:cNvSpPr txBox="1"/>
          <p:nvPr/>
        </p:nvSpPr>
        <p:spPr>
          <a:xfrm>
            <a:off x="4457520" y="1718207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Filter, 3 pos.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0FF85-F115-5B96-4673-BAAFFDC92C28}"/>
              </a:ext>
            </a:extLst>
          </p:cNvPr>
          <p:cNvSpPr txBox="1"/>
          <p:nvPr/>
        </p:nvSpPr>
        <p:spPr>
          <a:xfrm>
            <a:off x="3112255" y="2954124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Disperser, 3 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6EC2C-451D-2876-CE29-36C600C655F8}"/>
              </a:ext>
            </a:extLst>
          </p:cNvPr>
          <p:cNvSpPr txBox="1"/>
          <p:nvPr/>
        </p:nvSpPr>
        <p:spPr>
          <a:xfrm>
            <a:off x="6748999" y="3429297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05FA03-A08E-AE88-1003-64848E0F398B}"/>
              </a:ext>
            </a:extLst>
          </p:cNvPr>
          <p:cNvCxnSpPr/>
          <p:nvPr/>
        </p:nvCxnSpPr>
        <p:spPr>
          <a:xfrm flipH="1" flipV="1">
            <a:off x="4572000" y="2708031"/>
            <a:ext cx="1267903" cy="87515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B00A2-4E62-9089-283F-82B9B72ECCE1}"/>
              </a:ext>
            </a:extLst>
          </p:cNvPr>
          <p:cNvCxnSpPr>
            <a:cxnSpLocks/>
          </p:cNvCxnSpPr>
          <p:nvPr/>
        </p:nvCxnSpPr>
        <p:spPr>
          <a:xfrm flipH="1" flipV="1">
            <a:off x="4607425" y="2679102"/>
            <a:ext cx="1388929" cy="651155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6F6F6E-9113-91D5-D6CF-9C9B92C21A37}"/>
              </a:ext>
            </a:extLst>
          </p:cNvPr>
          <p:cNvSpPr txBox="1"/>
          <p:nvPr/>
        </p:nvSpPr>
        <p:spPr>
          <a:xfrm>
            <a:off x="6505358" y="1058088"/>
            <a:ext cx="2225289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1.2m primary</a:t>
            </a:r>
          </a:p>
          <a:p>
            <a:r>
              <a:rPr lang="en-US" dirty="0"/>
              <a:t>f/18 RC configuration</a:t>
            </a:r>
          </a:p>
          <a:p>
            <a:r>
              <a:rPr lang="en-US" dirty="0"/>
              <a:t>2 </a:t>
            </a:r>
            <a:r>
              <a:rPr lang="en-US" dirty="0" err="1"/>
              <a:t>Nasmyth</a:t>
            </a:r>
            <a:r>
              <a:rPr lang="en-US" dirty="0"/>
              <a:t> ports</a:t>
            </a:r>
          </a:p>
          <a:p>
            <a:endParaRPr lang="en-US" dirty="0"/>
          </a:p>
          <a:p>
            <a:r>
              <a:rPr lang="en-US" dirty="0"/>
              <a:t>Rubin 4K x 4K ITL sensor</a:t>
            </a:r>
          </a:p>
          <a:p>
            <a:r>
              <a:rPr lang="en-US" dirty="0"/>
              <a:t>Rubin readout electronics</a:t>
            </a:r>
          </a:p>
          <a:p>
            <a:r>
              <a:rPr lang="en-US" dirty="0"/>
              <a:t>Rubin scheduler</a:t>
            </a:r>
          </a:p>
          <a:p>
            <a:r>
              <a:rPr lang="en-US" dirty="0"/>
              <a:t>Rubin AO system</a:t>
            </a:r>
          </a:p>
          <a:p>
            <a:r>
              <a:rPr lang="en-US" dirty="0"/>
              <a:t>Alt-Az-Rotator axes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588C72-08D6-3489-C7AA-DDC2C3E31727}"/>
              </a:ext>
            </a:extLst>
          </p:cNvPr>
          <p:cNvCxnSpPr>
            <a:cxnSpLocks/>
          </p:cNvCxnSpPr>
          <p:nvPr/>
        </p:nvCxnSpPr>
        <p:spPr>
          <a:xfrm flipH="1" flipV="1">
            <a:off x="1027608" y="2984987"/>
            <a:ext cx="818777" cy="5981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7E5910-C68F-1200-F1EE-A1EFFA9171C6}"/>
              </a:ext>
            </a:extLst>
          </p:cNvPr>
          <p:cNvCxnSpPr>
            <a:cxnSpLocks/>
          </p:cNvCxnSpPr>
          <p:nvPr/>
        </p:nvCxnSpPr>
        <p:spPr>
          <a:xfrm flipV="1">
            <a:off x="770886" y="1081453"/>
            <a:ext cx="0" cy="1842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FF0CF1-8196-370A-5224-58DBA06304CF}"/>
              </a:ext>
            </a:extLst>
          </p:cNvPr>
          <p:cNvCxnSpPr>
            <a:cxnSpLocks/>
          </p:cNvCxnSpPr>
          <p:nvPr/>
        </p:nvCxnSpPr>
        <p:spPr>
          <a:xfrm flipV="1">
            <a:off x="770886" y="1058088"/>
            <a:ext cx="160497" cy="186569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90966A-DE9E-DC0D-AD7D-D83D5E40557F}"/>
              </a:ext>
            </a:extLst>
          </p:cNvPr>
          <p:cNvCxnSpPr>
            <a:cxnSpLocks/>
          </p:cNvCxnSpPr>
          <p:nvPr/>
        </p:nvCxnSpPr>
        <p:spPr>
          <a:xfrm flipV="1">
            <a:off x="1027608" y="1045379"/>
            <a:ext cx="0" cy="1842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01CACA-6F54-7B7A-2183-6235C2E90D64}"/>
              </a:ext>
            </a:extLst>
          </p:cNvPr>
          <p:cNvSpPr txBox="1"/>
          <p:nvPr/>
        </p:nvSpPr>
        <p:spPr>
          <a:xfrm>
            <a:off x="2768968" y="4318095"/>
            <a:ext cx="560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Shack-Hartmann and other instruments on other instrument port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E019F5-4151-19FD-CA6B-57069AA49D08}"/>
              </a:ext>
            </a:extLst>
          </p:cNvPr>
          <p:cNvCxnSpPr/>
          <p:nvPr/>
        </p:nvCxnSpPr>
        <p:spPr>
          <a:xfrm flipV="1">
            <a:off x="1558456" y="1556263"/>
            <a:ext cx="1553799" cy="16163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611801-3419-301F-6B29-B423AE5814C4}"/>
              </a:ext>
            </a:extLst>
          </p:cNvPr>
          <p:cNvCxnSpPr>
            <a:cxnSpLocks/>
          </p:cNvCxnSpPr>
          <p:nvPr/>
        </p:nvCxnSpPr>
        <p:spPr>
          <a:xfrm>
            <a:off x="1846385" y="3330257"/>
            <a:ext cx="3780045" cy="5976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8B20-06D5-37C9-E672-77194060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98" y="97647"/>
            <a:ext cx="7705338" cy="634200"/>
          </a:xfrm>
        </p:spPr>
        <p:txBody>
          <a:bodyPr/>
          <a:lstStyle/>
          <a:p>
            <a:r>
              <a:rPr lang="en-US" dirty="0"/>
              <a:t>Typical slitless dispersed image and 1-d spectrum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FF6CB-4B41-7D10-A320-4F61CF2D3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6F123-43D9-A8E7-7AD6-054796650D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43" y="828482"/>
            <a:ext cx="4312158" cy="3921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9E329-EBD5-241B-01F9-A5F4CAE3B512}"/>
              </a:ext>
            </a:extLst>
          </p:cNvPr>
          <p:cNvSpPr txBox="1"/>
          <p:nvPr/>
        </p:nvSpPr>
        <p:spPr>
          <a:xfrm>
            <a:off x="2097614" y="4143545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m=0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75498-59DD-3748-1F0E-E45BB8EEED7D}"/>
              </a:ext>
            </a:extLst>
          </p:cNvPr>
          <p:cNvSpPr txBox="1"/>
          <p:nvPr/>
        </p:nvSpPr>
        <p:spPr>
          <a:xfrm>
            <a:off x="2018483" y="1685795"/>
            <a:ext cx="104547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Red end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M=1 order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Blue 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2B399-41F4-DA2C-82FC-1C4EA4B74A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90720"/>
            <a:ext cx="4571999" cy="43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8B20-06D5-37C9-E672-77194060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50" y="170450"/>
            <a:ext cx="7691225" cy="634200"/>
          </a:xfrm>
        </p:spPr>
        <p:txBody>
          <a:bodyPr/>
          <a:lstStyle/>
          <a:p>
            <a:r>
              <a:rPr lang="en-US" dirty="0"/>
              <a:t>Thorough paper describing Aux Tel spectroscopy: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FF6CB-4B41-7D10-A320-4F61CF2D3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BF559-5083-1B09-F2D2-91CC53262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4650"/>
            <a:ext cx="5903099" cy="4338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A20B5-2AB8-6F9D-EA14-2DF33CE57D98}"/>
              </a:ext>
            </a:extLst>
          </p:cNvPr>
          <p:cNvSpPr txBox="1"/>
          <p:nvPr/>
        </p:nvSpPr>
        <p:spPr>
          <a:xfrm>
            <a:off x="4909381" y="1844703"/>
            <a:ext cx="371325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Neveu</a:t>
            </a:r>
            <a:r>
              <a:rPr lang="en-US" dirty="0"/>
              <a:t> et al, arXiv:2307.04898, July 2023</a:t>
            </a:r>
          </a:p>
        </p:txBody>
      </p:sp>
    </p:spTree>
    <p:extLst>
      <p:ext uri="{BB962C8B-B14F-4D97-AF65-F5344CB8AC3E}">
        <p14:creationId xmlns:p14="http://schemas.microsoft.com/office/powerpoint/2010/main" val="1213202836"/>
      </p:ext>
    </p:extLst>
  </p:cSld>
  <p:clrMapOvr>
    <a:masterClrMapping/>
  </p:clrMapOvr>
</p:sld>
</file>

<file path=ppt/theme/theme1.xml><?xml version="1.0" encoding="utf-8"?>
<a:theme xmlns:a="http://schemas.openxmlformats.org/drawingml/2006/main" name="Rubin template -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bin template - Dar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669</Words>
  <Application>Microsoft Macintosh PowerPoint</Application>
  <PresentationFormat>On-screen Show (16:9)</PresentationFormat>
  <Paragraphs>121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Slack-Lato</vt:lpstr>
      <vt:lpstr>Arial</vt:lpstr>
      <vt:lpstr>Source Sans Pro</vt:lpstr>
      <vt:lpstr>Symbol</vt:lpstr>
      <vt:lpstr>Rubin template - Light</vt:lpstr>
      <vt:lpstr>Rubin template - Dark</vt:lpstr>
      <vt:lpstr> Auxiliary Telescope –  A Rubin system pathbreaker, plus  early imaging and spectroscopy  Christopher Stubbs Harvard University stubbs@physics.Harvard.edu</vt:lpstr>
      <vt:lpstr>How to select the dark theme?</vt:lpstr>
      <vt:lpstr>Auxiliary telescope’s primary mission is monitoring variable atmospheric transmission by taking spectra of stars that back-light the atmosphere.   Additional value for imaging survey testing and early systems integration. </vt:lpstr>
      <vt:lpstr>Water Vapor, Ozone, and Aerosols  insert time-variable optical filters into our beam</vt:lpstr>
      <vt:lpstr>Aerosols exhibit both time and l dependence</vt:lpstr>
      <vt:lpstr>PWV variation on long timescale</vt:lpstr>
      <vt:lpstr>Converging-beam slitless dispersed imager</vt:lpstr>
      <vt:lpstr>Typical slitless dispersed image and 1-d spectrum</vt:lpstr>
      <vt:lpstr>Thorough paper describing Aux Tel spectroscopy:</vt:lpstr>
      <vt:lpstr>Band-limited disperser (quad-notch)</vt:lpstr>
      <vt:lpstr>Imaging surveys</vt:lpstr>
      <vt:lpstr>Aux Tel as systems engineering platform &amp; pathbreaker</vt:lpstr>
      <vt:lpstr>Rubin TV!</vt:lpstr>
      <vt:lpstr>Image quality diagnostics testbed</vt:lpstr>
      <vt:lpstr>PowerPoint Presentation</vt:lpstr>
      <vt:lpstr>Our Session’s agenda</vt:lpstr>
      <vt:lpstr>Links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Auxiliary Telescope –  A Rubin system pathbreaker  Early imaging, and spectroscopy</dc:title>
  <cp:lastModifiedBy>Christopher Stubbs</cp:lastModifiedBy>
  <cp:revision>34</cp:revision>
  <dcterms:modified xsi:type="dcterms:W3CDTF">2023-08-09T11:44:55Z</dcterms:modified>
</cp:coreProperties>
</file>