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15" r:id="rId4"/>
    <p:sldMasterId id="2147483740" r:id="rId5"/>
  </p:sldMasterIdLst>
  <p:notesMasterIdLst>
    <p:notesMasterId r:id="rId22"/>
  </p:notesMasterIdLst>
  <p:handoutMasterIdLst>
    <p:handoutMasterId r:id="rId23"/>
  </p:handoutMasterIdLst>
  <p:sldIdLst>
    <p:sldId id="257" r:id="rId6"/>
    <p:sldId id="2141413003" r:id="rId7"/>
    <p:sldId id="292" r:id="rId8"/>
    <p:sldId id="1594" r:id="rId9"/>
    <p:sldId id="1598" r:id="rId10"/>
    <p:sldId id="2141413000" r:id="rId11"/>
    <p:sldId id="3458" r:id="rId12"/>
    <p:sldId id="2141413001" r:id="rId13"/>
    <p:sldId id="4138" r:id="rId14"/>
    <p:sldId id="16263" r:id="rId15"/>
    <p:sldId id="16205" r:id="rId16"/>
    <p:sldId id="3453" r:id="rId17"/>
    <p:sldId id="2141413002" r:id="rId18"/>
    <p:sldId id="16191" r:id="rId19"/>
    <p:sldId id="16269" r:id="rId20"/>
    <p:sldId id="16270" r:id="rId21"/>
  </p:sldIdLst>
  <p:sldSz cx="12192000" cy="6858000"/>
  <p:notesSz cx="66675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00"/>
    <a:srgbClr val="CFC4DC"/>
    <a:srgbClr val="0020C0"/>
    <a:srgbClr val="515151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94"/>
  </p:normalViewPr>
  <p:slideViewPr>
    <p:cSldViewPr snapToGrid="0">
      <p:cViewPr varScale="1">
        <p:scale>
          <a:sx n="121" d="100"/>
          <a:sy n="121" d="100"/>
        </p:scale>
        <p:origin x="44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736"/>
        <p:guide pos="21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889854" cy="434637"/>
          </a:xfrm>
          <a:prstGeom prst="rect">
            <a:avLst/>
          </a:prstGeom>
        </p:spPr>
        <p:txBody>
          <a:bodyPr vert="horz" lIns="86487" tIns="43243" rIns="86487" bIns="4324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143" y="0"/>
            <a:ext cx="2889854" cy="434637"/>
          </a:xfrm>
          <a:prstGeom prst="rect">
            <a:avLst/>
          </a:prstGeom>
        </p:spPr>
        <p:txBody>
          <a:bodyPr vert="horz" lIns="86487" tIns="43243" rIns="86487" bIns="43243" rtlCol="0"/>
          <a:lstStyle>
            <a:lvl1pPr algn="r">
              <a:defRPr sz="1100"/>
            </a:lvl1pPr>
          </a:lstStyle>
          <a:p>
            <a:fld id="{6438631A-BD82-4368-B7B8-F79D93750BF3}" type="datetimeFigureOut">
              <a:rPr lang="en-US" smtClean="0"/>
              <a:pPr/>
              <a:t>8/10/23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250680"/>
            <a:ext cx="2889854" cy="434637"/>
          </a:xfrm>
          <a:prstGeom prst="rect">
            <a:avLst/>
          </a:prstGeom>
        </p:spPr>
        <p:txBody>
          <a:bodyPr vert="horz" lIns="86487" tIns="43243" rIns="86487" bIns="43243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143" y="8250680"/>
            <a:ext cx="2889854" cy="434637"/>
          </a:xfrm>
          <a:prstGeom prst="rect">
            <a:avLst/>
          </a:prstGeom>
        </p:spPr>
        <p:txBody>
          <a:bodyPr vert="horz" lIns="86487" tIns="43243" rIns="86487" bIns="43243" rtlCol="0" anchor="b"/>
          <a:lstStyle>
            <a:lvl1pPr algn="r">
              <a:defRPr sz="1100"/>
            </a:lvl1pPr>
          </a:lstStyle>
          <a:p>
            <a:fld id="{965B57DC-BDEA-463D-8C8D-2717108633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8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6" y="0"/>
            <a:ext cx="2889854" cy="4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>
            <a:lvl1pPr defTabSz="881389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776143" y="0"/>
            <a:ext cx="2889854" cy="4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>
            <a:lvl1pPr algn="r" defTabSz="881389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0E2BC8E-D35B-40B4-8821-8A221CE1A457}" type="datetimeFigureOut">
              <a:rPr lang="en-US"/>
              <a:pPr>
                <a:defRPr/>
              </a:pPr>
              <a:t>8/10/23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650875"/>
            <a:ext cx="57912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487" tIns="43243" rIns="86487" bIns="4324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67354" y="4126827"/>
            <a:ext cx="5332792" cy="390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6" y="8250680"/>
            <a:ext cx="2889854" cy="4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b" anchorCtr="0" compatLnSpc="1">
            <a:prstTxWarp prst="textNoShape">
              <a:avLst/>
            </a:prstTxWarp>
          </a:bodyPr>
          <a:lstStyle>
            <a:lvl1pPr defTabSz="881389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776143" y="8250680"/>
            <a:ext cx="2889854" cy="4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b" anchorCtr="0" compatLnSpc="1">
            <a:prstTxWarp prst="textNoShape">
              <a:avLst/>
            </a:prstTxWarp>
          </a:bodyPr>
          <a:lstStyle>
            <a:lvl1pPr algn="r" defTabSz="881389">
              <a:defRPr sz="11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4B6275C-0645-43A9-ACDA-247FEB91D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74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collaborations will be supported by the science centers and PITs, and will be led by the community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B6275C-0645-43A9-ACDA-247FEB91D8B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07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4457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19D2CE-FF76-FF46-A63D-F84915098A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2800" y="2743200"/>
            <a:ext cx="5486400" cy="914400"/>
          </a:xfrm>
        </p:spPr>
        <p:txBody>
          <a:bodyPr anchor="ctr"/>
          <a:lstStyle>
            <a:lvl1pPr marL="0" indent="0" algn="ctr">
              <a:buNone/>
              <a:defRPr sz="1350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636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ncy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8A146A-8169-9440-85B3-AE95E246EF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41"/>
            <a:ext cx="1219200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151047-CE44-2A4E-B000-B249CFD59F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17876"/>
            <a:ext cx="965200" cy="822960"/>
          </a:xfrm>
          <a:prstGeom prst="rect">
            <a:avLst/>
          </a:prstGeom>
        </p:spPr>
      </p:pic>
      <p:pic>
        <p:nvPicPr>
          <p:cNvPr id="8" name="Picture 18" descr="meatball best">
            <a:extLst>
              <a:ext uri="{FF2B5EF4-FFF2-40B4-BE49-F238E27FC236}">
                <a16:creationId xmlns:a16="http://schemas.microsoft.com/office/drawing/2014/main" id="{AE8093EA-27FD-6B4B-AA11-0C02090B3A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7455" y="27432"/>
            <a:ext cx="1109893" cy="731520"/>
          </a:xfrm>
          <a:prstGeom prst="rect">
            <a:avLst/>
          </a:prstGeom>
          <a:noFill/>
        </p:spPr>
      </p:pic>
      <p:sp>
        <p:nvSpPr>
          <p:cNvPr id="9" name="Rectangle 78">
            <a:extLst>
              <a:ext uri="{FF2B5EF4-FFF2-40B4-BE49-F238E27FC236}">
                <a16:creationId xmlns:a16="http://schemas.microsoft.com/office/drawing/2014/main" id="{44242F1A-7A4F-7541-8F22-8B8E32EAB65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" y="5996226"/>
            <a:ext cx="7010399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290" rIns="3429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• NASA GODDARD SPACE FLIGHT CENTER • JET PROPULSION LABORATORY •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• L3HARRIS TECHNOLOGIES •  BALL AEROSPACE • TELEDYNE • NASA KENNEDY SPACE CENTER •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• SPACE TELESCOPE SCIENCE INSTITUTE • IPAC • EUROPEAN SPACE AGENCY •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• JAPAN AEROSPACE EXPLORATION AGENCY • LABORATOIRE D’ASTROPHYSIQUE DE MARSEILLE •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• CENTRE NATIONAL </a:t>
            </a:r>
            <a:r>
              <a:rPr kumimoji="0" lang="en-US" sz="75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d'ÉTUDES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SPATIALES • MAX PLANCK INSTITUTE FOR ASTRONOMY •</a:t>
            </a:r>
          </a:p>
        </p:txBody>
      </p:sp>
    </p:spTree>
    <p:extLst>
      <p:ext uri="{BB962C8B-B14F-4D97-AF65-F5344CB8AC3E}">
        <p14:creationId xmlns:p14="http://schemas.microsoft.com/office/powerpoint/2010/main" val="135822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181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93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748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8853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066800"/>
            <a:ext cx="11074400" cy="5410200"/>
          </a:xfrm>
        </p:spPr>
        <p:txBody>
          <a:bodyPr vert="eaVert"/>
          <a:lstStyle>
            <a:lvl1pPr>
              <a:defRPr sz="1500" b="1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CB214C-6854-1D4D-B852-4EBD135A9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7788"/>
            <a:ext cx="9550400" cy="608012"/>
          </a:xfrm>
        </p:spPr>
        <p:txBody>
          <a:bodyPr/>
          <a:lstStyle>
            <a:lvl1pPr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5577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2023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3250" y="5919525"/>
            <a:ext cx="10985501" cy="31848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41274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9" y="1287497"/>
            <a:ext cx="10985503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1" y="3598434"/>
            <a:ext cx="10985500" cy="952500"/>
          </a:xfrm>
          <a:prstGeom prst="rect">
            <a:avLst/>
          </a:prstGeom>
        </p:spPr>
        <p:txBody>
          <a:bodyPr/>
          <a:lstStyle>
            <a:lvl1pPr marL="0" indent="0" defTabSz="412740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1pPr>
            <a:lvl2pPr marL="0" indent="0" defTabSz="412740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2pPr>
            <a:lvl3pPr marL="0" indent="0" defTabSz="412740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3pPr>
            <a:lvl4pPr marL="0" indent="0" defTabSz="412740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4pPr>
            <a:lvl5pPr marL="0" indent="0" defTabSz="412740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65623" y="6452512"/>
            <a:ext cx="260756" cy="2752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992382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66800"/>
            <a:ext cx="10363200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19D2CE-FF76-FF46-A63D-F84915098A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2800" y="2743200"/>
            <a:ext cx="5486400" cy="91440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300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no 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11430000" cy="5486400"/>
          </a:xfrm>
        </p:spPr>
        <p:txBody>
          <a:bodyPr>
            <a:normAutofit/>
          </a:bodyPr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4253B7-4313-1248-91FC-65853064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788"/>
            <a:ext cx="10058400" cy="60801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2535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- no 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05B40CB-8EF2-D441-B93D-5ABF168DC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788"/>
            <a:ext cx="10058400" cy="60801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7648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- no 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990599"/>
            <a:ext cx="5486400" cy="5502275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90600"/>
            <a:ext cx="5486400" cy="5502275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8DAEBF-202F-1149-ADEE-CFC667F19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788"/>
            <a:ext cx="10058400" cy="60801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5085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32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8000" y="990600"/>
            <a:ext cx="11176000" cy="55626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1500" b="1"/>
            </a:lvl1pPr>
            <a:lvl2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1350"/>
            </a:lvl2pPr>
            <a:lvl3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1200"/>
            </a:lvl3pPr>
            <a:lvl4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1200"/>
            </a:lvl4pPr>
            <a:lvl5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4253B7-4313-1248-91FC-65853064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6200"/>
            <a:ext cx="9550400" cy="608012"/>
          </a:xfrm>
        </p:spPr>
        <p:txBody>
          <a:bodyPr/>
          <a:lstStyle>
            <a:lvl1pPr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0203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633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ncy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2B6B698-1049-4246-97C4-E6F10E3A3B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cxnSp>
        <p:nvCxnSpPr>
          <p:cNvPr id="13" name="Straight Connector 10">
            <a:extLst>
              <a:ext uri="{FF2B5EF4-FFF2-40B4-BE49-F238E27FC236}">
                <a16:creationId xmlns:a16="http://schemas.microsoft.com/office/drawing/2014/main" id="{01C87B6C-E0A0-6E40-AED2-D225C891B92C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6908800" y="4267200"/>
            <a:ext cx="4876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8D9392F-4D47-9343-8511-03CD557B19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7876"/>
            <a:ext cx="822960" cy="822960"/>
          </a:xfrm>
          <a:prstGeom prst="rect">
            <a:avLst/>
          </a:prstGeom>
        </p:spPr>
      </p:pic>
      <p:sp>
        <p:nvSpPr>
          <p:cNvPr id="7" name="Rectangle 78">
            <a:extLst>
              <a:ext uri="{FF2B5EF4-FFF2-40B4-BE49-F238E27FC236}">
                <a16:creationId xmlns:a16="http://schemas.microsoft.com/office/drawing/2014/main" id="{8926D19A-D6B4-CD46-8A36-F5DFBD3AB14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5996226"/>
            <a:ext cx="525779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 • NASA GODDARD SPACE FLIGHT CENTER</a:t>
            </a:r>
            <a:r>
              <a:rPr lang="en-US" sz="1000" b="1" baseline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• JET</a:t>
            </a:r>
            <a:r>
              <a:rPr lang="en-US" sz="1000" b="1" baseline="0">
                <a:solidFill>
                  <a:schemeClr val="bg1"/>
                </a:solidFill>
                <a:latin typeface="Arial Narrow" pitchFamily="34" charset="0"/>
              </a:rPr>
              <a:t> PROPULSION LABORATORY </a:t>
            </a:r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•</a:t>
            </a:r>
          </a:p>
          <a:p>
            <a:pPr algn="ctr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• L3HARRIS TECHNOLOGIES •  BALL</a:t>
            </a:r>
            <a:r>
              <a:rPr lang="en-US" sz="1000" b="1" baseline="0">
                <a:solidFill>
                  <a:schemeClr val="bg1"/>
                </a:solidFill>
                <a:latin typeface="Arial Narrow" pitchFamily="34" charset="0"/>
              </a:rPr>
              <a:t> AEROSPACE</a:t>
            </a:r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 • TELEDYNE • NASA KENNEDY SPACE CENTER •</a:t>
            </a:r>
          </a:p>
          <a:p>
            <a:pPr algn="ctr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 • SPACE TELESCOPE SCIENCE INSTITUTE • IPAC • EUROPEAN SPACE AGENCY • </a:t>
            </a:r>
          </a:p>
          <a:p>
            <a:pPr algn="ctr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 • JAPAN AEROSPACE EXPLORATION AGENCY • LABORATOIRE D’ASTROPHYSIQUE DE MARSEILLE •</a:t>
            </a:r>
          </a:p>
          <a:p>
            <a:pPr algn="ctr"/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• CENTRE NATIONAL </a:t>
            </a:r>
            <a:r>
              <a:rPr lang="en-US" sz="1000" b="1" err="1">
                <a:solidFill>
                  <a:schemeClr val="bg1"/>
                </a:solidFill>
                <a:latin typeface="Arial Narrow" pitchFamily="34" charset="0"/>
              </a:rPr>
              <a:t>d'ÉTUDES</a:t>
            </a:r>
            <a:r>
              <a:rPr lang="en-US" sz="1000" b="1">
                <a:solidFill>
                  <a:schemeClr val="bg1"/>
                </a:solidFill>
                <a:latin typeface="Arial Narrow" pitchFamily="34" charset="0"/>
              </a:rPr>
              <a:t> SPATIALES • MAX PLANCK INSTITUTE FOR ASTRONOMY •</a:t>
            </a:r>
          </a:p>
        </p:txBody>
      </p:sp>
      <p:pic>
        <p:nvPicPr>
          <p:cNvPr id="8" name="Picture 18" descr="meatball best">
            <a:extLst>
              <a:ext uri="{FF2B5EF4-FFF2-40B4-BE49-F238E27FC236}">
                <a16:creationId xmlns:a16="http://schemas.microsoft.com/office/drawing/2014/main" id="{D6073502-FD22-9E4D-898F-561078F2C3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3380" y="27432"/>
            <a:ext cx="832420" cy="731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3085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0292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175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672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9976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066801"/>
            <a:ext cx="11074400" cy="5333999"/>
          </a:xfrm>
        </p:spPr>
        <p:txBody>
          <a:bodyPr vert="eaVert"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17C322-FFB9-E443-9E32-B8076F328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788"/>
            <a:ext cx="10058400" cy="60801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5664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6096000"/>
          </a:xfrm>
        </p:spPr>
        <p:txBody>
          <a:bodyPr vert="eaVert"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42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no 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990600"/>
            <a:ext cx="11176000" cy="55626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2400" b="1" baseline="0"/>
            </a:lvl1pPr>
            <a:lvl2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2200" baseline="0"/>
            </a:lvl2pPr>
            <a:lvl3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2000" baseline="0"/>
            </a:lvl3pPr>
            <a:lvl4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2000" baseline="0"/>
            </a:lvl4pPr>
            <a:lvl5pPr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defRPr sz="20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4253B7-4313-1248-91FC-65853064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6200"/>
            <a:ext cx="9550400" cy="608012"/>
          </a:xfrm>
        </p:spPr>
        <p:txBody>
          <a:bodyPr/>
          <a:lstStyle>
            <a:lvl1pPr>
              <a:defRPr sz="3000" b="1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8305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58CEC4C-57BC-1849-ADDA-362EE9457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7788"/>
            <a:ext cx="9550400" cy="608012"/>
          </a:xfrm>
        </p:spPr>
        <p:txBody>
          <a:bodyPr/>
          <a:lstStyle>
            <a:lvl1pPr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9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- no 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58CEC4C-57BC-1849-ADDA-362EE9457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7788"/>
            <a:ext cx="9550400" cy="608012"/>
          </a:xfrm>
        </p:spPr>
        <p:txBody>
          <a:bodyPr/>
          <a:lstStyle>
            <a:lvl1pPr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869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974726"/>
            <a:ext cx="5486400" cy="5578474"/>
          </a:xfrm>
        </p:spPr>
        <p:txBody>
          <a:bodyPr>
            <a:normAutofit/>
          </a:bodyPr>
          <a:lstStyle>
            <a:lvl1pPr marL="177404" indent="-177404">
              <a:tabLst/>
              <a:defRPr sz="1500" b="1"/>
            </a:lvl1pPr>
            <a:lvl2pPr marL="348854" indent="-171450">
              <a:tabLst/>
              <a:defRPr sz="1350"/>
            </a:lvl2pPr>
            <a:lvl3pPr marL="520304" indent="-171450">
              <a:tabLst/>
              <a:defRPr sz="1200"/>
            </a:lvl3pPr>
            <a:lvl4pPr marL="691754" indent="-171450">
              <a:tabLst/>
              <a:defRPr sz="1050"/>
            </a:lvl4pPr>
            <a:lvl5pPr marL="863204" indent="-171450">
              <a:tabLst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74726"/>
            <a:ext cx="5486400" cy="5578474"/>
          </a:xfrm>
        </p:spPr>
        <p:txBody>
          <a:bodyPr>
            <a:normAutofit/>
          </a:bodyPr>
          <a:lstStyle>
            <a:lvl1pPr marL="177404" indent="-177404">
              <a:tabLst/>
              <a:defRPr sz="1500" b="1"/>
            </a:lvl1pPr>
            <a:lvl2pPr marL="348854" indent="-171450">
              <a:tabLst/>
              <a:defRPr sz="1350"/>
            </a:lvl2pPr>
            <a:lvl3pPr marL="520304" indent="-171450">
              <a:tabLst/>
              <a:defRPr sz="1200"/>
            </a:lvl3pPr>
            <a:lvl4pPr marL="691754" indent="-171450">
              <a:tabLst/>
              <a:defRPr sz="1050"/>
            </a:lvl4pPr>
            <a:lvl5pPr marL="863204" indent="-171450">
              <a:tabLst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1419B7-E4A6-9F43-A0FB-397DAFCAA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7788"/>
            <a:ext cx="9550400" cy="608012"/>
          </a:xfrm>
        </p:spPr>
        <p:txBody>
          <a:bodyPr/>
          <a:lstStyle>
            <a:lvl1pPr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215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- no 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974726"/>
            <a:ext cx="5486400" cy="5578474"/>
          </a:xfrm>
        </p:spPr>
        <p:txBody>
          <a:bodyPr>
            <a:normAutofit/>
          </a:bodyPr>
          <a:lstStyle>
            <a:lvl1pPr marL="177404" indent="-177404">
              <a:tabLst/>
              <a:defRPr sz="1500" b="1"/>
            </a:lvl1pPr>
            <a:lvl2pPr marL="348854" indent="-171450">
              <a:tabLst/>
              <a:defRPr sz="1350"/>
            </a:lvl2pPr>
            <a:lvl3pPr marL="520304" indent="-171450">
              <a:tabLst/>
              <a:defRPr sz="1200"/>
            </a:lvl3pPr>
            <a:lvl4pPr marL="691754" indent="-171450">
              <a:tabLst/>
              <a:defRPr sz="1050"/>
            </a:lvl4pPr>
            <a:lvl5pPr marL="863204" indent="-171450">
              <a:tabLst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74726"/>
            <a:ext cx="5486400" cy="5578474"/>
          </a:xfrm>
        </p:spPr>
        <p:txBody>
          <a:bodyPr>
            <a:normAutofit/>
          </a:bodyPr>
          <a:lstStyle>
            <a:lvl1pPr marL="177404" indent="-177404">
              <a:tabLst/>
              <a:defRPr sz="1500" b="1"/>
            </a:lvl1pPr>
            <a:lvl2pPr marL="348854" indent="-171450">
              <a:tabLst/>
              <a:defRPr sz="1350"/>
            </a:lvl2pPr>
            <a:lvl3pPr marL="520304" indent="-171450">
              <a:tabLst/>
              <a:defRPr sz="1200"/>
            </a:lvl3pPr>
            <a:lvl4pPr marL="691754" indent="-171450">
              <a:tabLst/>
              <a:defRPr sz="1050"/>
            </a:lvl4pPr>
            <a:lvl5pPr marL="863204" indent="-171450">
              <a:tabLst/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1419B7-E4A6-9F43-A0FB-397DAFCAA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77788"/>
            <a:ext cx="9550400" cy="608012"/>
          </a:xfrm>
        </p:spPr>
        <p:txBody>
          <a:bodyPr/>
          <a:lstStyle>
            <a:lvl1pPr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547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526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068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microsoft.com/office/2007/relationships/hdphoto" Target="../media/hdphoto2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668905" y="85412"/>
            <a:ext cx="8839200" cy="61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006539"/>
            <a:ext cx="11074400" cy="54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6819CD-58BC-9B4D-8919-C1264245EF40}"/>
              </a:ext>
            </a:extLst>
          </p:cNvPr>
          <p:cNvSpPr txBox="1"/>
          <p:nvPr userDrawn="1"/>
        </p:nvSpPr>
        <p:spPr>
          <a:xfrm>
            <a:off x="10668002" y="6637766"/>
            <a:ext cx="1171641" cy="174172"/>
          </a:xfrm>
          <a:prstGeom prst="rect">
            <a:avLst/>
          </a:prstGeom>
          <a:noFill/>
        </p:spPr>
        <p:txBody>
          <a:bodyPr wrap="square" lIns="46758" tIns="23379" rIns="46758" bIns="23379">
            <a:spAutoFit/>
          </a:bodyPr>
          <a:lstStyle>
            <a:lvl1pPr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8D2F1E-C954-4D00-9791-3C7347B79C78}" type="slidenum">
              <a:rPr kumimoji="0" lang="en-US" sz="825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25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86B847-84DF-AF45-8281-3234B4D7B646}"/>
              </a:ext>
            </a:extLst>
          </p:cNvPr>
          <p:cNvCxnSpPr/>
          <p:nvPr userDrawn="1"/>
        </p:nvCxnSpPr>
        <p:spPr>
          <a:xfrm>
            <a:off x="0" y="795528"/>
            <a:ext cx="12192000" cy="0"/>
          </a:xfrm>
          <a:prstGeom prst="line">
            <a:avLst/>
          </a:prstGeom>
          <a:ln w="25400">
            <a:gradFill flip="none" rotWithShape="1">
              <a:gsLst>
                <a:gs pos="10000">
                  <a:srgbClr val="60497C">
                    <a:lumMod val="30000"/>
                    <a:lumOff val="70000"/>
                  </a:srgbClr>
                </a:gs>
                <a:gs pos="30000">
                  <a:srgbClr val="60497C">
                    <a:lumMod val="67000"/>
                  </a:srgbClr>
                </a:gs>
                <a:gs pos="70000">
                  <a:srgbClr val="60497C">
                    <a:lumMod val="67000"/>
                  </a:srgbClr>
                </a:gs>
                <a:gs pos="50000">
                  <a:schemeClr val="tx1"/>
                </a:gs>
                <a:gs pos="90000">
                  <a:srgbClr val="60497C">
                    <a:lumMod val="40000"/>
                    <a:lumOff val="6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4ACDBA3-E50C-2442-8B50-29F74A032A9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3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60747" indent="-26074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tabLst/>
        <a:defRPr sz="15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75097" indent="-16906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29891" indent="-1762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tabLst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5172" indent="-1619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tabLst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738731" y="77788"/>
            <a:ext cx="9335669" cy="62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066801"/>
            <a:ext cx="110744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39B15B-A022-F347-A345-C899D6879B03}"/>
              </a:ext>
            </a:extLst>
          </p:cNvPr>
          <p:cNvSpPr txBox="1"/>
          <p:nvPr userDrawn="1"/>
        </p:nvSpPr>
        <p:spPr>
          <a:xfrm>
            <a:off x="10972800" y="6637765"/>
            <a:ext cx="866842" cy="232230"/>
          </a:xfrm>
          <a:prstGeom prst="rect">
            <a:avLst/>
          </a:prstGeom>
          <a:noFill/>
        </p:spPr>
        <p:txBody>
          <a:bodyPr wrap="square" lIns="62344" tIns="31172" rIns="62344" bIns="31172">
            <a:spAutoFit/>
          </a:bodyPr>
          <a:lstStyle>
            <a:lvl1pPr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708D2F1E-C954-4D00-9791-3C7347B79C78}" type="slidenum">
              <a:rPr lang="en-US" sz="1100" smtClean="0">
                <a:solidFill>
                  <a:schemeClr val="bg1">
                    <a:lumMod val="75000"/>
                  </a:schemeClr>
                </a:solidFill>
              </a:rPr>
              <a:pPr algn="r"/>
              <a:t>‹#›</a:t>
            </a:fld>
            <a:endParaRPr lang="en-US" sz="11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CC98BD-4F94-3B45-A7CD-D4689093EF2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" y="9144"/>
            <a:ext cx="822960" cy="822960"/>
          </a:xfrm>
          <a:prstGeom prst="rect">
            <a:avLst/>
          </a:prstGeom>
        </p:spPr>
      </p:pic>
      <p:pic>
        <p:nvPicPr>
          <p:cNvPr id="18" name="Picture 18" descr="meatball best">
            <a:extLst>
              <a:ext uri="{FF2B5EF4-FFF2-40B4-BE49-F238E27FC236}">
                <a16:creationId xmlns:a16="http://schemas.microsoft.com/office/drawing/2014/main" id="{152BD58F-714E-2A49-818B-6C7A599C73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3380" y="27432"/>
            <a:ext cx="832420" cy="731520"/>
          </a:xfrm>
          <a:prstGeom prst="rect">
            <a:avLst/>
          </a:prstGeom>
          <a:noFill/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E18294-11D5-4D45-9D43-48B31E35453A}"/>
              </a:ext>
            </a:extLst>
          </p:cNvPr>
          <p:cNvCxnSpPr>
            <a:cxnSpLocks/>
          </p:cNvCxnSpPr>
          <p:nvPr userDrawn="1"/>
        </p:nvCxnSpPr>
        <p:spPr>
          <a:xfrm>
            <a:off x="0" y="795528"/>
            <a:ext cx="12192000" cy="0"/>
          </a:xfrm>
          <a:prstGeom prst="line">
            <a:avLst/>
          </a:prstGeom>
          <a:ln w="25400">
            <a:gradFill flip="none" rotWithShape="1">
              <a:gsLst>
                <a:gs pos="10000">
                  <a:srgbClr val="60497C">
                    <a:lumMod val="30000"/>
                    <a:lumOff val="70000"/>
                  </a:srgbClr>
                </a:gs>
                <a:gs pos="30000">
                  <a:srgbClr val="60497C">
                    <a:lumMod val="67000"/>
                  </a:srgbClr>
                </a:gs>
                <a:gs pos="70000">
                  <a:srgbClr val="60497C">
                    <a:lumMod val="67000"/>
                  </a:srgbClr>
                </a:gs>
                <a:gs pos="50000">
                  <a:schemeClr val="tx1"/>
                </a:gs>
                <a:gs pos="90000">
                  <a:srgbClr val="60497C">
                    <a:lumMod val="40000"/>
                    <a:lumOff val="6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48D97D6-CF1A-B242-B308-7C9E717D9B14}"/>
              </a:ext>
            </a:extLst>
          </p:cNvPr>
          <p:cNvCxnSpPr>
            <a:cxnSpLocks/>
          </p:cNvCxnSpPr>
          <p:nvPr userDrawn="1"/>
        </p:nvCxnSpPr>
        <p:spPr>
          <a:xfrm>
            <a:off x="0" y="6629400"/>
            <a:ext cx="12192000" cy="0"/>
          </a:xfrm>
          <a:prstGeom prst="line">
            <a:avLst/>
          </a:prstGeom>
          <a:ln w="25400">
            <a:gradFill flip="none" rotWithShape="1">
              <a:gsLst>
                <a:gs pos="10000">
                  <a:srgbClr val="60497C">
                    <a:lumMod val="30000"/>
                    <a:lumOff val="70000"/>
                  </a:srgbClr>
                </a:gs>
                <a:gs pos="30000">
                  <a:srgbClr val="60497C">
                    <a:lumMod val="67000"/>
                  </a:srgbClr>
                </a:gs>
                <a:gs pos="70000">
                  <a:srgbClr val="60497C">
                    <a:lumMod val="67000"/>
                  </a:srgbClr>
                </a:gs>
                <a:gs pos="50000">
                  <a:schemeClr val="tx1"/>
                </a:gs>
                <a:gs pos="90000">
                  <a:srgbClr val="60497C">
                    <a:lumMod val="40000"/>
                    <a:lumOff val="6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06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sd.gsfc.nasa.gov/roman_forum/" TargetMode="External"/><Relationship Id="rId2" Type="http://schemas.openxmlformats.org/officeDocument/2006/relationships/hyperlink" Target="mailto:Roman-news-join@lists.nasa.gov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roman-help@bigbang.gsfc.nasa.gov" TargetMode="External"/><Relationship Id="rId4" Type="http://schemas.openxmlformats.org/officeDocument/2006/relationships/hyperlink" Target="https://roman.ipac.caltech.edu/Lectures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Roman_Title_1.jpg" descr="Roman_Title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5721782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14A887-140A-0FCC-C1F3-EA83E3BD4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Issued a call for white papers to provide science case for defining one of the General Astrophysics surveys early</a:t>
            </a:r>
          </a:p>
          <a:p>
            <a:pPr lvl="1"/>
            <a:r>
              <a:rPr lang="en-US" dirty="0"/>
              <a:t>Up to 1 month survey to be executed within the first two years of the mission</a:t>
            </a:r>
          </a:p>
          <a:p>
            <a:pPr lvl="2"/>
            <a:r>
              <a:rPr lang="en-US" dirty="0"/>
              <a:t>Allows for a substantial survey but doesn’t lock down early observations</a:t>
            </a:r>
          </a:p>
          <a:p>
            <a:pPr lvl="1"/>
            <a:r>
              <a:rPr lang="en-US" dirty="0"/>
              <a:t>Survey will be defined via community process (similar to the core surveys), no PI</a:t>
            </a:r>
          </a:p>
          <a:p>
            <a:r>
              <a:rPr lang="en-US" dirty="0"/>
              <a:t>Review panel convened, meets biweekly</a:t>
            </a:r>
          </a:p>
          <a:p>
            <a:pPr lvl="1"/>
            <a:r>
              <a:rPr lang="en-US" dirty="0"/>
              <a:t>Goal is to 1) recommend whether to proceed with an Early Definition Survey and 2) rank survey options (NOT white papers)</a:t>
            </a:r>
          </a:p>
          <a:p>
            <a:pPr lvl="1"/>
            <a:r>
              <a:rPr lang="en-US" dirty="0"/>
              <a:t>The panel have discussed each white paper, next meeting with focus on recommendations</a:t>
            </a:r>
          </a:p>
          <a:p>
            <a:r>
              <a:rPr lang="en-US" dirty="0"/>
              <a:t>Survey options (determined based on topics in received white papers)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0020C0"/>
                </a:solidFill>
                <a:effectLst/>
                <a:latin typeface="Arial" panose="020B0604020202020204" pitchFamily="34" charset="0"/>
              </a:rPr>
              <a:t>Deep field (0.3-1 sq. deg, depth of ~30 mag)</a:t>
            </a:r>
            <a:r>
              <a:rPr lang="en-US" b="1" i="0" u="none" strike="noStrike" dirty="0">
                <a:solidFill>
                  <a:srgbClr val="0020C0"/>
                </a:solidFill>
                <a:effectLst/>
                <a:latin typeface="Arial" panose="020B0604020202020204" pitchFamily="34" charset="0"/>
              </a:rPr>
              <a:t> (+</a:t>
            </a:r>
            <a:r>
              <a:rPr lang="en-US" b="1" i="0" u="none" strike="noStrike" dirty="0" err="1">
                <a:solidFill>
                  <a:srgbClr val="0020C0"/>
                </a:solidFill>
                <a:effectLst/>
                <a:latin typeface="Arial" panose="020B0604020202020204" pitchFamily="34" charset="0"/>
              </a:rPr>
              <a:t>grism</a:t>
            </a:r>
            <a:r>
              <a:rPr lang="en-US" b="1" i="0" u="none" strike="noStrike" dirty="0">
                <a:solidFill>
                  <a:srgbClr val="0020C0"/>
                </a:solidFill>
                <a:effectLst/>
                <a:latin typeface="Arial" panose="020B0604020202020204" pitchFamily="34" charset="0"/>
              </a:rPr>
              <a:t>)</a:t>
            </a:r>
            <a:endParaRPr lang="en-US" b="0" i="0" u="none" strike="noStrike" dirty="0">
              <a:solidFill>
                <a:srgbClr val="0020C0"/>
              </a:solidFill>
              <a:effectLst/>
              <a:latin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0020C0"/>
                </a:solidFill>
                <a:effectLst/>
                <a:latin typeface="Arial" panose="020B0604020202020204" pitchFamily="34" charset="0"/>
              </a:rPr>
              <a:t>Intermediate depth/wider area survey + enabling synergy with other facilities (~20-50 sq. deg, ~27 mag)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0020C0"/>
                </a:solidFill>
                <a:effectLst/>
                <a:latin typeface="Arial" panose="020B0604020202020204" pitchFamily="34" charset="0"/>
              </a:rPr>
              <a:t>Survey enabling observation of Solar System small bodies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0020C0"/>
                </a:solidFill>
                <a:effectLst/>
                <a:latin typeface="Arial" panose="020B0604020202020204" pitchFamily="34" charset="0"/>
              </a:rPr>
              <a:t>High time cadence, small field of view survey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0020C0"/>
                </a:solidFill>
                <a:effectLst/>
                <a:latin typeface="Arial" panose="020B0604020202020204" pitchFamily="34" charset="0"/>
              </a:rPr>
              <a:t>Galactic Plane survey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Committee have reviewed all the white papers, starting discussions on overall recommendations</a:t>
            </a:r>
            <a:endParaRPr lang="en-US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55554C-2F71-6C10-F71A-4EA14B9F3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 Survey Definition Call</a:t>
            </a:r>
          </a:p>
        </p:txBody>
      </p:sp>
    </p:spTree>
    <p:extLst>
      <p:ext uri="{BB962C8B-B14F-4D97-AF65-F5344CB8AC3E}">
        <p14:creationId xmlns:p14="http://schemas.microsoft.com/office/powerpoint/2010/main" val="4070834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9D69D8-3178-7ABA-AC49-914E56A5FF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042" y="-584614"/>
            <a:ext cx="12276083" cy="773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64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134426-7D83-A34A-91AB-A1F5CA49B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the Roman news mailing list</a:t>
            </a:r>
          </a:p>
          <a:p>
            <a:pPr lvl="1"/>
            <a:r>
              <a:rPr lang="en-US" dirty="0"/>
              <a:t>sign up to the mailing list by sending an e-mail to </a:t>
            </a:r>
            <a:r>
              <a:rPr lang="en-US" dirty="0">
                <a:hlinkClick r:id="rId2"/>
              </a:rPr>
              <a:t>Roman-news-join@lists.nasa.gov</a:t>
            </a:r>
            <a:r>
              <a:rPr lang="en-US" dirty="0"/>
              <a:t> (no text in the body is required, put Roman in subject)</a:t>
            </a:r>
          </a:p>
          <a:p>
            <a:pPr lvl="1"/>
            <a:endParaRPr lang="en-US" dirty="0"/>
          </a:p>
          <a:p>
            <a:r>
              <a:rPr lang="en-US" dirty="0"/>
              <a:t>Monthly Roman Community Forum</a:t>
            </a:r>
          </a:p>
          <a:p>
            <a:pPr lvl="1"/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Wed of each month at 4pm EDT</a:t>
            </a:r>
          </a:p>
          <a:p>
            <a:pPr lvl="1"/>
            <a:r>
              <a:rPr lang="en-US" dirty="0">
                <a:hlinkClick r:id="rId3"/>
              </a:rPr>
              <a:t>https://asd.gsfc.nasa.gov/roman_forum/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Monthly Roman Virtual Lecture Series</a:t>
            </a:r>
          </a:p>
          <a:p>
            <a:pPr lvl="1"/>
            <a:r>
              <a:rPr lang="en-US" dirty="0">
                <a:hlinkClick r:id="rId4"/>
              </a:rPr>
              <a:t>https://roman.ipac.caltech.edu/Lectures.html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Got a question?</a:t>
            </a:r>
          </a:p>
          <a:p>
            <a:pPr lvl="1"/>
            <a:r>
              <a:rPr lang="en-US" b="1" i="0" u="none" strike="noStrike" dirty="0">
                <a:solidFill>
                  <a:srgbClr val="000000"/>
                </a:solidFill>
                <a:effectLst/>
                <a:latin typeface="Helvetica" pitchFamily="2" charset="0"/>
                <a:hlinkClick r:id="rId5"/>
              </a:rPr>
              <a:t>roman-help@bigbang.gsfc.nasa.gov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(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  <a:t>This will send your question simultaneously to the help desks of both Roman Science Centers 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help@stsci.edu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  <a:t> and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roman-help@ipac.caltech.edu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itchFamily="2" charset="0"/>
              </a:rPr>
              <a:t>).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4EB43B-4716-4541-8810-E6F0EEF8A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in touch with Roman</a:t>
            </a:r>
          </a:p>
        </p:txBody>
      </p:sp>
    </p:spTree>
    <p:extLst>
      <p:ext uri="{BB962C8B-B14F-4D97-AF65-F5344CB8AC3E}">
        <p14:creationId xmlns:p14="http://schemas.microsoft.com/office/powerpoint/2010/main" val="2980774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E58B33-3CDD-0AE7-321E-B3BFCB471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046961-FDB4-9D31-E2A1-87236F826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4196808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E0D8AC-69A0-4849-8F53-0DC32716B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999" y="1064172"/>
            <a:ext cx="11684001" cy="190588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Technical working groups that cut across all science areas</a:t>
            </a:r>
          </a:p>
          <a:p>
            <a:pPr lvl="1"/>
            <a:r>
              <a:rPr lang="en-US" dirty="0"/>
              <a:t>Forum for people to work together on topics/methods that cut across science areas</a:t>
            </a:r>
          </a:p>
          <a:p>
            <a:pPr lvl="1"/>
            <a:r>
              <a:rPr lang="en-US" dirty="0"/>
              <a:t>Brings together Science community, science centers, and project</a:t>
            </a:r>
          </a:p>
          <a:p>
            <a:pPr lvl="1"/>
            <a:r>
              <a:rPr lang="en-US" dirty="0"/>
              <a:t>Have been very successful over past 5 years, recently broadened access, will add new groups soon</a:t>
            </a:r>
          </a:p>
          <a:p>
            <a:pPr lvl="1"/>
            <a:r>
              <a:rPr lang="en-US" dirty="0"/>
              <a:t>Join by signing up here: https://</a:t>
            </a:r>
            <a:r>
              <a:rPr lang="en-US" dirty="0" err="1"/>
              <a:t>asd.gsfc.nasa.gov</a:t>
            </a:r>
            <a:r>
              <a:rPr lang="en-US" dirty="0"/>
              <a:t>/</a:t>
            </a:r>
            <a:r>
              <a:rPr lang="en-US" dirty="0" err="1"/>
              <a:t>roman_signup</a:t>
            </a:r>
            <a:r>
              <a:rPr lang="en-US" dirty="0"/>
              <a:t>/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D81E54-7DAA-AC47-8BCE-6CE5F8533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together with the WFI Science Community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955166-8A07-4345-84A1-32166607B58E}"/>
              </a:ext>
            </a:extLst>
          </p:cNvPr>
          <p:cNvSpPr/>
          <p:nvPr/>
        </p:nvSpPr>
        <p:spPr>
          <a:xfrm>
            <a:off x="3520199" y="3158475"/>
            <a:ext cx="1604033" cy="68317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tx1"/>
                </a:solidFill>
              </a:rPr>
              <a:t>Calibration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FE17216-1F7C-E942-B2B4-D0740E965B5D}"/>
              </a:ext>
            </a:extLst>
          </p:cNvPr>
          <p:cNvSpPr/>
          <p:nvPr/>
        </p:nvSpPr>
        <p:spPr>
          <a:xfrm>
            <a:off x="1320800" y="3152336"/>
            <a:ext cx="1604033" cy="68317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accent1">
                      <a:shade val="50000"/>
                    </a:schemeClr>
                  </a:solidFill>
                </a:ln>
                <a:solidFill>
                  <a:schemeClr val="tx1"/>
                </a:solidFill>
              </a:rPr>
              <a:t>Software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9451471-7AEB-AB4A-A599-EEEA6D5BCBCE}"/>
              </a:ext>
            </a:extLst>
          </p:cNvPr>
          <p:cNvSpPr txBox="1">
            <a:spLocks/>
          </p:cNvSpPr>
          <p:nvPr/>
        </p:nvSpPr>
        <p:spPr bwMode="auto">
          <a:xfrm>
            <a:off x="253999" y="4122894"/>
            <a:ext cx="11591161" cy="209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260747" indent="-260747" algn="l" rtl="0" eaLnBrk="0" fontAlgn="base" hangingPunct="0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Font typeface="Arial" pitchFamily="34" charset="0"/>
              <a:buChar char="•"/>
              <a:tabLst/>
              <a:defRPr sz="24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rtl="0" eaLnBrk="0" fontAlgn="base" hangingPunct="0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Font typeface="Arial" pitchFamily="34" charset="0"/>
              <a:buChar char="–"/>
              <a:defRPr sz="2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5097" indent="-169069" algn="l" rtl="0" eaLnBrk="0" fontAlgn="base" hangingPunct="0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Font typeface="Arial" pitchFamily="34" charset="0"/>
              <a:buChar char="•"/>
              <a:tabLst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9891" indent="-176213" algn="l" rtl="0" eaLnBrk="0" fontAlgn="base" hangingPunct="0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Font typeface="Arial" pitchFamily="34" charset="0"/>
              <a:buChar char="–"/>
              <a:tabLst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5172" indent="-161925" algn="l" rtl="0" eaLnBrk="0" fontAlgn="base" hangingPunct="0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Font typeface="Arial" pitchFamily="34" charset="0"/>
              <a:buChar char="»"/>
              <a:tabLst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Community-led Science Collaboration – starting later this year</a:t>
            </a:r>
          </a:p>
          <a:p>
            <a:pPr lvl="1"/>
            <a:r>
              <a:rPr lang="en-US" dirty="0"/>
              <a:t>Facilitate the formation of a quasi-independent community-led collaboration</a:t>
            </a:r>
          </a:p>
          <a:p>
            <a:pPr lvl="2"/>
            <a:r>
              <a:rPr lang="en-US" dirty="0"/>
              <a:t>With multiple working groups in specific science areas</a:t>
            </a:r>
          </a:p>
          <a:p>
            <a:pPr lvl="1"/>
            <a:r>
              <a:rPr lang="en-US" dirty="0"/>
              <a:t>Enable people to engage with Roman science independently of NASA-selection</a:t>
            </a:r>
          </a:p>
          <a:p>
            <a:pPr lvl="1"/>
            <a:r>
              <a:rPr lang="en-US" dirty="0"/>
              <a:t>Foster coordination and a sense of working as a single community </a:t>
            </a:r>
          </a:p>
          <a:p>
            <a:pPr lvl="1"/>
            <a:r>
              <a:rPr lang="en-US" dirty="0"/>
              <a:t>Supported by science centers and project infrastructure teams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C99977-6421-3FB6-AC0B-32355E3634E4}"/>
              </a:ext>
            </a:extLst>
          </p:cNvPr>
          <p:cNvSpPr txBox="1"/>
          <p:nvPr/>
        </p:nvSpPr>
        <p:spPr>
          <a:xfrm>
            <a:off x="662151" y="6286593"/>
            <a:ext cx="10867696" cy="433552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>
              <a:spcBef>
                <a:spcPts val="375"/>
              </a:spcBef>
            </a:pPr>
            <a:r>
              <a:rPr lang="en-US" sz="2000" b="1" dirty="0"/>
              <a:t>Planning a kickoff science meeting in October or early November</a:t>
            </a:r>
          </a:p>
        </p:txBody>
      </p:sp>
    </p:spTree>
    <p:extLst>
      <p:ext uri="{BB962C8B-B14F-4D97-AF65-F5344CB8AC3E}">
        <p14:creationId xmlns:p14="http://schemas.microsoft.com/office/powerpoint/2010/main" val="3236234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7B0BE7-DC34-BC39-2CF8-F5D9A91720DE}"/>
              </a:ext>
            </a:extLst>
          </p:cNvPr>
          <p:cNvSpPr txBox="1"/>
          <p:nvPr/>
        </p:nvSpPr>
        <p:spPr>
          <a:xfrm>
            <a:off x="1891864" y="0"/>
            <a:ext cx="11319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ROSES Selections Announced!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E825AF61-8B90-39DF-5AA2-041F007CBAD0}"/>
              </a:ext>
            </a:extLst>
          </p:cNvPr>
          <p:cNvSpPr txBox="1">
            <a:spLocks/>
          </p:cNvSpPr>
          <p:nvPr/>
        </p:nvSpPr>
        <p:spPr bwMode="auto">
          <a:xfrm>
            <a:off x="411654" y="948770"/>
            <a:ext cx="11591161" cy="351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60747" indent="-260747" algn="l" rtl="0" eaLnBrk="0" fontAlgn="base" hangingPunct="0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Font typeface="Arial" pitchFamily="34" charset="0"/>
              <a:buChar char="•"/>
              <a:tabLst/>
              <a:defRPr sz="24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rtl="0" eaLnBrk="0" fontAlgn="base" hangingPunct="0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Font typeface="Arial" pitchFamily="34" charset="0"/>
              <a:buChar char="–"/>
              <a:defRPr sz="2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5097" indent="-169069" algn="l" rtl="0" eaLnBrk="0" fontAlgn="base" hangingPunct="0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Font typeface="Arial" pitchFamily="34" charset="0"/>
              <a:buChar char="•"/>
              <a:tabLst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9891" indent="-176213" algn="l" rtl="0" eaLnBrk="0" fontAlgn="base" hangingPunct="0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Font typeface="Arial" pitchFamily="34" charset="0"/>
              <a:buChar char="–"/>
              <a:tabLst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5172" indent="-161925" algn="l" rtl="0" eaLnBrk="0" fontAlgn="base" hangingPunct="0">
              <a:lnSpc>
                <a:spcPct val="100000"/>
              </a:lnSpc>
              <a:spcBef>
                <a:spcPts val="150"/>
              </a:spcBef>
              <a:spcAft>
                <a:spcPts val="150"/>
              </a:spcAft>
              <a:buFont typeface="Arial" pitchFamily="34" charset="0"/>
              <a:buChar char="»"/>
              <a:tabLst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Wide Field Science - 18 selections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Coronagraph Community Participation - 7 selections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WFI Project Infrastructure Teams - 5 selections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Titles, abstracts, PI posted here: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https://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nspires.nasaprs.com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/external/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viewrepositorydocument?cmdocumentid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=950761&amp;solicitationId={1BD0AA55-40BB-1419-EEA1-64FF5B4269D3}&amp;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viewSolicitationDocument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=1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09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ist of a scientific research paper&#10;&#10;Description automatically generated">
            <a:extLst>
              <a:ext uri="{FF2B5EF4-FFF2-40B4-BE49-F238E27FC236}">
                <a16:creationId xmlns:a16="http://schemas.microsoft.com/office/drawing/2014/main" id="{CFBDF45E-6AE5-E6AB-AC24-3A075A593A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262" y="143134"/>
            <a:ext cx="8616816" cy="67148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517B19-368B-0358-0781-BF44F31057C5}"/>
              </a:ext>
            </a:extLst>
          </p:cNvPr>
          <p:cNvSpPr txBox="1"/>
          <p:nvPr/>
        </p:nvSpPr>
        <p:spPr>
          <a:xfrm>
            <a:off x="9899078" y="830317"/>
            <a:ext cx="2093225" cy="2598683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>
              <a:spcBef>
                <a:spcPts val="375"/>
              </a:spcBef>
            </a:pPr>
            <a:r>
              <a:rPr lang="en-US" sz="1200" dirty="0"/>
              <a:t>Forming Implementation Science Working Group soon: PIT PIs, CPP chairs, selected WFS members and project/science center representatives. </a:t>
            </a:r>
          </a:p>
          <a:p>
            <a:pPr>
              <a:spcBef>
                <a:spcPts val="375"/>
              </a:spcBef>
            </a:pPr>
            <a:r>
              <a:rPr lang="en-US" sz="1200" dirty="0"/>
              <a:t>Chaired by project scientist</a:t>
            </a:r>
          </a:p>
        </p:txBody>
      </p:sp>
    </p:spTree>
    <p:extLst>
      <p:ext uri="{BB962C8B-B14F-4D97-AF65-F5344CB8AC3E}">
        <p14:creationId xmlns:p14="http://schemas.microsoft.com/office/powerpoint/2010/main" val="150612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3DD590-F238-80DB-ABE1-A4CE2E947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Roman Overview and Status – Julie McEnery</a:t>
            </a:r>
          </a:p>
          <a:p>
            <a:endParaRPr lang="en-US" dirty="0"/>
          </a:p>
          <a:p>
            <a:r>
              <a:rPr lang="en-US" dirty="0"/>
              <a:t>Roman Core Community Survey Definition Process – Karoline Gilbert</a:t>
            </a:r>
          </a:p>
          <a:p>
            <a:endParaRPr lang="en-US" dirty="0"/>
          </a:p>
          <a:p>
            <a:r>
              <a:rPr lang="en-US" dirty="0"/>
              <a:t>Galactic Bulge Time Domain Survey  – </a:t>
            </a:r>
            <a:r>
              <a:rPr lang="en-US"/>
              <a:t>Anibal Varela</a:t>
            </a:r>
            <a:endParaRPr lang="en-US" dirty="0"/>
          </a:p>
          <a:p>
            <a:endParaRPr lang="en-US" dirty="0"/>
          </a:p>
          <a:p>
            <a:r>
              <a:rPr lang="en-US" dirty="0"/>
              <a:t>High Latitude Time Domain – Igor </a:t>
            </a:r>
            <a:r>
              <a:rPr lang="en-US" dirty="0" err="1"/>
              <a:t>Andreoni</a:t>
            </a:r>
            <a:endParaRPr lang="en-US" dirty="0"/>
          </a:p>
          <a:p>
            <a:endParaRPr lang="en-US" dirty="0"/>
          </a:p>
          <a:p>
            <a:r>
              <a:rPr lang="en-US" dirty="0"/>
              <a:t>High Latitude Wide Area – Tim </a:t>
            </a:r>
            <a:r>
              <a:rPr lang="en-US" dirty="0" err="1"/>
              <a:t>Eifler</a:t>
            </a:r>
            <a:r>
              <a:rPr lang="en-US" dirty="0"/>
              <a:t>, Aaron Meisner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EC68EA-323A-528C-0B16-AD5B81465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this session</a:t>
            </a:r>
          </a:p>
        </p:txBody>
      </p:sp>
    </p:spTree>
    <p:extLst>
      <p:ext uri="{BB962C8B-B14F-4D97-AF65-F5344CB8AC3E}">
        <p14:creationId xmlns:p14="http://schemas.microsoft.com/office/powerpoint/2010/main" val="702449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71E781-0259-7D4F-96A9-DD87B7AF1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814" y="1001110"/>
            <a:ext cx="6449848" cy="5562600"/>
          </a:xfrm>
        </p:spPr>
        <p:txBody>
          <a:bodyPr>
            <a:normAutofit fontScale="92500" lnSpcReduction="10000"/>
          </a:bodyPr>
          <a:lstStyle/>
          <a:p>
            <a:pPr marL="260350" indent="-260350"/>
            <a:r>
              <a:rPr lang="en-US" dirty="0"/>
              <a:t>Wide Field Infrared survey</a:t>
            </a:r>
          </a:p>
          <a:p>
            <a:pPr marL="556895" lvl="1" indent="-213995"/>
            <a:r>
              <a:rPr lang="en-US" b="0" dirty="0"/>
              <a:t>Imaging and spectroscopy to &gt;26.5 AB mag</a:t>
            </a:r>
          </a:p>
          <a:p>
            <a:pPr marL="260350" indent="-260350"/>
            <a:r>
              <a:rPr lang="en-US" dirty="0"/>
              <a:t>Expansion history of the Universe</a:t>
            </a:r>
          </a:p>
          <a:p>
            <a:pPr marL="556895" lvl="1" indent="-213995"/>
            <a:r>
              <a:rPr lang="en-US" dirty="0"/>
              <a:t>Using supernova, weak lensing and galaxy redshift survey techniques</a:t>
            </a:r>
          </a:p>
          <a:p>
            <a:pPr marL="260350" indent="-260350"/>
            <a:r>
              <a:rPr lang="en-US" dirty="0"/>
              <a:t>Growth of Structure in the Universe</a:t>
            </a:r>
          </a:p>
          <a:p>
            <a:pPr marL="556895" lvl="1" indent="-213995"/>
            <a:r>
              <a:rPr lang="en-US" dirty="0"/>
              <a:t>Weak lensing, redshift space distortions and galaxy cluster techniques</a:t>
            </a:r>
          </a:p>
          <a:p>
            <a:pPr marL="260350" indent="-260350"/>
            <a:r>
              <a:rPr lang="en-US" dirty="0"/>
              <a:t>Exoplanet Census</a:t>
            </a:r>
          </a:p>
          <a:p>
            <a:pPr marL="556895" lvl="1" indent="-213995"/>
            <a:r>
              <a:rPr lang="en-US" dirty="0"/>
              <a:t>Statistical census of exoplanets from outer habitable zone to free floating planets</a:t>
            </a:r>
          </a:p>
          <a:p>
            <a:pPr marL="260350" indent="-260350"/>
            <a:r>
              <a:rPr lang="en-US" dirty="0"/>
              <a:t>General Astrophysics Surveys</a:t>
            </a:r>
          </a:p>
          <a:p>
            <a:pPr marL="556895" lvl="1" indent="-213995"/>
            <a:r>
              <a:rPr lang="en-US" dirty="0"/>
              <a:t>Devote substantial fraction of mission lifetime to peer reviewed program</a:t>
            </a:r>
          </a:p>
          <a:p>
            <a:pPr marL="260350" indent="-260350"/>
            <a:r>
              <a:rPr lang="en-US" dirty="0"/>
              <a:t>Coronagraph technology demonstration</a:t>
            </a:r>
          </a:p>
          <a:p>
            <a:pPr marL="556895" lvl="1" indent="-213995"/>
            <a:r>
              <a:rPr lang="en-US" dirty="0">
                <a:latin typeface="Arial"/>
                <a:cs typeface="Arial"/>
              </a:rPr>
              <a:t>Demonstrate exoplanet </a:t>
            </a:r>
            <a:r>
              <a:rPr lang="en-US" dirty="0" err="1">
                <a:latin typeface="Arial"/>
                <a:cs typeface="Arial"/>
              </a:rPr>
              <a:t>coronagraphy</a:t>
            </a:r>
            <a:r>
              <a:rPr lang="en-US" dirty="0">
                <a:latin typeface="Arial"/>
                <a:cs typeface="Arial"/>
              </a:rPr>
              <a:t> with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active wavefront control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8ADBB4-182C-644C-954E-C9D4D77BE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Roman Mission Objectives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EBF53B1F-CC76-EA4C-9427-31B29A79F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8881" y="5438218"/>
            <a:ext cx="1252249" cy="123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future_universe.jpg">
            <a:extLst>
              <a:ext uri="{FF2B5EF4-FFF2-40B4-BE49-F238E27FC236}">
                <a16:creationId xmlns:a16="http://schemas.microsoft.com/office/drawing/2014/main" id="{4F6871D6-3570-4F48-8732-8C039EF6BC51}"/>
              </a:ext>
            </a:extLst>
          </p:cNvPr>
          <p:cNvPicPr preferRelativeResize="0"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21712" y="2763100"/>
            <a:ext cx="3518080" cy="1995404"/>
          </a:xfrm>
          <a:prstGeom prst="rect">
            <a:avLst/>
          </a:prstGeom>
          <a:ln w="25400" cap="flat">
            <a:solidFill>
              <a:srgbClr val="FFFFFF"/>
            </a:solidFill>
            <a:prstDash val="solid"/>
            <a:miter lim="400000"/>
          </a:ln>
          <a:effectLst/>
        </p:spPr>
      </p:pic>
      <p:pic>
        <p:nvPicPr>
          <p:cNvPr id="15" name="session_image.jpg">
            <a:extLst>
              <a:ext uri="{FF2B5EF4-FFF2-40B4-BE49-F238E27FC236}">
                <a16:creationId xmlns:a16="http://schemas.microsoft.com/office/drawing/2014/main" id="{44874B22-6FEE-8549-B60E-6981135BF8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14321" y="906758"/>
            <a:ext cx="3528119" cy="1827698"/>
          </a:xfrm>
          <a:prstGeom prst="rect">
            <a:avLst/>
          </a:prstGeom>
          <a:ln w="25400" cap="flat">
            <a:solidFill>
              <a:srgbClr val="FFFFFF"/>
            </a:solidFill>
            <a:prstDash val="solid"/>
            <a:miter lim="400000"/>
          </a:ln>
          <a:effectLst/>
        </p:spPr>
      </p:pic>
      <p:sp>
        <p:nvSpPr>
          <p:cNvPr id="16" name="Shape 638">
            <a:extLst>
              <a:ext uri="{FF2B5EF4-FFF2-40B4-BE49-F238E27FC236}">
                <a16:creationId xmlns:a16="http://schemas.microsoft.com/office/drawing/2014/main" id="{8E102393-88FE-FA49-81C0-D48855525D65}"/>
              </a:ext>
            </a:extLst>
          </p:cNvPr>
          <p:cNvSpPr/>
          <p:nvPr/>
        </p:nvSpPr>
        <p:spPr>
          <a:xfrm>
            <a:off x="7785292" y="2763100"/>
            <a:ext cx="2114886" cy="401957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25400" dist="12700" dir="16200000" rotWithShape="0">
              <a:srgbClr val="000000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t">
            <a:noAutofit/>
          </a:bodyPr>
          <a:lstStyle/>
          <a:p>
            <a:pPr defTabSz="346710">
              <a:lnSpc>
                <a:spcPct val="90000"/>
              </a:lnSpc>
              <a:defRPr sz="3000" b="1" spc="29">
                <a:solidFill>
                  <a:srgbClr val="FFFFFF"/>
                </a:solidFill>
                <a:effectLst>
                  <a:outerShdw blurRad="50800" dist="26987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pPr>
            <a:r>
              <a:rPr sz="1600"/>
              <a:t>Dark Energy and the </a:t>
            </a:r>
          </a:p>
          <a:p>
            <a:pPr defTabSz="346710">
              <a:lnSpc>
                <a:spcPct val="90000"/>
              </a:lnSpc>
              <a:defRPr sz="3000" b="1" spc="29">
                <a:solidFill>
                  <a:srgbClr val="FFFFFF"/>
                </a:solidFill>
                <a:effectLst>
                  <a:outerShdw blurRad="50800" dist="26987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pPr>
            <a:r>
              <a:rPr sz="1600"/>
              <a:t>Fate of the Universe</a:t>
            </a:r>
          </a:p>
        </p:txBody>
      </p:sp>
      <p:sp>
        <p:nvSpPr>
          <p:cNvPr id="18" name="Shape 633">
            <a:extLst>
              <a:ext uri="{FF2B5EF4-FFF2-40B4-BE49-F238E27FC236}">
                <a16:creationId xmlns:a16="http://schemas.microsoft.com/office/drawing/2014/main" id="{11621A61-C883-2644-BA73-1BF4A4D07817}"/>
              </a:ext>
            </a:extLst>
          </p:cNvPr>
          <p:cNvSpPr/>
          <p:nvPr/>
        </p:nvSpPr>
        <p:spPr>
          <a:xfrm>
            <a:off x="7747530" y="969217"/>
            <a:ext cx="3431414" cy="626934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25400" dist="12700" dir="16200000" rotWithShape="0">
              <a:srgbClr val="000000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t">
            <a:noAutofit/>
          </a:bodyPr>
          <a:lstStyle/>
          <a:p>
            <a:pPr algn="ctr" defTabSz="346710">
              <a:lnSpc>
                <a:spcPct val="90000"/>
              </a:lnSpc>
              <a:defRPr sz="3000" b="1" spc="29">
                <a:solidFill>
                  <a:srgbClr val="FFFFFF"/>
                </a:solidFill>
                <a:effectLst>
                  <a:outerShdw blurRad="50800" dist="26987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pPr>
            <a:r>
              <a:rPr sz="2000"/>
              <a:t>Wide-Field Infrared Surveys of the Universe</a:t>
            </a:r>
          </a:p>
          <a:p>
            <a:pPr algn="ctr" defTabSz="346710">
              <a:lnSpc>
                <a:spcPct val="90000"/>
              </a:lnSpc>
              <a:defRPr sz="2500" b="1" spc="25">
                <a:solidFill>
                  <a:srgbClr val="FFFFFF"/>
                </a:solidFill>
                <a:effectLst>
                  <a:outerShdw blurRad="50800" dist="26987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pPr>
            <a:endParaRPr sz="120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54123528-E1EE-444E-91DB-850C92ECE9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432" y="4767023"/>
            <a:ext cx="3517691" cy="2008381"/>
          </a:xfrm>
          <a:prstGeom prst="rect">
            <a:avLst/>
          </a:prstGeom>
        </p:spPr>
      </p:pic>
      <p:sp>
        <p:nvSpPr>
          <p:cNvPr id="11" name="Shape 638">
            <a:extLst>
              <a:ext uri="{FF2B5EF4-FFF2-40B4-BE49-F238E27FC236}">
                <a16:creationId xmlns:a16="http://schemas.microsoft.com/office/drawing/2014/main" id="{A4776C21-8DCC-4D40-A0CC-17486597C1A6}"/>
              </a:ext>
            </a:extLst>
          </p:cNvPr>
          <p:cNvSpPr/>
          <p:nvPr/>
        </p:nvSpPr>
        <p:spPr>
          <a:xfrm>
            <a:off x="7785291" y="4761787"/>
            <a:ext cx="2114886" cy="401957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25400" dist="12700" dir="16200000" rotWithShape="0">
              <a:srgbClr val="000000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t">
            <a:noAutofit/>
          </a:bodyPr>
          <a:lstStyle/>
          <a:p>
            <a:pPr defTabSz="346710">
              <a:lnSpc>
                <a:spcPct val="90000"/>
              </a:lnSpc>
              <a:defRPr sz="3000" b="1" spc="29">
                <a:solidFill>
                  <a:srgbClr val="FFFFFF"/>
                </a:solidFill>
                <a:effectLst>
                  <a:outerShdw blurRad="50800" dist="26987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pPr>
            <a:r>
              <a:rPr lang="en-US" sz="1600"/>
              <a:t>Exoplanet demographics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35629E-C173-334C-A15E-2CDD722D19E3}"/>
              </a:ext>
            </a:extLst>
          </p:cNvPr>
          <p:cNvSpPr txBox="1"/>
          <p:nvPr/>
        </p:nvSpPr>
        <p:spPr>
          <a:xfrm>
            <a:off x="2250831" y="371789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>
              <a:spcBef>
                <a:spcPts val="375"/>
              </a:spcBef>
            </a:pP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94397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D24EE-9897-E04E-903B-D7472C4BD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Roman Observatory and Instruments</a:t>
            </a:r>
          </a:p>
        </p:txBody>
      </p:sp>
      <p:sp>
        <p:nvSpPr>
          <p:cNvPr id="21" name="Content Placeholder 12">
            <a:extLst>
              <a:ext uri="{FF2B5EF4-FFF2-40B4-BE49-F238E27FC236}">
                <a16:creationId xmlns:a16="http://schemas.microsoft.com/office/drawing/2014/main" id="{F35A8B6F-91A4-5146-A621-5C72DF0B185A}"/>
              </a:ext>
            </a:extLst>
          </p:cNvPr>
          <p:cNvSpPr txBox="1">
            <a:spLocks/>
          </p:cNvSpPr>
          <p:nvPr/>
        </p:nvSpPr>
        <p:spPr>
          <a:xfrm>
            <a:off x="5117416" y="733150"/>
            <a:ext cx="7250555" cy="542065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50" b="1" dirty="0">
                <a:solidFill>
                  <a:schemeClr val="tx1"/>
                </a:solidFill>
              </a:rPr>
              <a:t>Telescope</a:t>
            </a:r>
            <a:r>
              <a:rPr lang="en-US" sz="2650" dirty="0">
                <a:solidFill>
                  <a:schemeClr val="tx1"/>
                </a:solidFill>
              </a:rPr>
              <a:t>: 2.4m aperture </a:t>
            </a:r>
            <a:endParaRPr lang="en-US" sz="2667" dirty="0">
              <a:solidFill>
                <a:schemeClr val="tx1"/>
              </a:solidFill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2500" b="1" dirty="0">
                <a:solidFill>
                  <a:schemeClr val="tx1"/>
                </a:solidFill>
              </a:rPr>
              <a:t>Two Instruments:</a:t>
            </a:r>
            <a:endParaRPr lang="en-US" sz="2500" b="1" dirty="0">
              <a:solidFill>
                <a:schemeClr val="tx1"/>
              </a:solidFill>
              <a:cs typeface="Calibri"/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Wide Field Instrument </a:t>
            </a:r>
            <a:endParaRPr lang="en-US" sz="2400" b="1" dirty="0">
              <a:solidFill>
                <a:schemeClr val="tx1"/>
              </a:solidFill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Vis/Near IR </a:t>
            </a:r>
            <a:r>
              <a:rPr lang="en-US" sz="2400" dirty="0" err="1"/>
              <a:t>bandpasses</a:t>
            </a:r>
            <a:r>
              <a:rPr lang="en-US" sz="2400" dirty="0"/>
              <a:t> (0.48 – 2.3 micron)</a:t>
            </a:r>
            <a:endParaRPr lang="en-US" sz="2400" dirty="0"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Field of view  0.281 deg</a:t>
            </a:r>
            <a:r>
              <a:rPr lang="en-US" sz="2400" baseline="30000" dirty="0"/>
              <a:t>2</a:t>
            </a:r>
            <a:r>
              <a:rPr lang="en-US" sz="2400" dirty="0"/>
              <a:t> (~200× HST WFC3-IR)</a:t>
            </a:r>
            <a:endParaRPr lang="en-US" sz="2400" dirty="0"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18 4k </a:t>
            </a:r>
            <a:r>
              <a:rPr lang="en-US" sz="2400" dirty="0">
                <a:ea typeface="+mn-lt"/>
                <a:cs typeface="+mn-lt"/>
              </a:rPr>
              <a:t>×</a:t>
            </a:r>
            <a:r>
              <a:rPr lang="en-US" sz="2400" dirty="0"/>
              <a:t> 4k detectors (288 </a:t>
            </a:r>
            <a:r>
              <a:rPr lang="en-US" sz="2400" dirty="0" err="1"/>
              <a:t>Mpixels</a:t>
            </a:r>
            <a:r>
              <a:rPr lang="en-US" sz="2400" dirty="0"/>
              <a:t>)</a:t>
            </a:r>
            <a:endParaRPr lang="en-US" sz="2400" dirty="0">
              <a:cs typeface="Calibri"/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Coronagraph Instrument</a:t>
            </a:r>
            <a:endParaRPr lang="en-US" sz="2400" b="1" dirty="0">
              <a:solidFill>
                <a:schemeClr val="tx1"/>
              </a:solidFill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Visible bandpass</a:t>
            </a:r>
            <a:endParaRPr lang="en-US" sz="2400" dirty="0"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Contrast 10</a:t>
            </a:r>
            <a:r>
              <a:rPr lang="en-US" sz="2400" baseline="30000" dirty="0"/>
              <a:t>-8</a:t>
            </a:r>
            <a:r>
              <a:rPr lang="en-US" sz="2400" dirty="0"/>
              <a:t>-10</a:t>
            </a:r>
            <a:r>
              <a:rPr lang="en-US" sz="2400" baseline="30000" dirty="0"/>
              <a:t>-9</a:t>
            </a:r>
            <a:endParaRPr lang="en-US" sz="2400" baseline="30000" dirty="0">
              <a:cs typeface="Calibri"/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2500" b="1" dirty="0">
                <a:solidFill>
                  <a:schemeClr val="tx1"/>
                </a:solidFill>
              </a:rPr>
              <a:t>Data Volume</a:t>
            </a:r>
            <a:r>
              <a:rPr lang="en-US" sz="2500" dirty="0">
                <a:solidFill>
                  <a:schemeClr val="tx1"/>
                </a:solidFill>
              </a:rPr>
              <a:t>: 11 Tb/day</a:t>
            </a:r>
            <a:endParaRPr lang="en-US" sz="2500" dirty="0">
              <a:solidFill>
                <a:schemeClr val="tx1"/>
              </a:solidFill>
              <a:cs typeface="Calibri"/>
            </a:endParaRPr>
          </a:p>
          <a:p>
            <a:r>
              <a:rPr lang="en-US" sz="2500" b="1" dirty="0">
                <a:solidFill>
                  <a:schemeClr val="tx1"/>
                </a:solidFill>
              </a:rPr>
              <a:t>Orbit</a:t>
            </a:r>
            <a:r>
              <a:rPr lang="en-US" sz="2500" dirty="0">
                <a:solidFill>
                  <a:schemeClr val="tx1"/>
                </a:solidFill>
              </a:rPr>
              <a:t>: Sun-Earth L2</a:t>
            </a:r>
            <a:endParaRPr lang="en-US" sz="2500" dirty="0">
              <a:solidFill>
                <a:schemeClr val="tx1"/>
              </a:solidFill>
              <a:cs typeface="Calibri"/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2500" b="1" dirty="0">
                <a:solidFill>
                  <a:schemeClr val="tx1"/>
                </a:solidFill>
              </a:rPr>
              <a:t>Launch: before May 2027 (Currently Oct 2026)</a:t>
            </a:r>
          </a:p>
          <a:p>
            <a:endParaRPr lang="en-US" sz="2650" b="1" dirty="0">
              <a:solidFill>
                <a:schemeClr val="tx1"/>
              </a:solidFill>
            </a:endParaRPr>
          </a:p>
          <a:p>
            <a:r>
              <a:rPr lang="en-US" sz="2500" b="1" dirty="0">
                <a:solidFill>
                  <a:schemeClr val="tx1"/>
                </a:solidFill>
              </a:rPr>
              <a:t>Mission Duration</a:t>
            </a:r>
            <a:r>
              <a:rPr lang="en-US" sz="2500" dirty="0">
                <a:solidFill>
                  <a:schemeClr val="tx1"/>
                </a:solidFill>
              </a:rPr>
              <a:t>: 5 </a:t>
            </a:r>
            <a:r>
              <a:rPr lang="en-US" sz="2500" dirty="0" err="1">
                <a:solidFill>
                  <a:schemeClr val="tx1"/>
                </a:solidFill>
              </a:rPr>
              <a:t>yr</a:t>
            </a:r>
            <a:r>
              <a:rPr lang="en-US" sz="2500" dirty="0">
                <a:solidFill>
                  <a:schemeClr val="tx1"/>
                </a:solidFill>
              </a:rPr>
              <a:t>, 10yr goal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B24652-F31E-2148-B01C-B4CCFC1BAFB0}"/>
              </a:ext>
            </a:extLst>
          </p:cNvPr>
          <p:cNvSpPr txBox="1"/>
          <p:nvPr/>
        </p:nvSpPr>
        <p:spPr>
          <a:xfrm>
            <a:off x="6809874" y="228600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>
              <a:spcBef>
                <a:spcPts val="375"/>
              </a:spcBef>
            </a:pPr>
            <a:endParaRPr lang="en-US" sz="12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263E9D-8996-2949-89CB-2AA277F7F32D}"/>
              </a:ext>
            </a:extLst>
          </p:cNvPr>
          <p:cNvSpPr/>
          <p:nvPr/>
        </p:nvSpPr>
        <p:spPr>
          <a:xfrm>
            <a:off x="1723303" y="6218362"/>
            <a:ext cx="95503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>
                <a:solidFill>
                  <a:srgbClr val="0020C0"/>
                </a:solidFill>
              </a:rPr>
              <a:t>https://</a:t>
            </a:r>
            <a:r>
              <a:rPr lang="en-US" sz="2200" err="1">
                <a:solidFill>
                  <a:srgbClr val="0020C0"/>
                </a:solidFill>
              </a:rPr>
              <a:t>roman.gsfc.nasa.gov</a:t>
            </a:r>
            <a:r>
              <a:rPr lang="en-US" sz="2200">
                <a:solidFill>
                  <a:srgbClr val="0020C0"/>
                </a:solidFill>
              </a:rPr>
              <a:t>/science/</a:t>
            </a:r>
            <a:r>
              <a:rPr lang="en-US" sz="2200" err="1">
                <a:solidFill>
                  <a:srgbClr val="0020C0"/>
                </a:solidFill>
              </a:rPr>
              <a:t>technical_resources.html</a:t>
            </a:r>
            <a:endParaRPr lang="en-US" sz="2200">
              <a:solidFill>
                <a:srgbClr val="0020C0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71CED37-EA36-4559-9394-A9AF68090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10" y="948811"/>
            <a:ext cx="4942935" cy="517603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ACFFA53-DA58-495E-A475-289C663AF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408" y="4642449"/>
            <a:ext cx="1241484" cy="52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96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0626B4-2A10-A640-9393-26AC9E866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269" y="1071944"/>
            <a:ext cx="6978869" cy="5152089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The power of Roman is not </a:t>
            </a:r>
            <a:r>
              <a:rPr lang="en-US" sz="2600" i="1" dirty="0"/>
              <a:t>just</a:t>
            </a:r>
            <a:r>
              <a:rPr lang="en-US" sz="2600" dirty="0"/>
              <a:t> that it has a large field of view:</a:t>
            </a:r>
          </a:p>
          <a:p>
            <a:pPr marL="0" indent="0">
              <a:buNone/>
            </a:pPr>
            <a:r>
              <a:rPr lang="en-US" sz="2600" dirty="0"/>
              <a:t> </a:t>
            </a:r>
          </a:p>
          <a:p>
            <a:pPr lvl="1"/>
            <a:r>
              <a:rPr lang="en-US" sz="2450" dirty="0"/>
              <a:t>Very efficient observations</a:t>
            </a:r>
          </a:p>
          <a:p>
            <a:pPr lvl="2"/>
            <a:r>
              <a:rPr lang="en-US" sz="2400" dirty="0">
                <a:solidFill>
                  <a:srgbClr val="0020C0"/>
                </a:solidFill>
              </a:rPr>
              <a:t>Rapid slew &amp; settle </a:t>
            </a:r>
          </a:p>
          <a:p>
            <a:pPr lvl="2"/>
            <a:r>
              <a:rPr lang="en-US" sz="2400" dirty="0">
                <a:solidFill>
                  <a:srgbClr val="0020C0"/>
                </a:solidFill>
              </a:rPr>
              <a:t>no Earth occultations </a:t>
            </a:r>
          </a:p>
          <a:p>
            <a:pPr lvl="2"/>
            <a:r>
              <a:rPr lang="en-US" sz="2400" dirty="0">
                <a:solidFill>
                  <a:srgbClr val="0020C0"/>
                </a:solidFill>
              </a:rPr>
              <a:t>no South Atlantic Anomaly</a:t>
            </a:r>
          </a:p>
          <a:p>
            <a:pPr lvl="2"/>
            <a:endParaRPr lang="en-US" sz="2400" dirty="0">
              <a:solidFill>
                <a:srgbClr val="0020C0"/>
              </a:solidFill>
            </a:endParaRPr>
          </a:p>
          <a:p>
            <a:pPr lvl="1"/>
            <a:r>
              <a:rPr lang="en-US" sz="2667" dirty="0"/>
              <a:t>Well understood and stable PSF</a:t>
            </a:r>
          </a:p>
          <a:p>
            <a:pPr lvl="2"/>
            <a:r>
              <a:rPr lang="en-US" sz="2400" dirty="0">
                <a:solidFill>
                  <a:srgbClr val="0020C0"/>
                </a:solidFill>
              </a:rPr>
              <a:t>Stable thermal environment (L2 orbit, thermal control of all parts of the optical system)</a:t>
            </a:r>
          </a:p>
          <a:p>
            <a:pPr lvl="2"/>
            <a:r>
              <a:rPr lang="en-US" sz="2400" dirty="0">
                <a:solidFill>
                  <a:srgbClr val="0020C0"/>
                </a:solidFill>
              </a:rPr>
              <a:t>Rigid optical structure with vibration isolation from the spacecraft </a:t>
            </a:r>
          </a:p>
          <a:p>
            <a:pPr lvl="2"/>
            <a:r>
              <a:rPr lang="en-US" sz="2400" dirty="0">
                <a:solidFill>
                  <a:srgbClr val="0020C0"/>
                </a:solidFill>
              </a:rPr>
              <a:t>Stable attitude control</a:t>
            </a:r>
          </a:p>
          <a:p>
            <a:pPr lvl="2"/>
            <a:endParaRPr lang="en-US" sz="2400" dirty="0">
              <a:solidFill>
                <a:srgbClr val="0020C0"/>
              </a:solidFill>
            </a:endParaRPr>
          </a:p>
          <a:p>
            <a:pPr lvl="1"/>
            <a:r>
              <a:rPr lang="en-US" sz="2667" dirty="0"/>
              <a:t>Excellent flux calibration</a:t>
            </a:r>
          </a:p>
          <a:p>
            <a:pPr lvl="2"/>
            <a:r>
              <a:rPr lang="en-US" sz="2400" dirty="0">
                <a:solidFill>
                  <a:srgbClr val="0020C0"/>
                </a:solidFill>
              </a:rPr>
              <a:t>Relative calibration system</a:t>
            </a:r>
            <a:endParaRPr lang="en-US" sz="2517" dirty="0">
              <a:solidFill>
                <a:srgbClr val="0020C0"/>
              </a:solidFill>
            </a:endParaRP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A817FB-3A97-F148-8DC8-43D5886A8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Roman as a Precise Survey Facility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69BA8F-03C4-A94A-B382-70995F815D2F}"/>
              </a:ext>
            </a:extLst>
          </p:cNvPr>
          <p:cNvSpPr txBox="1"/>
          <p:nvPr/>
        </p:nvSpPr>
        <p:spPr>
          <a:xfrm>
            <a:off x="965200" y="6224034"/>
            <a:ext cx="10363200" cy="4205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100" dirty="0">
                <a:latin typeface="Arial"/>
                <a:cs typeface="Arial"/>
              </a:rPr>
              <a:t>For details, see Akeson et al. 2019   https://arxiv.org/abs/1902.05569</a:t>
            </a:r>
          </a:p>
        </p:txBody>
      </p:sp>
      <p:pic>
        <p:nvPicPr>
          <p:cNvPr id="8" name="Screen Shot 2017-08-03 at 11.44.56 PM.png" descr="Screen Shot 2017-08-03 at 11.44.56 PM.png">
            <a:extLst>
              <a:ext uri="{FF2B5EF4-FFF2-40B4-BE49-F238E27FC236}">
                <a16:creationId xmlns:a16="http://schemas.microsoft.com/office/drawing/2014/main" id="{BE4B851A-4523-5947-9175-A95917EDFE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64315" y="1530915"/>
            <a:ext cx="4286250" cy="1923207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</p:pic>
      <p:pic>
        <p:nvPicPr>
          <p:cNvPr id="9" name="Screen Shot 2017-08-03 at 11.44.29 PM.png" descr="Screen Shot 2017-08-03 at 11.44.29 PM.png">
            <a:extLst>
              <a:ext uri="{FF2B5EF4-FFF2-40B4-BE49-F238E27FC236}">
                <a16:creationId xmlns:a16="http://schemas.microsoft.com/office/drawing/2014/main" id="{989630E9-C0A0-F642-A9E9-3DE263FEBC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39325" y="4037811"/>
            <a:ext cx="4286250" cy="1902264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952FCB-3260-B44D-AADF-9757D947B4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577374" y="4046336"/>
            <a:ext cx="2806700" cy="18642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BE93C3-8C49-EA41-B42D-A98D8BB2F5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9018772" y="4040515"/>
            <a:ext cx="2806700" cy="186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44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CCE0B5-1658-DDFE-0FB7-B653BFAAD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Wide Field Instrument</a:t>
            </a:r>
          </a:p>
          <a:p>
            <a:pPr lvl="1"/>
            <a:r>
              <a:rPr lang="en-US" dirty="0"/>
              <a:t>Focal Plane System delivered to Ball Aerospace and integrated into WFI, completed ambient testing</a:t>
            </a:r>
          </a:p>
          <a:p>
            <a:pPr lvl="2"/>
            <a:r>
              <a:rPr lang="en-US" dirty="0"/>
              <a:t>Replaced 3 detectors that had exhibited performance degradation during environmental testing of focal plane system</a:t>
            </a:r>
          </a:p>
          <a:p>
            <a:pPr lvl="1"/>
            <a:r>
              <a:rPr lang="en-US" dirty="0"/>
              <a:t>Integration of thermal control system is underway</a:t>
            </a:r>
          </a:p>
          <a:p>
            <a:pPr lvl="1"/>
            <a:r>
              <a:rPr lang="en-US" dirty="0"/>
              <a:t>WFI environmental testing starts in September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093FA8-69FD-E58B-B16E-A1DFD1A13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Status</a:t>
            </a:r>
          </a:p>
        </p:txBody>
      </p:sp>
      <p:pic>
        <p:nvPicPr>
          <p:cNvPr id="4" name="Picture 3" descr="A picture containing machine, engineering, indoor, workshop&#10;&#10;Description automatically generated">
            <a:extLst>
              <a:ext uri="{FF2B5EF4-FFF2-40B4-BE49-F238E27FC236}">
                <a16:creationId xmlns:a16="http://schemas.microsoft.com/office/drawing/2014/main" id="{3AF61DAD-0415-473E-2B54-CD552904F5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5387" y="3859924"/>
            <a:ext cx="3537857" cy="2608476"/>
          </a:xfrm>
          <a:prstGeom prst="rect">
            <a:avLst/>
          </a:prstGeom>
          <a:solidFill>
            <a:schemeClr val="bg1"/>
          </a:solidFill>
          <a:ln w="15875">
            <a:solidFill>
              <a:srgbClr val="00B0F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6A24A3-503B-8677-2CC3-9CFCC57367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6561" y="3579727"/>
            <a:ext cx="2403356" cy="2998076"/>
          </a:xfrm>
          <a:prstGeom prst="rect">
            <a:avLst/>
          </a:prstGeom>
          <a:ln w="34925" cap="sq">
            <a:solidFill>
              <a:srgbClr val="000000"/>
            </a:solidFill>
            <a:prstDash val="solid"/>
            <a:miter lim="800000"/>
          </a:ln>
          <a:effectLst>
            <a:outerShdw sx="1000" sy="1000" algn="tl" rotWithShape="0">
              <a:srgbClr val="000000"/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CC0770-D310-5E85-0E66-30FF35A182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3100" y="3805862"/>
            <a:ext cx="3627687" cy="2747338"/>
          </a:xfrm>
          <a:prstGeom prst="rect">
            <a:avLst/>
          </a:prstGeom>
          <a:ln w="34925" cap="sq">
            <a:solidFill>
              <a:srgbClr val="000000"/>
            </a:solidFill>
            <a:prstDash val="solid"/>
            <a:miter lim="800000"/>
          </a:ln>
          <a:effectLst>
            <a:outerShdw sx="1000" sy="1000" algn="t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250708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982CBE-26CD-E8A5-C777-17C4CBF42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990600"/>
            <a:ext cx="7511393" cy="5562600"/>
          </a:xfrm>
        </p:spPr>
        <p:txBody>
          <a:bodyPr>
            <a:normAutofit/>
          </a:bodyPr>
          <a:lstStyle/>
          <a:p>
            <a:r>
              <a:rPr lang="en-US" dirty="0"/>
              <a:t>Coronagraph Instrument: </a:t>
            </a:r>
            <a:r>
              <a:rPr lang="en-US" b="0" dirty="0"/>
              <a:t>Optical bench fully populated. All flight hardware delivered to I&amp;T. </a:t>
            </a:r>
          </a:p>
          <a:p>
            <a:endParaRPr lang="en-US" b="0" dirty="0"/>
          </a:p>
          <a:p>
            <a:endParaRPr lang="en-US" dirty="0"/>
          </a:p>
          <a:p>
            <a:r>
              <a:rPr lang="en-US" dirty="0"/>
              <a:t>Telescope (L3Harris):  </a:t>
            </a:r>
            <a:r>
              <a:rPr lang="en-US" b="0" dirty="0"/>
              <a:t>Forward optical assembly complete (primary and secondary mirrors and associated structures), now working on implementation of tertiary optics.</a:t>
            </a:r>
          </a:p>
          <a:p>
            <a:endParaRPr lang="en-US" b="0" dirty="0"/>
          </a:p>
          <a:p>
            <a:endParaRPr lang="en-US" b="0" dirty="0"/>
          </a:p>
          <a:p>
            <a:r>
              <a:rPr lang="en-US" dirty="0"/>
              <a:t>Spacecraft/I&amp;T:  </a:t>
            </a:r>
            <a:r>
              <a:rPr lang="en-US" b="0" dirty="0"/>
              <a:t> Spacecraft harness now in the flight Bus. Solar array flight panel circuit bonding has begun at the cell laydown vendor.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78AC62-3F4B-23A3-A469-80FCE688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status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93107D-22E4-63F1-5B2D-918032566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202" y="4472716"/>
            <a:ext cx="2856526" cy="2309084"/>
          </a:xfrm>
          <a:prstGeom prst="rect">
            <a:avLst/>
          </a:prstGeom>
        </p:spPr>
      </p:pic>
      <p:pic>
        <p:nvPicPr>
          <p:cNvPr id="7" name="Picture 6" descr="A picture containing crane&#10;&#10;Description automatically generated">
            <a:extLst>
              <a:ext uri="{FF2B5EF4-FFF2-40B4-BE49-F238E27FC236}">
                <a16:creationId xmlns:a16="http://schemas.microsoft.com/office/drawing/2014/main" id="{E4081644-2F94-AB9C-471F-4374FEE0C5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9119" y="1029077"/>
            <a:ext cx="2668692" cy="3335866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267191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F0F6CC-AF25-CDEF-B7E7-67A89AEF4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Telescope, Wide Field Instrument, Coronagraph instrument will be delivered to Goddard for Observatory integration commencing in 2024</a:t>
            </a:r>
          </a:p>
          <a:p>
            <a:endParaRPr lang="en-US" dirty="0"/>
          </a:p>
          <a:p>
            <a:r>
              <a:rPr lang="en-US" dirty="0"/>
              <a:t>On track for launch in Oct 2026 (and no later than May 2027)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520D1F-3FDF-46F3-F410-F15DEC9D4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Status</a:t>
            </a:r>
          </a:p>
        </p:txBody>
      </p:sp>
    </p:spTree>
    <p:extLst>
      <p:ext uri="{BB962C8B-B14F-4D97-AF65-F5344CB8AC3E}">
        <p14:creationId xmlns:p14="http://schemas.microsoft.com/office/powerpoint/2010/main" val="4200614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F789DC-A0B5-AF41-9959-0E79F4DA7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27538"/>
            <a:ext cx="11430000" cy="5486400"/>
          </a:xfrm>
        </p:spPr>
        <p:txBody>
          <a:bodyPr>
            <a:normAutofit/>
          </a:bodyPr>
          <a:lstStyle/>
          <a:p>
            <a:pPr marL="260350" indent="-260350"/>
            <a:r>
              <a:rPr lang="en-US" dirty="0">
                <a:latin typeface="Arial"/>
                <a:cs typeface="Arial"/>
              </a:rPr>
              <a:t>Three Core Community Surveys address the 2010 Decadal Survey science goals while providing broad scientific power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/>
            <a:r>
              <a:rPr lang="en-US" sz="2000" b="1" dirty="0">
                <a:solidFill>
                  <a:srgbClr val="0020C0"/>
                </a:solidFill>
                <a:latin typeface="Arial"/>
                <a:cs typeface="Arial"/>
              </a:rPr>
              <a:t>High Latitude Wide Area Survey</a:t>
            </a:r>
            <a:endParaRPr lang="en-US" dirty="0"/>
          </a:p>
          <a:p>
            <a:pPr marL="1200150" lvl="2" indent="-342900"/>
            <a:r>
              <a:rPr lang="en-US" sz="1800" dirty="0"/>
              <a:t>Wide area multiband survey with </a:t>
            </a:r>
            <a:r>
              <a:rPr lang="en-US" sz="1800" dirty="0" err="1"/>
              <a:t>slitless</a:t>
            </a:r>
            <a:r>
              <a:rPr lang="en-US" sz="1800" dirty="0"/>
              <a:t> spectroscopy</a:t>
            </a:r>
          </a:p>
          <a:p>
            <a:pPr marL="1200150" lvl="2" indent="-342900"/>
            <a:r>
              <a:rPr lang="en-US" sz="1800" dirty="0">
                <a:latin typeface="Arial"/>
                <a:cs typeface="Arial"/>
              </a:rPr>
              <a:t>Enables weak lensing and galaxy redshift cosmology mission objectives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C0"/>
                </a:solidFill>
                <a:latin typeface="Arial"/>
                <a:cs typeface="Arial"/>
              </a:rPr>
              <a:t>High Latitude Time Domain Survey</a:t>
            </a:r>
          </a:p>
          <a:p>
            <a:pPr marL="1200150" lvl="2" indent="-34290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dirty="0">
                <a:latin typeface="Arial"/>
                <a:cs typeface="Arial"/>
              </a:rPr>
              <a:t>Tiered, multiband time domain observations of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10s of deg</a:t>
            </a:r>
            <a:r>
              <a:rPr lang="en-US" sz="1800" baseline="30000" dirty="0">
                <a:latin typeface="Arial"/>
                <a:cs typeface="Arial"/>
              </a:rPr>
              <a:t>2</a:t>
            </a:r>
            <a:r>
              <a:rPr lang="en-US" sz="1800" dirty="0">
                <a:latin typeface="Arial"/>
                <a:cs typeface="Arial"/>
              </a:rPr>
              <a:t> at high latitudes</a:t>
            </a:r>
          </a:p>
          <a:p>
            <a:pPr marL="1200150" lvl="2" indent="-342900"/>
            <a:r>
              <a:rPr lang="en-US" sz="1800" dirty="0">
                <a:latin typeface="Arial"/>
                <a:cs typeface="Arial"/>
              </a:rPr>
              <a:t>Enables Type </a:t>
            </a:r>
            <a:r>
              <a:rPr lang="en-US" sz="1800" dirty="0" err="1">
                <a:latin typeface="Arial"/>
                <a:cs typeface="Arial"/>
              </a:rPr>
              <a:t>Ia</a:t>
            </a:r>
            <a:r>
              <a:rPr lang="en-US" sz="1800" dirty="0">
                <a:latin typeface="Arial"/>
                <a:cs typeface="Arial"/>
              </a:rPr>
              <a:t> supernova cosmology mission objectives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C0"/>
                </a:solidFill>
                <a:latin typeface="Arial"/>
                <a:cs typeface="Arial"/>
              </a:rPr>
              <a:t>Galactic Bulge Time Domain Survey</a:t>
            </a:r>
          </a:p>
          <a:p>
            <a:pPr marL="1200150" lvl="2" indent="-342900"/>
            <a:r>
              <a:rPr lang="en-US" sz="1800" dirty="0"/>
              <a:t>~&lt;15 min cadence observations over few deg</a:t>
            </a:r>
            <a:r>
              <a:rPr lang="en-US" sz="1800" baseline="30000" dirty="0"/>
              <a:t>2</a:t>
            </a:r>
            <a:r>
              <a:rPr lang="en-US" sz="1800" dirty="0"/>
              <a:t> towards galactic bulge</a:t>
            </a:r>
          </a:p>
          <a:p>
            <a:pPr marL="1200150" lvl="2" indent="-342900"/>
            <a:r>
              <a:rPr lang="en-US" sz="1800" dirty="0">
                <a:latin typeface="Arial"/>
                <a:cs typeface="Arial"/>
              </a:rPr>
              <a:t>Enables exoplanet microlensing mission objectives</a:t>
            </a:r>
          </a:p>
          <a:p>
            <a:pPr marL="260350" indent="-260350"/>
            <a:r>
              <a:rPr lang="en-US" dirty="0">
                <a:latin typeface="Arial"/>
                <a:cs typeface="Arial"/>
              </a:rPr>
              <a:t>Minimum 25% time allocated to General Astrophysics Surveys</a:t>
            </a:r>
          </a:p>
          <a:p>
            <a:pPr marL="260350" indent="-260350"/>
            <a:r>
              <a:rPr lang="en-US" dirty="0">
                <a:latin typeface="Arial"/>
                <a:cs typeface="Arial"/>
              </a:rPr>
              <a:t>90 days for Coronagraph technology demonstration observations, within first 18 months of mission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3D8DB8-1651-1C42-B808-8DD178283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>
                <a:latin typeface="Arial"/>
                <a:cs typeface="Arial"/>
              </a:rPr>
              <a:t>Roman </a:t>
            </a:r>
            <a:r>
              <a:rPr lang="en-US">
                <a:latin typeface="Arial"/>
                <a:cs typeface="Arial"/>
              </a:rPr>
              <a:t>Observations </a:t>
            </a:r>
          </a:p>
        </p:txBody>
      </p:sp>
    </p:spTree>
    <p:extLst>
      <p:ext uri="{BB962C8B-B14F-4D97-AF65-F5344CB8AC3E}">
        <p14:creationId xmlns:p14="http://schemas.microsoft.com/office/powerpoint/2010/main" val="392873466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rmAutofit/>
      </a:bodyPr>
      <a:lstStyle>
        <a:defPPr>
          <a:spcBef>
            <a:spcPts val="375"/>
          </a:spcBef>
          <a:defRPr sz="12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647C643D74134882DDD9C74AC7DB7C" ma:contentTypeVersion="2" ma:contentTypeDescription="Create a new document." ma:contentTypeScope="" ma:versionID="10917ba69f2b7ed2f22a3c5501659ad8">
  <xsd:schema xmlns:xsd="http://www.w3.org/2001/XMLSchema" xmlns:xs="http://www.w3.org/2001/XMLSchema" xmlns:p="http://schemas.microsoft.com/office/2006/metadata/properties" xmlns:ns2="56e4d08a-b6ea-40ae-b8bc-9ef7287047e3" targetNamespace="http://schemas.microsoft.com/office/2006/metadata/properties" ma:root="true" ma:fieldsID="86cee4a55bf939d5a0ac06b3226b2e22" ns2:_="">
    <xsd:import namespace="56e4d08a-b6ea-40ae-b8bc-9ef728704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e4d08a-b6ea-40ae-b8bc-9ef728704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68D4B9-4530-4DF4-84AE-97171EE1499B}">
  <ds:schemaRefs>
    <ds:schemaRef ds:uri="http://purl.org/dc/terms/"/>
    <ds:schemaRef ds:uri="56e4d08a-b6ea-40ae-b8bc-9ef7287047e3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DA181EE-7726-4C4B-84B6-A55FA5EBF9AF}">
  <ds:schemaRefs>
    <ds:schemaRef ds:uri="56e4d08a-b6ea-40ae-b8bc-9ef7287047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4930682-C609-4FA2-87BE-ED228F6F3D4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42278</TotalTime>
  <Words>1173</Words>
  <Application>Microsoft Macintosh PowerPoint</Application>
  <PresentationFormat>Widescreen</PresentationFormat>
  <Paragraphs>152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Helvetica</vt:lpstr>
      <vt:lpstr>2_Office Theme</vt:lpstr>
      <vt:lpstr>1_Office Theme</vt:lpstr>
      <vt:lpstr>PowerPoint Presentation</vt:lpstr>
      <vt:lpstr>Plan for this session</vt:lpstr>
      <vt:lpstr>Roman Mission Objectives</vt:lpstr>
      <vt:lpstr>Roman Observatory and Instruments</vt:lpstr>
      <vt:lpstr>Roman as a Precise Survey Facility</vt:lpstr>
      <vt:lpstr>Hardware Status</vt:lpstr>
      <vt:lpstr>Hardware status</vt:lpstr>
      <vt:lpstr>Hardware Status</vt:lpstr>
      <vt:lpstr>Roman Observations </vt:lpstr>
      <vt:lpstr>Early Survey Definition Call</vt:lpstr>
      <vt:lpstr>PowerPoint Presentation</vt:lpstr>
      <vt:lpstr>Keeping in touch with Roman</vt:lpstr>
      <vt:lpstr>Backup</vt:lpstr>
      <vt:lpstr>Working together with the WFI Science Community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Jeffrey Scott (GSFC-4480)</dc:creator>
  <cp:lastModifiedBy>McEnery, Julie E. (GSFC-6600)</cp:lastModifiedBy>
  <cp:revision>193</cp:revision>
  <cp:lastPrinted>2019-02-05T13:03:01Z</cp:lastPrinted>
  <dcterms:created xsi:type="dcterms:W3CDTF">2020-06-14T20:12:43Z</dcterms:created>
  <dcterms:modified xsi:type="dcterms:W3CDTF">2023-08-10T19:27:06Z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0x0101009C647C643D74134882DDD9C74AC7DB7C</vt:lpwstr>
  </property>
</Properties>
</file>