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6" r:id="rId3"/>
    <p:sldId id="268" r:id="rId4"/>
    <p:sldId id="278" r:id="rId5"/>
    <p:sldId id="267" r:id="rId6"/>
    <p:sldId id="270" r:id="rId7"/>
    <p:sldId id="271" r:id="rId8"/>
    <p:sldId id="279" r:id="rId9"/>
    <p:sldId id="259" r:id="rId10"/>
    <p:sldId id="280" r:id="rId11"/>
    <p:sldId id="260" r:id="rId12"/>
    <p:sldId id="281" r:id="rId13"/>
    <p:sldId id="285" r:id="rId14"/>
    <p:sldId id="261" r:id="rId15"/>
    <p:sldId id="282" r:id="rId16"/>
    <p:sldId id="272" r:id="rId17"/>
    <p:sldId id="273" r:id="rId18"/>
    <p:sldId id="274" r:id="rId19"/>
    <p:sldId id="275" r:id="rId20"/>
    <p:sldId id="276" r:id="rId21"/>
    <p:sldId id="283" r:id="rId22"/>
    <p:sldId id="277" r:id="rId23"/>
    <p:sldId id="284" r:id="rId24"/>
    <p:sldId id="287" r:id="rId25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28"/>
      <p:bold r:id="rId29"/>
      <p:italic r:id="rId30"/>
      <p:boldItalic r:id="rId31"/>
    </p:embeddedFont>
    <p:embeddedFont>
      <p:font typeface="Source Sans Pro Black" panose="020B0503030403020204" pitchFamily="34" charset="0"/>
      <p:bold r:id="rId32"/>
      <p:boldItalic r:id="rId33"/>
    </p:embeddedFont>
    <p:embeddedFont>
      <p:font typeface="Source Sans Pro SemiBold" panose="020B0503030403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91460"/>
  </p:normalViewPr>
  <p:slideViewPr>
    <p:cSldViewPr snapToGrid="0">
      <p:cViewPr varScale="1">
        <p:scale>
          <a:sx n="140" d="100"/>
          <a:sy n="140" d="100"/>
        </p:scale>
        <p:origin x="200" y="4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BA782A-1340-044D-8464-1B13A687F4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487E5-6AC8-1841-8EE4-DA47F9A0AC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4773E-680A-B24B-BAAF-57D560BF90F7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97F5A-890F-9747-B57D-B14B1A85AC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sdfsdfsdf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0E32C-877D-2744-A96C-2068D65133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FA196-42CA-1243-A5C7-ED8AD44A1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34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2f7fb1a1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2f7fb1a1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1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0efe4515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b0efe4515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0efe4515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b0efe4515a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0efe4515a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0efe4515a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in template - Light" type="title">
  <p:cSld name="TITLE">
    <p:bg>
      <p:bgPr>
        <a:solidFill>
          <a:srgbClr val="058B8C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550" y="0"/>
            <a:ext cx="7099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50" y="0"/>
            <a:ext cx="2044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920"/>
          <a:stretch/>
        </p:blipFill>
        <p:spPr>
          <a:xfrm>
            <a:off x="50" y="1085275"/>
            <a:ext cx="2044500" cy="40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0"/>
            <a:ext cx="2044500" cy="20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Source Sans Pro SemiBold"/>
              <a:buNone/>
              <a:defRPr sz="52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ource Sans Pro"/>
              <a:buNone/>
              <a:defRPr sz="2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875" y="4101800"/>
            <a:ext cx="6082806" cy="87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subTitle" idx="2"/>
          </p:nvPr>
        </p:nvSpPr>
        <p:spPr>
          <a:xfrm>
            <a:off x="2699075" y="30798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  <a:defRPr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M section">
  <p:cSld name="SECTION_HEADER_1_1_2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77" y="2376798"/>
            <a:ext cx="7491048" cy="228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O section">
  <p:cSld name="SECTION_HEADER_1_1_2_1_1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415" y="2231347"/>
            <a:ext cx="4358044" cy="245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SLAC">
  <p:cSld name="TITLE_AND_TWO_COLUMNS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3" r="10" b="-3203"/>
          <a:stretch/>
        </p:blipFill>
        <p:spPr>
          <a:xfrm>
            <a:off x="7994325" y="419448"/>
            <a:ext cx="902675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NOIRLab">
  <p:cSld name="SECTION_HEADER_1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925" y="178375"/>
            <a:ext cx="875175" cy="6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NOIRLab">
  <p:cSld name="TITLE_AND_TWO_COLUMNS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63171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925" y="178375"/>
            <a:ext cx="875175" cy="6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ctr" rtl="0">
              <a:spcBef>
                <a:spcPts val="4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1150" algn="ctr" rtl="0">
              <a:spcBef>
                <a:spcPts val="400"/>
              </a:spcBef>
              <a:spcAft>
                <a:spcPts val="0"/>
              </a:spcAft>
              <a:buSzPts val="1300"/>
              <a:buFont typeface="Source Sans Pro"/>
              <a:buChar char="■"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spcBef>
                <a:spcPts val="400"/>
              </a:spcBef>
              <a:spcAft>
                <a:spcPts val="0"/>
              </a:spcAft>
              <a:buSzPts val="1200"/>
              <a:buFont typeface="Source Sans Pro"/>
              <a:buChar char="●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8450" algn="ctr" rtl="0">
              <a:spcBef>
                <a:spcPts val="400"/>
              </a:spcBef>
              <a:spcAft>
                <a:spcPts val="0"/>
              </a:spcAft>
              <a:buSzPts val="1100"/>
              <a:buFont typeface="Source Sans Pro"/>
              <a:buChar char="○"/>
              <a:defRPr sz="11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ctr" rtl="0">
              <a:spcBef>
                <a:spcPts val="40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algn="ctr" rtl="0">
              <a:spcBef>
                <a:spcPts val="400"/>
              </a:spcBef>
              <a:spcAft>
                <a:spcPts val="0"/>
              </a:spcAft>
              <a:buSzPts val="900"/>
              <a:buFont typeface="Source Sans Pro"/>
              <a:buChar char="●"/>
              <a:defRPr sz="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79400" algn="ctr" rtl="0">
              <a:spcBef>
                <a:spcPts val="400"/>
              </a:spcBef>
              <a:spcAft>
                <a:spcPts val="0"/>
              </a:spcAft>
              <a:buSzPts val="800"/>
              <a:buFont typeface="Source Sans Pro"/>
              <a:buChar char="○"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73050" algn="ctr" rtl="0">
              <a:spcBef>
                <a:spcPts val="400"/>
              </a:spcBef>
              <a:spcAft>
                <a:spcPts val="400"/>
              </a:spcAft>
              <a:buSzPts val="700"/>
              <a:buFont typeface="Source Sans Pro"/>
              <a:buChar char="■"/>
              <a:defRPr sz="7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BODY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AURA">
  <p:cSld name="SECTION_HEADER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25" y="419441"/>
            <a:ext cx="902674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AURA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25" y="419441"/>
            <a:ext cx="902674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SLAC">
  <p:cSld name="SECTION_HEADER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3" r="10" b="-3203"/>
          <a:stretch/>
        </p:blipFill>
        <p:spPr>
          <a:xfrm>
            <a:off x="7994325" y="419448"/>
            <a:ext cx="902675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&amp;S section">
  <p:cSld name="SECTION_HEADER_1_1_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5369" y="1384120"/>
            <a:ext cx="5873262" cy="330370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m section">
  <p:cSld name="SECTION_HEADER_1_1_2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777" y="2050435"/>
            <a:ext cx="3430447" cy="245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lsst.org/scientists/glossary-acronym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037" y="1362562"/>
            <a:ext cx="3602960" cy="37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Font typeface="Source Sans Pro SemiBold"/>
              <a:buNone/>
              <a:defRPr sz="28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cxnSp>
        <p:nvCxnSpPr>
          <p:cNvPr id="9" name="Google Shape;9;p1"/>
          <p:cNvCxnSpPr/>
          <p:nvPr/>
        </p:nvCxnSpPr>
        <p:spPr>
          <a:xfrm>
            <a:off x="8538080" y="4828650"/>
            <a:ext cx="0" cy="229200"/>
          </a:xfrm>
          <a:prstGeom prst="straightConnector1">
            <a:avLst/>
          </a:prstGeom>
          <a:noFill/>
          <a:ln w="9525" cap="flat" cmpd="sng">
            <a:solidFill>
              <a:srgbClr val="3133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0;p1"/>
          <p:cNvCxnSpPr/>
          <p:nvPr/>
        </p:nvCxnSpPr>
        <p:spPr>
          <a:xfrm>
            <a:off x="1409475" y="864800"/>
            <a:ext cx="74982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Google Shape;11;p1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78226" cy="88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238275" y="4754200"/>
            <a:ext cx="86694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1"/>
          <p:cNvSpPr txBox="1"/>
          <p:nvPr/>
        </p:nvSpPr>
        <p:spPr>
          <a:xfrm>
            <a:off x="155725" y="4749825"/>
            <a:ext cx="6725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000" dirty="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Vera C. Rubin Observatory    |    </a:t>
            </a:r>
            <a:r>
              <a:rPr lang="en-US" sz="1000" dirty="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EPO’s Rubin UI Component Library    </a:t>
            </a:r>
            <a:r>
              <a:rPr lang="en" sz="1000" dirty="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|    10 August 2023</a:t>
            </a:r>
            <a:endParaRPr sz="100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6881175" y="4749825"/>
            <a:ext cx="1467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9"/>
              </a:rPr>
              <a:t>Acronyms &amp; Glossary</a:t>
            </a:r>
            <a:endParaRPr sz="100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6" r:id="rId14"/>
    <p:sldLayoutId id="214748366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openxmlformats.org/officeDocument/2006/relationships/image" Target="../media/image35.tiff"/><Relationship Id="rId18" Type="http://schemas.openxmlformats.org/officeDocument/2006/relationships/image" Target="../media/image40.tiff"/><Relationship Id="rId3" Type="http://schemas.openxmlformats.org/officeDocument/2006/relationships/image" Target="../media/image25.tiff"/><Relationship Id="rId21" Type="http://schemas.openxmlformats.org/officeDocument/2006/relationships/image" Target="../media/image43.tiff"/><Relationship Id="rId7" Type="http://schemas.openxmlformats.org/officeDocument/2006/relationships/image" Target="../media/image29.tiff"/><Relationship Id="rId12" Type="http://schemas.openxmlformats.org/officeDocument/2006/relationships/image" Target="../media/image34.tiff"/><Relationship Id="rId17" Type="http://schemas.openxmlformats.org/officeDocument/2006/relationships/image" Target="../media/image39.tiff"/><Relationship Id="rId2" Type="http://schemas.openxmlformats.org/officeDocument/2006/relationships/image" Target="../media/image24.tiff"/><Relationship Id="rId16" Type="http://schemas.openxmlformats.org/officeDocument/2006/relationships/image" Target="../media/image38.tiff"/><Relationship Id="rId20" Type="http://schemas.openxmlformats.org/officeDocument/2006/relationships/image" Target="../media/image4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tiff"/><Relationship Id="rId11" Type="http://schemas.openxmlformats.org/officeDocument/2006/relationships/image" Target="../media/image33.tiff"/><Relationship Id="rId24" Type="http://schemas.openxmlformats.org/officeDocument/2006/relationships/image" Target="../media/image46.tiff"/><Relationship Id="rId5" Type="http://schemas.openxmlformats.org/officeDocument/2006/relationships/image" Target="../media/image27.tiff"/><Relationship Id="rId15" Type="http://schemas.openxmlformats.org/officeDocument/2006/relationships/image" Target="../media/image37.tiff"/><Relationship Id="rId23" Type="http://schemas.openxmlformats.org/officeDocument/2006/relationships/image" Target="../media/image45.tiff"/><Relationship Id="rId10" Type="http://schemas.openxmlformats.org/officeDocument/2006/relationships/image" Target="../media/image32.tiff"/><Relationship Id="rId19" Type="http://schemas.openxmlformats.org/officeDocument/2006/relationships/image" Target="../media/image41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Relationship Id="rId14" Type="http://schemas.openxmlformats.org/officeDocument/2006/relationships/image" Target="../media/image36.tiff"/><Relationship Id="rId22" Type="http://schemas.openxmlformats.org/officeDocument/2006/relationships/image" Target="../media/image4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sst-epo.github.io/epo-react-lib/@rubin-epo/epo-react-lib/index.html" TargetMode="Externa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sst-epo/epo-react-lib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rubinobservatory.org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EPO’s Rubin Component Library</a:t>
            </a:r>
            <a:endParaRPr dirty="0"/>
          </a:p>
        </p:txBody>
      </p:sp>
      <p:sp>
        <p:nvSpPr>
          <p:cNvPr id="230" name="Google Shape;230;p43"/>
          <p:cNvSpPr txBox="1">
            <a:spLocks noGrp="1"/>
          </p:cNvSpPr>
          <p:nvPr>
            <p:ph type="subTitle" idx="1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we made it and how it could maybe help you too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5BED-F1D4-E446-8233-E13E76BA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I make my own library too?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4926A-2814-3846-BE2D-97AC168A80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512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E5DBF-0737-A846-9C04-5FEF7AB4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659" y="2183715"/>
            <a:ext cx="4318000" cy="142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3CEE-E615-7F4C-8C68-321C8795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65BB2-BA2E-764F-BF11-25F544945D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8CEDBE-3AD2-E94F-B48A-9642C3DE5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</a:t>
            </a:r>
          </a:p>
          <a:p>
            <a:r>
              <a:rPr lang="en-US" dirty="0"/>
              <a:t>TypeScript</a:t>
            </a:r>
          </a:p>
          <a:p>
            <a:pPr lvl="1"/>
            <a:r>
              <a:rPr lang="en-US" dirty="0"/>
              <a:t>Generating type interfaces for libraries is useful even if it’s used in JavaScript projects, IDE’s will still type-hint.</a:t>
            </a:r>
          </a:p>
          <a:p>
            <a:pPr lvl="1"/>
            <a:r>
              <a:rPr lang="en-US" dirty="0"/>
              <a:t>Using TypeScript libraries is also a great starting point for converting projects to TypeScript.</a:t>
            </a:r>
          </a:p>
          <a:p>
            <a:r>
              <a:rPr lang="en-US" dirty="0"/>
              <a:t>styled-components</a:t>
            </a:r>
          </a:p>
          <a:p>
            <a:pPr lvl="1"/>
            <a:r>
              <a:rPr lang="en-US" dirty="0"/>
              <a:t>CSS-in-JS solution that can easily style and restyle primitive components.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6E70CA-7CB2-144D-8C5C-7D4E6EBA049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Storybook 7</a:t>
            </a:r>
          </a:p>
          <a:p>
            <a:pPr lvl="1"/>
            <a:r>
              <a:rPr lang="en-US" dirty="0"/>
              <a:t>Display components in a React sandbox</a:t>
            </a:r>
          </a:p>
          <a:p>
            <a:r>
              <a:rPr lang="en-US" dirty="0"/>
              <a:t>Jest</a:t>
            </a:r>
          </a:p>
          <a:p>
            <a:pPr lvl="1"/>
            <a:r>
              <a:rPr lang="en-US" dirty="0"/>
              <a:t>Write unit tests for each story</a:t>
            </a:r>
          </a:p>
          <a:p>
            <a:r>
              <a:rPr lang="en-US" dirty="0" err="1"/>
              <a:t>Vite</a:t>
            </a:r>
            <a:endParaRPr lang="en-US" dirty="0"/>
          </a:p>
          <a:p>
            <a:pPr lvl="1"/>
            <a:r>
              <a:rPr lang="en-US" dirty="0"/>
              <a:t>Quick bundling tool</a:t>
            </a:r>
          </a:p>
          <a:p>
            <a:pPr lvl="1"/>
            <a:r>
              <a:rPr lang="en-US" dirty="0"/>
              <a:t>Try out </a:t>
            </a:r>
            <a:r>
              <a:rPr lang="en-US" dirty="0" err="1"/>
              <a:t>Turborepo</a:t>
            </a:r>
            <a:r>
              <a:rPr lang="en-US" dirty="0"/>
              <a:t>, tell us how it is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708D32-0935-1447-9676-6D2CDBE8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295" y="3166893"/>
            <a:ext cx="2421344" cy="13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4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85D00-113C-AA40-8B5A-01D5CD51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36391-99EB-8442-8B17-B0A5114563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D75C7-4947-654B-87D1-965CD41C1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any reusable atomic/primitive components as a starting point</a:t>
            </a:r>
          </a:p>
          <a:p>
            <a:pPr lvl="1"/>
            <a:r>
              <a:rPr lang="en-US" dirty="0"/>
              <a:t>button, link, image</a:t>
            </a:r>
          </a:p>
          <a:p>
            <a:pPr lvl="1"/>
            <a:r>
              <a:rPr lang="en-US" dirty="0"/>
              <a:t>Make primitives especially very re-</a:t>
            </a:r>
            <a:r>
              <a:rPr lang="en-US" dirty="0" err="1"/>
              <a:t>styleable</a:t>
            </a:r>
            <a:r>
              <a:rPr lang="en-US" dirty="0"/>
              <a:t>, they are your building blocks!</a:t>
            </a:r>
          </a:p>
          <a:p>
            <a:r>
              <a:rPr lang="en-US" dirty="0"/>
              <a:t>Develop components in Storybook</a:t>
            </a:r>
          </a:p>
          <a:p>
            <a:pPr lvl="1"/>
            <a:r>
              <a:rPr lang="en-US" dirty="0"/>
              <a:t>make use of addons to test responsiveness, accessibility, themes, unit tests</a:t>
            </a:r>
          </a:p>
          <a:p>
            <a:r>
              <a:rPr lang="en-US" dirty="0"/>
              <a:t>Build more complex components using your primitives</a:t>
            </a:r>
          </a:p>
          <a:p>
            <a:r>
              <a:rPr lang="en-US" dirty="0"/>
              <a:t>Bundle into a single module, or a module for each component (or both)</a:t>
            </a:r>
          </a:p>
          <a:p>
            <a:r>
              <a:rPr lang="en-US" dirty="0"/>
              <a:t>Release as a package and version, version, version</a:t>
            </a:r>
          </a:p>
          <a:p>
            <a:r>
              <a:rPr lang="en-US" dirty="0"/>
              <a:t>Optional: Structure your repository as a </a:t>
            </a:r>
            <a:r>
              <a:rPr lang="en-US" dirty="0" err="1"/>
              <a:t>monorepo</a:t>
            </a:r>
            <a:r>
              <a:rPr lang="en-US" dirty="0"/>
              <a:t> and add new </a:t>
            </a:r>
            <a:br>
              <a:rPr lang="en-US" dirty="0"/>
            </a:br>
            <a:r>
              <a:rPr lang="en-US" dirty="0"/>
              <a:t>packages to your project.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214F5-888F-7D45-BE04-2DD8F1B51A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559" y="2920537"/>
            <a:ext cx="1428430" cy="16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BD2BF-BE63-BF4D-AE47-E63E1554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bit of work…</a:t>
            </a:r>
            <a:br>
              <a:rPr lang="en-US" dirty="0"/>
            </a:br>
            <a:r>
              <a:rPr lang="en-US" dirty="0"/>
              <a:t>should I use yours?</a:t>
            </a:r>
          </a:p>
        </p:txBody>
      </p:sp>
      <p:sp>
        <p:nvSpPr>
          <p:cNvPr id="262" name="Google Shape;262;p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C2BF02-B52D-4149-8D1B-07EC75A44B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0596">
            <a:off x="-696059" y="-973582"/>
            <a:ext cx="10495038" cy="69921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20D2D-A91C-C249-A913-F860610EAE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5FCBD2-7714-B14B-9C35-73A707C6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10" y="1354086"/>
            <a:ext cx="51181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3059-CF22-144D-89A8-C2DE999E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User Interface Components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9D0F4-8476-0C4E-AFDF-B9A779C95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 React components ranging from primitives like buttons and links to complex layout modal, table, and carousel components.</a:t>
            </a:r>
          </a:p>
          <a:p>
            <a:pPr lvl="1"/>
            <a:r>
              <a:rPr lang="en-US" dirty="0"/>
              <a:t>Includes Storybook examples, TypeScript interfaces, and unit tests.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EE7A8-2809-C346-A11C-32129E32E2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86" y="1960620"/>
            <a:ext cx="2745435" cy="733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45A9A0-2B1A-444A-8256-B8A490B6AC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037" y="2174077"/>
            <a:ext cx="3123952" cy="974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E7666-9172-224B-A1FB-C9129A3F58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575" y="3660660"/>
            <a:ext cx="1926483" cy="710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8EA14-E492-E44B-907A-50FEDF31F1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596" y="3233824"/>
            <a:ext cx="2469210" cy="687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131F1-E8D3-D543-9135-B62DA6719A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35" y="2612668"/>
            <a:ext cx="3182992" cy="775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823E1-6BD6-FA48-9495-4B915ECAB0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807" y="2834325"/>
            <a:ext cx="1516553" cy="1664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67345-F2CD-7948-BA54-005D8B0763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352" y="1581390"/>
            <a:ext cx="1625755" cy="1327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2E4A5E-F453-C340-920E-2BCDCE18FF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590" y="1380962"/>
            <a:ext cx="2347876" cy="701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DAE56A-59FE-3C49-AB54-68F51FCDC0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55" y="3802539"/>
            <a:ext cx="2242926" cy="690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C02894-F32D-984F-8623-274028C554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030" y="3040793"/>
            <a:ext cx="2655473" cy="759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E1C43B-6F7E-0D42-B2E7-7D94865012E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966" y="91873"/>
            <a:ext cx="2634526" cy="19692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CD3AEA-E752-D445-BD61-C455AE43890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059" y="3200528"/>
            <a:ext cx="2345230" cy="1923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2DA24D-16BB-7E43-8AB8-C1B642E769D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" y="110671"/>
            <a:ext cx="1886918" cy="240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FBD222-40EE-AD47-8758-8EBD277D970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165" y="3624000"/>
            <a:ext cx="3448473" cy="10597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51B6D5-D273-E541-A38E-0516E111D83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3" y="2652947"/>
            <a:ext cx="3233178" cy="10210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BCD2A9-B5D3-9D4D-9A14-B085EBE7977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74" y="2126945"/>
            <a:ext cx="3251253" cy="13602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59A5A4-E959-DE47-A0D2-D20B7610DE4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478" y="371864"/>
            <a:ext cx="3449392" cy="1004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189D32-01F1-9441-AD9F-9FEC894B1CB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367" y="1558196"/>
            <a:ext cx="3011860" cy="961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DBF667-76BB-EB43-81E6-6B3F015C5EA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422" y="1941153"/>
            <a:ext cx="2783028" cy="8391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54123-7B41-BB4A-9734-1925F977C4C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31" y="3073319"/>
            <a:ext cx="2250232" cy="18024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235EA1-0F6A-E647-9084-436D085C66F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22" y="2693658"/>
            <a:ext cx="2400647" cy="23583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E9FCC2-33F6-1B45-A962-0527F09B6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A5288E7-D50E-5447-B4D0-8166EE78F45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806" y="2671334"/>
            <a:ext cx="2417565" cy="24331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56D5D1-2A07-C640-BAD7-BEB5D055B189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369" y="451887"/>
            <a:ext cx="2753933" cy="24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5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1BD3-DCAB-0249-9845-80818A7F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Styling Tokens &amp; Fonts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1C823-08E1-724E-A602-966C34534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0CDCE-FAB6-034A-AFBC-1CDF57E7D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425" y="966375"/>
            <a:ext cx="2750022" cy="37359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Global styling system based on Rubin Observatory visual identity. Includes basic CSS, CSS variables, font files, and JavaScript tokens.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C1194-6FBB-534A-BB7E-E9426D51A4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447" y="966375"/>
            <a:ext cx="5935542" cy="37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5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9634-BA0B-7E42-8CFE-4E3AA107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22118-C424-7347-B112-B98017CC65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033" y="966375"/>
            <a:ext cx="3443956" cy="192827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8F199-C239-6547-91AD-6B8C75B2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425" y="966375"/>
            <a:ext cx="5241608" cy="37359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66 icons used across Rubin EPO platforms, available from a single composer component.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Want to add your own icons? You can extend the Icon component with icons for your own project and still display all your icons with the same interface.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D9E9D7-D47B-434A-AC4E-7321767F6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7169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A140-BA2F-B442-BB48-1B3C9CFA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Astronomy Widgets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56E5D-96C3-854D-AB01-D6CAA95B1F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A6A2E-750B-2648-90DA-F36608741B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26" y="950084"/>
            <a:ext cx="2533230" cy="1772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7C142-85F7-BD40-9A1F-1687F0918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54" y="950084"/>
            <a:ext cx="2446621" cy="3417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46F97-0799-A04B-9492-F00629FF16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26" y="2722666"/>
            <a:ext cx="3465831" cy="1979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92D69-0053-9E48-8710-011731C7A4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802" y="950083"/>
            <a:ext cx="2654351" cy="26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74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DA95-7159-CE48-8D6A-0E1DEC83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in our audience?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C2D5D9-20B3-8548-95FA-2AAF9009ED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09AC6-D9DE-DD43-B6D3-6510269A87C9}"/>
              </a:ext>
            </a:extLst>
          </p:cNvPr>
          <p:cNvSpPr txBox="1"/>
          <p:nvPr/>
        </p:nvSpPr>
        <p:spPr>
          <a:xfrm rot="434798">
            <a:off x="1061372" y="1426138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Developers?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DBD92-43BA-8D44-AB54-3ABB16B85600}"/>
              </a:ext>
            </a:extLst>
          </p:cNvPr>
          <p:cNvSpPr txBox="1"/>
          <p:nvPr/>
        </p:nvSpPr>
        <p:spPr>
          <a:xfrm rot="21194245">
            <a:off x="6355505" y="3609641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</a:rPr>
              <a:t>Do you have developers</a:t>
            </a:r>
          </a:p>
          <a:p>
            <a:pPr algn="ctr"/>
            <a:r>
              <a:rPr lang="en-US" dirty="0">
                <a:latin typeface="Source Sans Pro" panose="020B0503030403020204" pitchFamily="34" charset="0"/>
              </a:rPr>
              <a:t>on your team?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EBBCE-2ED3-D24F-8039-1E5D8BEBB0FE}"/>
              </a:ext>
            </a:extLst>
          </p:cNvPr>
          <p:cNvSpPr txBox="1"/>
          <p:nvPr/>
        </p:nvSpPr>
        <p:spPr>
          <a:xfrm rot="474835">
            <a:off x="5776913" y="1157553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</a:rPr>
              <a:t>Have an application you’d like</a:t>
            </a:r>
          </a:p>
          <a:p>
            <a:pPr algn="ctr"/>
            <a:r>
              <a:rPr lang="en-US" dirty="0">
                <a:latin typeface="Source Sans Pro" panose="020B0503030403020204" pitchFamily="34" charset="0"/>
              </a:rPr>
              <a:t>to make a little more Rubin-y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5DA7F-D13D-2F46-B6D3-C10705B504B8}"/>
              </a:ext>
            </a:extLst>
          </p:cNvPr>
          <p:cNvSpPr txBox="1"/>
          <p:nvPr/>
        </p:nvSpPr>
        <p:spPr>
          <a:xfrm rot="618300">
            <a:off x="1263535" y="3696393"/>
            <a:ext cx="2100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</a:rPr>
              <a:t>Looking for a talk you could check emails in?</a:t>
            </a:r>
          </a:p>
        </p:txBody>
      </p:sp>
    </p:spTree>
    <p:extLst>
      <p:ext uri="{BB962C8B-B14F-4D97-AF65-F5344CB8AC3E}">
        <p14:creationId xmlns:p14="http://schemas.microsoft.com/office/powerpoint/2010/main" val="134892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3FC1-9D77-164B-B2A3-3509EE7E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Interface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D7F02-1201-444C-B59A-C3197E39D4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DFBCB-759E-5244-A602-BFA828284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425" y="966375"/>
            <a:ext cx="5877142" cy="37359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Public interface to browse EPO’s Rubin component library using </a:t>
            </a:r>
            <a:r>
              <a:rPr lang="en-US" dirty="0" err="1"/>
              <a:t>Storybook.js</a:t>
            </a:r>
            <a:r>
              <a:rPr lang="en-US" dirty="0"/>
              <a:t>. Includes examples, playground controls, unit test results, and callback logging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466CE-D5C8-AB4F-90A3-64CEAA1A5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091" y="1102821"/>
            <a:ext cx="2521687" cy="2521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E06233-DACC-444E-AF12-B5993B9B9700}"/>
              </a:ext>
            </a:extLst>
          </p:cNvPr>
          <p:cNvSpPr txBox="1"/>
          <p:nvPr/>
        </p:nvSpPr>
        <p:spPr>
          <a:xfrm>
            <a:off x="6088567" y="3710033"/>
            <a:ext cx="274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Source Sans Pro" panose="020B0503030403020204" pitchFamily="34" charset="0"/>
                <a:hlinkClick r:id="rId3"/>
              </a:rPr>
              <a:t>https://</a:t>
            </a:r>
            <a:r>
              <a:rPr lang="en-US" sz="1000" dirty="0" err="1">
                <a:latin typeface="Source Sans Pro" panose="020B0503030403020204" pitchFamily="34" charset="0"/>
                <a:hlinkClick r:id="rId3"/>
              </a:rPr>
              <a:t>lsst-epo.github.io</a:t>
            </a:r>
            <a:r>
              <a:rPr lang="en-US" sz="1000" dirty="0">
                <a:latin typeface="Source Sans Pro" panose="020B0503030403020204" pitchFamily="34" charset="0"/>
                <a:hlinkClick r:id="rId3"/>
              </a:rPr>
              <a:t>/</a:t>
            </a:r>
            <a:r>
              <a:rPr lang="en-US" sz="1000" dirty="0" err="1">
                <a:latin typeface="Source Sans Pro" panose="020B0503030403020204" pitchFamily="34" charset="0"/>
                <a:hlinkClick r:id="rId3"/>
              </a:rPr>
              <a:t>epo</a:t>
            </a:r>
            <a:r>
              <a:rPr lang="en-US" sz="1000" dirty="0">
                <a:latin typeface="Source Sans Pro" panose="020B0503030403020204" pitchFamily="34" charset="0"/>
                <a:hlinkClick r:id="rId3"/>
              </a:rPr>
              <a:t>-react-lib/@</a:t>
            </a:r>
            <a:r>
              <a:rPr lang="en-US" sz="1000" dirty="0" err="1">
                <a:latin typeface="Source Sans Pro" panose="020B0503030403020204" pitchFamily="34" charset="0"/>
                <a:hlinkClick r:id="rId3"/>
              </a:rPr>
              <a:t>rubin-epo</a:t>
            </a:r>
            <a:r>
              <a:rPr lang="en-US" sz="1000" dirty="0">
                <a:latin typeface="Source Sans Pro" panose="020B0503030403020204" pitchFamily="34" charset="0"/>
                <a:hlinkClick r:id="rId3"/>
              </a:rPr>
              <a:t>/</a:t>
            </a:r>
            <a:r>
              <a:rPr lang="en-US" sz="1000" dirty="0" err="1">
                <a:latin typeface="Source Sans Pro" panose="020B0503030403020204" pitchFamily="34" charset="0"/>
                <a:hlinkClick r:id="rId3"/>
              </a:rPr>
              <a:t>epo</a:t>
            </a:r>
            <a:r>
              <a:rPr lang="en-US" sz="1000" dirty="0">
                <a:latin typeface="Source Sans Pro" panose="020B0503030403020204" pitchFamily="34" charset="0"/>
                <a:hlinkClick r:id="rId3"/>
              </a:rPr>
              <a:t>-react-lib</a:t>
            </a:r>
            <a:endParaRPr lang="en-US" sz="1000" dirty="0">
              <a:latin typeface="Source Sans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DFB7-27FE-CD47-B26D-F879AFAC78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17" y="2158876"/>
            <a:ext cx="4218258" cy="2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7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0EAC0-9C97-2C49-8DBE-6A53A84D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Good candidates to use EPO’s Rubin component library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7A4C87-25B8-5C46-9F43-6DB93A0900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0A5AD-571C-A54D-8C8B-5FECB1F80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 and </a:t>
            </a:r>
            <a:r>
              <a:rPr lang="en-US" dirty="0" err="1"/>
              <a:t>Next.js</a:t>
            </a:r>
            <a:r>
              <a:rPr lang="en-US" dirty="0"/>
              <a:t> web applications oriented toward presenting textual and graphic information relating to the Rubin Observatory</a:t>
            </a:r>
          </a:p>
          <a:p>
            <a:r>
              <a:rPr lang="en-US" dirty="0"/>
              <a:t>Small development teams or solo developers looking to get started quickly</a:t>
            </a:r>
          </a:p>
          <a:p>
            <a:r>
              <a:rPr lang="en-US" dirty="0"/>
              <a:t>Teams interested in restyling web applications to follow the Rubin visual identity</a:t>
            </a:r>
          </a:p>
          <a:p>
            <a:r>
              <a:rPr lang="en-US" dirty="0"/>
              <a:t>Teams that use external contractors and want an easy styling handoff</a:t>
            </a:r>
          </a:p>
        </p:txBody>
      </p:sp>
    </p:spTree>
    <p:extLst>
      <p:ext uri="{BB962C8B-B14F-4D97-AF65-F5344CB8AC3E}">
        <p14:creationId xmlns:p14="http://schemas.microsoft.com/office/powerpoint/2010/main" val="2749735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10CC-4CB4-4B4D-9320-BEEB9BFD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FC7C1-832F-5948-92D0-536A55C702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390E-FA1B-FF4A-AF35-76BFE0030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>
                <a:latin typeface="Source Sans Pro" panose="020B0503030403020204" pitchFamily="34" charset="0"/>
              </a:rPr>
              <a:t>User interface components</a:t>
            </a:r>
          </a:p>
          <a:p>
            <a:pPr marL="114300" indent="0">
              <a:buNone/>
            </a:pPr>
            <a:endParaRPr lang="en-US" dirty="0">
              <a:latin typeface="PT Mono" panose="02060509020205020204" pitchFamily="49" charset="77"/>
            </a:endParaRPr>
          </a:p>
          <a:p>
            <a:pPr marL="114300" indent="0">
              <a:buNone/>
            </a:pPr>
            <a:r>
              <a:rPr lang="en-US" dirty="0" err="1">
                <a:latin typeface="PT Mono" panose="02060509020205020204" pitchFamily="49" charset="77"/>
              </a:rPr>
              <a:t>npm</a:t>
            </a:r>
            <a:r>
              <a:rPr lang="en-US" dirty="0">
                <a:latin typeface="PT Mono" panose="02060509020205020204" pitchFamily="49" charset="77"/>
              </a:rPr>
              <a:t> install @</a:t>
            </a:r>
            <a:r>
              <a:rPr lang="en-US" dirty="0" err="1">
                <a:latin typeface="PT Mono" panose="02060509020205020204" pitchFamily="49" charset="77"/>
              </a:rPr>
              <a:t>rubin-epo</a:t>
            </a:r>
            <a:r>
              <a:rPr lang="en-US" dirty="0">
                <a:latin typeface="PT Mono" panose="02060509020205020204" pitchFamily="49" charset="77"/>
              </a:rPr>
              <a:t>/</a:t>
            </a:r>
            <a:r>
              <a:rPr lang="en-US" dirty="0" err="1">
                <a:latin typeface="PT Mono" panose="02060509020205020204" pitchFamily="49" charset="77"/>
              </a:rPr>
              <a:t>epo</a:t>
            </a:r>
            <a:r>
              <a:rPr lang="en-US" dirty="0">
                <a:latin typeface="PT Mono" panose="02060509020205020204" pitchFamily="49" charset="77"/>
              </a:rPr>
              <a:t>-react-lib</a:t>
            </a:r>
            <a:br>
              <a:rPr lang="en-US" dirty="0">
                <a:latin typeface="PT Mono" panose="02060509020205020204" pitchFamily="49" charset="77"/>
              </a:rPr>
            </a:br>
            <a:r>
              <a:rPr lang="en-US" dirty="0">
                <a:latin typeface="PT Mono" panose="02060509020205020204" pitchFamily="49" charset="77"/>
              </a:rPr>
              <a:t>yarn add @</a:t>
            </a:r>
            <a:r>
              <a:rPr lang="en-US" dirty="0" err="1">
                <a:latin typeface="PT Mono" panose="02060509020205020204" pitchFamily="49" charset="77"/>
              </a:rPr>
              <a:t>rubin-epo</a:t>
            </a:r>
            <a:r>
              <a:rPr lang="en-US" dirty="0">
                <a:latin typeface="PT Mono" panose="02060509020205020204" pitchFamily="49" charset="77"/>
              </a:rPr>
              <a:t>/</a:t>
            </a:r>
            <a:r>
              <a:rPr lang="en-US" dirty="0" err="1">
                <a:latin typeface="PT Mono" panose="02060509020205020204" pitchFamily="49" charset="77"/>
              </a:rPr>
              <a:t>epo</a:t>
            </a:r>
            <a:r>
              <a:rPr lang="en-US" dirty="0">
                <a:latin typeface="PT Mono" panose="02060509020205020204" pitchFamily="49" charset="77"/>
              </a:rPr>
              <a:t>-react-lib</a:t>
            </a:r>
          </a:p>
          <a:p>
            <a:pPr marL="114300" indent="0">
              <a:buNone/>
            </a:pPr>
            <a:endParaRPr lang="en-US" dirty="0">
              <a:latin typeface="PT Mono" panose="02060509020205020204" pitchFamily="49" charset="77"/>
            </a:endParaRPr>
          </a:p>
          <a:p>
            <a:pPr marL="114300" indent="0">
              <a:buNone/>
            </a:pPr>
            <a:r>
              <a:rPr lang="en-US" b="1" dirty="0">
                <a:latin typeface="Source Sans Pro" panose="020B0503030403020204" pitchFamily="34" charset="0"/>
              </a:rPr>
              <a:t>Widgets</a:t>
            </a:r>
          </a:p>
          <a:p>
            <a:pPr marL="114300" indent="0">
              <a:buNone/>
            </a:pPr>
            <a:endParaRPr lang="en-US" dirty="0">
              <a:latin typeface="PT Mono" panose="02060509020205020204" pitchFamily="49" charset="77"/>
            </a:endParaRPr>
          </a:p>
          <a:p>
            <a:pPr marL="114300" indent="0">
              <a:buNone/>
            </a:pPr>
            <a:r>
              <a:rPr lang="en-US" dirty="0" err="1">
                <a:latin typeface="PT Mono" panose="02060509020205020204" pitchFamily="49" charset="77"/>
              </a:rPr>
              <a:t>npm</a:t>
            </a:r>
            <a:r>
              <a:rPr lang="en-US" dirty="0">
                <a:latin typeface="PT Mono" panose="02060509020205020204" pitchFamily="49" charset="77"/>
              </a:rPr>
              <a:t> install @</a:t>
            </a:r>
            <a:r>
              <a:rPr lang="en-US" dirty="0" err="1">
                <a:latin typeface="PT Mono" panose="02060509020205020204" pitchFamily="49" charset="77"/>
              </a:rPr>
              <a:t>rubin-epo</a:t>
            </a:r>
            <a:r>
              <a:rPr lang="en-US" dirty="0">
                <a:latin typeface="PT Mono" panose="02060509020205020204" pitchFamily="49" charset="77"/>
              </a:rPr>
              <a:t>/</a:t>
            </a:r>
            <a:r>
              <a:rPr lang="en-US" dirty="0" err="1">
                <a:latin typeface="PT Mono" panose="02060509020205020204" pitchFamily="49" charset="77"/>
              </a:rPr>
              <a:t>epo</a:t>
            </a:r>
            <a:r>
              <a:rPr lang="en-US" dirty="0">
                <a:latin typeface="PT Mono" panose="02060509020205020204" pitchFamily="49" charset="77"/>
              </a:rPr>
              <a:t>-widget-lib</a:t>
            </a:r>
            <a:br>
              <a:rPr lang="en-US" dirty="0">
                <a:latin typeface="PT Mono" panose="02060509020205020204" pitchFamily="49" charset="77"/>
              </a:rPr>
            </a:br>
            <a:r>
              <a:rPr lang="en-US" dirty="0">
                <a:latin typeface="PT Mono" panose="02060509020205020204" pitchFamily="49" charset="77"/>
              </a:rPr>
              <a:t>yarn add @</a:t>
            </a:r>
            <a:r>
              <a:rPr lang="en-US" dirty="0" err="1">
                <a:latin typeface="PT Mono" panose="02060509020205020204" pitchFamily="49" charset="77"/>
              </a:rPr>
              <a:t>rubin-epo</a:t>
            </a:r>
            <a:r>
              <a:rPr lang="en-US" dirty="0">
                <a:latin typeface="PT Mono" panose="02060509020205020204" pitchFamily="49" charset="77"/>
              </a:rPr>
              <a:t>/</a:t>
            </a:r>
            <a:r>
              <a:rPr lang="en-US" dirty="0" err="1">
                <a:latin typeface="PT Mono" panose="02060509020205020204" pitchFamily="49" charset="77"/>
              </a:rPr>
              <a:t>epo</a:t>
            </a:r>
            <a:r>
              <a:rPr lang="en-US" dirty="0">
                <a:latin typeface="PT Mono" panose="02060509020205020204" pitchFamily="49" charset="77"/>
              </a:rPr>
              <a:t>-widget-lib</a:t>
            </a:r>
          </a:p>
          <a:p>
            <a:pPr marL="114300" indent="0">
              <a:buNone/>
            </a:pPr>
            <a:endParaRPr lang="en-US" dirty="0">
              <a:latin typeface="PT Mono" panose="020605090202050202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603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213C-7647-F74D-B409-9FF1EF4A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733A7-5100-9C49-ABDB-8A7975120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3E9D3-E3F4-A347-9183-B4A6DB8CE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425" y="966375"/>
            <a:ext cx="5651819" cy="3735900"/>
          </a:xfrm>
        </p:spPr>
        <p:txBody>
          <a:bodyPr/>
          <a:lstStyle/>
          <a:p>
            <a:r>
              <a:rPr lang="en-US" dirty="0"/>
              <a:t>EPO’s Rubin component libraries are open source, open an issue or pull request to address bugs and features.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3E25C8-9FF7-DD4D-B68E-AB8D745F1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794" y="880850"/>
            <a:ext cx="2968981" cy="2968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26D04-1DBC-A243-8C46-37C3F28E0E36}"/>
              </a:ext>
            </a:extLst>
          </p:cNvPr>
          <p:cNvSpPr txBox="1"/>
          <p:nvPr/>
        </p:nvSpPr>
        <p:spPr>
          <a:xfrm>
            <a:off x="6110423" y="3607343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</a:rPr>
              <a:t>GitHub repository:</a:t>
            </a:r>
          </a:p>
          <a:p>
            <a:pPr algn="ctr"/>
            <a:r>
              <a:rPr lang="en-US" sz="1200" dirty="0">
                <a:latin typeface="Source Sans Pro" panose="020B0503030403020204" pitchFamily="34" charset="0"/>
                <a:hlinkClick r:id="rId3"/>
              </a:rPr>
              <a:t>https://</a:t>
            </a:r>
            <a:r>
              <a:rPr lang="en-US" sz="1200" dirty="0" err="1">
                <a:latin typeface="Source Sans Pro" panose="020B0503030403020204" pitchFamily="34" charset="0"/>
                <a:hlinkClick r:id="rId3"/>
              </a:rPr>
              <a:t>github.com</a:t>
            </a:r>
            <a:r>
              <a:rPr lang="en-US" sz="1200" dirty="0">
                <a:latin typeface="Source Sans Pro" panose="020B0503030403020204" pitchFamily="34" charset="0"/>
                <a:hlinkClick r:id="rId3"/>
              </a:rPr>
              <a:t>/</a:t>
            </a:r>
            <a:r>
              <a:rPr lang="en-US" sz="1200" dirty="0" err="1">
                <a:latin typeface="Source Sans Pro" panose="020B0503030403020204" pitchFamily="34" charset="0"/>
                <a:hlinkClick r:id="rId3"/>
              </a:rPr>
              <a:t>lsst-epo</a:t>
            </a:r>
            <a:r>
              <a:rPr lang="en-US" sz="1200" dirty="0">
                <a:latin typeface="Source Sans Pro" panose="020B0503030403020204" pitchFamily="34" charset="0"/>
                <a:hlinkClick r:id="rId3"/>
              </a:rPr>
              <a:t>/</a:t>
            </a:r>
            <a:r>
              <a:rPr lang="en-US" sz="1200" dirty="0" err="1">
                <a:latin typeface="Source Sans Pro" panose="020B0503030403020204" pitchFamily="34" charset="0"/>
                <a:hlinkClick r:id="rId3"/>
              </a:rPr>
              <a:t>epo</a:t>
            </a:r>
            <a:r>
              <a:rPr lang="en-US" sz="1200" dirty="0">
                <a:latin typeface="Source Sans Pro" panose="020B0503030403020204" pitchFamily="34" charset="0"/>
                <a:hlinkClick r:id="rId3"/>
              </a:rPr>
              <a:t>-react-lib</a:t>
            </a:r>
            <a:endParaRPr lang="en-US" sz="12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36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664A06-D6BF-DD47-9991-A0635E0F32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78356-67CF-8449-81BB-F790A7F1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986" y="883607"/>
            <a:ext cx="4055951" cy="3520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5AB220-040A-EB44-B6A9-3063F1D04379}"/>
              </a:ext>
            </a:extLst>
          </p:cNvPr>
          <p:cNvSpPr txBox="1"/>
          <p:nvPr/>
        </p:nvSpPr>
        <p:spPr>
          <a:xfrm>
            <a:off x="2104777" y="3195263"/>
            <a:ext cx="5260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</a:rPr>
              <a:t>alternatively, some planned discussion</a:t>
            </a:r>
          </a:p>
        </p:txBody>
      </p:sp>
    </p:spTree>
    <p:extLst>
      <p:ext uri="{BB962C8B-B14F-4D97-AF65-F5344CB8AC3E}">
        <p14:creationId xmlns:p14="http://schemas.microsoft.com/office/powerpoint/2010/main" val="343692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659601-3850-A94C-87FE-A2012E4E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EPO’s </a:t>
            </a:r>
            <a:br>
              <a:rPr lang="en-US" dirty="0"/>
            </a:br>
            <a:r>
              <a:rPr lang="en-US" dirty="0"/>
              <a:t>Rubin component library?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14E4C-C5C9-7A49-AB44-165727A011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5964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C79230-E62B-8349-B80E-0E853BAE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modular library for rapid application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2F3DF-719F-B04A-ACAA-ECF236752C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25600-6FA5-1E42-88B9-5C132715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for React applications.</a:t>
            </a:r>
          </a:p>
          <a:p>
            <a:r>
              <a:rPr lang="en-US" dirty="0"/>
              <a:t>Primitive components, complex layouts, styling utilities, and astronomy widgets.</a:t>
            </a:r>
          </a:p>
          <a:p>
            <a:r>
              <a:rPr lang="en-US" dirty="0"/>
              <a:t>One-stop dependency to bootstrap a Rubin Observatory branded project.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23066-1907-5942-8558-7E6E427F66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057" y="966376"/>
            <a:ext cx="4116718" cy="2430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171765-461F-E540-BA32-55E374490914}"/>
              </a:ext>
            </a:extLst>
          </p:cNvPr>
          <p:cNvSpPr/>
          <p:nvPr/>
        </p:nvSpPr>
        <p:spPr>
          <a:xfrm rot="20888505">
            <a:off x="7176646" y="1276338"/>
            <a:ext cx="16049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EPO’s Rubin</a:t>
            </a:r>
          </a:p>
          <a:p>
            <a:pPr algn="ctr"/>
            <a:r>
              <a:rPr lang="en-US" sz="1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Component Library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078BB9-2019-534E-B6FC-0999B1049A0B}"/>
              </a:ext>
            </a:extLst>
          </p:cNvPr>
          <p:cNvSpPr/>
          <p:nvPr/>
        </p:nvSpPr>
        <p:spPr>
          <a:xfrm>
            <a:off x="7033438" y="2608849"/>
            <a:ext cx="9957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developers</a:t>
            </a:r>
          </a:p>
        </p:txBody>
      </p:sp>
    </p:spTree>
    <p:extLst>
      <p:ext uri="{BB962C8B-B14F-4D97-AF65-F5344CB8AC3E}">
        <p14:creationId xmlns:p14="http://schemas.microsoft.com/office/powerpoint/2010/main" val="90198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CF8F24-1E67-394F-9EB5-D83BC2BF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we decide to make it?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8B138-2128-5842-AE5C-3F3136ED63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B39D3C-DC09-2349-89F2-B90CD4BA6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FY2022, EPO planned development of multiple projects in FY2023</a:t>
            </a:r>
          </a:p>
          <a:p>
            <a:pPr lvl="1"/>
            <a:r>
              <a:rPr lang="en-US" dirty="0"/>
              <a:t>Summit Status Dashboard</a:t>
            </a:r>
          </a:p>
          <a:p>
            <a:pPr lvl="1"/>
            <a:r>
              <a:rPr lang="en-US" dirty="0"/>
              <a:t>Classroom Investigations 2.0</a:t>
            </a:r>
          </a:p>
          <a:p>
            <a:pPr lvl="1"/>
            <a:r>
              <a:rPr lang="en-US" dirty="0"/>
              <a:t>Ongoing </a:t>
            </a:r>
            <a:r>
              <a:rPr lang="en-US" dirty="0" err="1">
                <a:hlinkClick r:id="rId2"/>
              </a:rPr>
              <a:t>rubinobservatory.org</a:t>
            </a:r>
            <a:r>
              <a:rPr lang="en-US" dirty="0">
                <a:hlinkClick r:id="rId2"/>
              </a:rPr>
              <a:t> </a:t>
            </a:r>
            <a:r>
              <a:rPr lang="en-US" dirty="0"/>
              <a:t>improvements</a:t>
            </a:r>
          </a:p>
          <a:p>
            <a:r>
              <a:rPr lang="en-US" dirty="0"/>
              <a:t>Existing projects had fragmented dependencies and styling. Some UI libraries were at end of support.</a:t>
            </a:r>
          </a:p>
          <a:p>
            <a:r>
              <a:rPr lang="en-US" dirty="0"/>
              <a:t>Large number of branded component primitives were developed for </a:t>
            </a:r>
            <a:r>
              <a:rPr lang="en-US" dirty="0" err="1">
                <a:hlinkClick r:id="rId2"/>
              </a:rPr>
              <a:t>rubinobservatory.org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958EEE-290B-2943-B13E-08B57FFBC7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768" y="880850"/>
            <a:ext cx="3862463" cy="3213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7E9E1-FFAA-044C-8838-939D96EF2F8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8561" y="4084319"/>
            <a:ext cx="3782918" cy="665532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1200" dirty="0"/>
              <a:t>“EPO React Library, origins”</a:t>
            </a:r>
          </a:p>
          <a:p>
            <a:pPr marL="127000" indent="0" algn="ctr">
              <a:buNone/>
            </a:pPr>
            <a:r>
              <a:rPr lang="en-US" sz="1200" dirty="0"/>
              <a:t>December 20, 2021</a:t>
            </a:r>
          </a:p>
          <a:p>
            <a:pPr marL="127000" indent="0" algn="ctr">
              <a:buNone/>
            </a:pPr>
            <a:r>
              <a:rPr lang="en-US" sz="1200" dirty="0"/>
              <a:t>medium: Slack</a:t>
            </a:r>
          </a:p>
        </p:txBody>
      </p:sp>
    </p:spTree>
    <p:extLst>
      <p:ext uri="{BB962C8B-B14F-4D97-AF65-F5344CB8AC3E}">
        <p14:creationId xmlns:p14="http://schemas.microsoft.com/office/powerpoint/2010/main" val="373883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5BED-F1D4-E446-8233-E13E76BA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Aren’t there already libraries out there you could use?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4926A-2814-3846-BE2D-97AC168A80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602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6E53D-7417-9D44-9883-B9866BEC9B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45B2E-4BB6-5F4E-8EB5-0870965ECADA}"/>
              </a:ext>
            </a:extLst>
          </p:cNvPr>
          <p:cNvSpPr txBox="1"/>
          <p:nvPr/>
        </p:nvSpPr>
        <p:spPr>
          <a:xfrm>
            <a:off x="286327" y="1108364"/>
            <a:ext cx="273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You just have to re-style the components yourself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1B2AF-7343-A344-9F5F-1665C8423FE9}"/>
              </a:ext>
            </a:extLst>
          </p:cNvPr>
          <p:cNvSpPr txBox="1"/>
          <p:nvPr/>
        </p:nvSpPr>
        <p:spPr>
          <a:xfrm rot="654935">
            <a:off x="6362535" y="1462174"/>
            <a:ext cx="273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…and hope the styles don’t change…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254A0-7C32-FE44-9307-162B9A72EDA2}"/>
              </a:ext>
            </a:extLst>
          </p:cNvPr>
          <p:cNvSpPr txBox="1"/>
          <p:nvPr/>
        </p:nvSpPr>
        <p:spPr>
          <a:xfrm rot="21224205">
            <a:off x="931554" y="3916258"/>
            <a:ext cx="273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…and that you won’t get left behind on the next big version…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907D5B-E864-9A42-B0E7-41403E21B7EB}"/>
              </a:ext>
            </a:extLst>
          </p:cNvPr>
          <p:cNvSpPr txBox="1"/>
          <p:nvPr/>
        </p:nvSpPr>
        <p:spPr>
          <a:xfrm rot="399685">
            <a:off x="286327" y="2608521"/>
            <a:ext cx="2738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…and make sure the library has</a:t>
            </a:r>
          </a:p>
          <a:p>
            <a:r>
              <a:rPr lang="en-US" dirty="0">
                <a:latin typeface="Source Sans Pro" panose="020B0503030403020204" pitchFamily="34" charset="0"/>
              </a:rPr>
              <a:t>accessible features for each component…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186D0-ECC5-3941-B768-03AF6DA0104F}"/>
              </a:ext>
            </a:extLst>
          </p:cNvPr>
          <p:cNvSpPr txBox="1"/>
          <p:nvPr/>
        </p:nvSpPr>
        <p:spPr>
          <a:xfrm rot="21160257">
            <a:off x="3179289" y="1108364"/>
            <a:ext cx="273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…and live with importing all their other code you don’t use…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80CD2C-917B-3640-B5F0-E6FBCFE61AA7}"/>
              </a:ext>
            </a:extLst>
          </p:cNvPr>
          <p:cNvSpPr txBox="1"/>
          <p:nvPr/>
        </p:nvSpPr>
        <p:spPr>
          <a:xfrm rot="21276759">
            <a:off x="6229927" y="2259044"/>
            <a:ext cx="273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…and wait for maintainers to resolve issues…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EB44C5-B36D-4648-990A-9E827755BC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414" y="3000944"/>
            <a:ext cx="2685576" cy="14591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05945B-2C8E-EA47-84CB-ED3FDF048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504" y="3751771"/>
            <a:ext cx="1030748" cy="852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6479C-E553-254F-9BCF-37E518AA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306" y="2316652"/>
            <a:ext cx="2428702" cy="11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5BED-F1D4-E446-8233-E13E76BA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useful?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4926A-2814-3846-BE2D-97AC168A80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538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4CD5E-3384-1F49-B691-8860808CE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projects have an entire suite of components with 0 setup time</a:t>
            </a:r>
          </a:p>
          <a:p>
            <a:r>
              <a:rPr lang="en-US" dirty="0"/>
              <a:t>More complex layouts benefit from the baseline accessibility provided by library components</a:t>
            </a:r>
          </a:p>
          <a:p>
            <a:r>
              <a:rPr lang="en-US" dirty="0"/>
              <a:t>Vendors can be handed libraries and begin development of Rubin-branded applications</a:t>
            </a:r>
          </a:p>
          <a:p>
            <a:r>
              <a:rPr lang="en-US" dirty="0"/>
              <a:t>Projects receive unified styling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319BF0-80CA-C548-81C5-12CC9BB7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306" y="2316652"/>
            <a:ext cx="2428702" cy="115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Rubin template -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28636</TotalTime>
  <Words>799</Words>
  <Application>Microsoft Macintosh PowerPoint</Application>
  <PresentationFormat>On-screen Show (16:9)</PresentationFormat>
  <Paragraphs>120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Source Sans Pro</vt:lpstr>
      <vt:lpstr>Source Sans Pro Black</vt:lpstr>
      <vt:lpstr>Arial</vt:lpstr>
      <vt:lpstr>Source Sans Pro SemiBold</vt:lpstr>
      <vt:lpstr>PT Mono</vt:lpstr>
      <vt:lpstr>Rubin template - Light</vt:lpstr>
      <vt:lpstr>EPO’s Rubin Component Library</vt:lpstr>
      <vt:lpstr>Who is in our audience?</vt:lpstr>
      <vt:lpstr>What is EPO’s  Rubin component library?</vt:lpstr>
      <vt:lpstr>A modular library for rapid application development</vt:lpstr>
      <vt:lpstr>Why did we decide to make it?</vt:lpstr>
      <vt:lpstr>Aren’t there already libraries out there you could use?</vt:lpstr>
      <vt:lpstr>PowerPoint Presentation</vt:lpstr>
      <vt:lpstr>Is it useful?</vt:lpstr>
      <vt:lpstr>PowerPoint Presentation</vt:lpstr>
      <vt:lpstr>Should I make my own library too?</vt:lpstr>
      <vt:lpstr>PowerPoint Presentation</vt:lpstr>
      <vt:lpstr>Ingredients</vt:lpstr>
      <vt:lpstr>Recipe</vt:lpstr>
      <vt:lpstr>That’s a bit of work… should I use yours?</vt:lpstr>
      <vt:lpstr>PowerPoint Presentation</vt:lpstr>
      <vt:lpstr>React User Interface Components</vt:lpstr>
      <vt:lpstr>Styling Tokens &amp; Fonts</vt:lpstr>
      <vt:lpstr>Icons</vt:lpstr>
      <vt:lpstr>Astronomy Widgets</vt:lpstr>
      <vt:lpstr>Web Interface</vt:lpstr>
      <vt:lpstr>Good candidates to use EPO’s Rubin component library</vt:lpstr>
      <vt:lpstr>Get it!</vt:lpstr>
      <vt:lpstr>Contribute!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Presentation</dc:title>
  <cp:lastModifiedBy>Microsoft Office User</cp:lastModifiedBy>
  <cp:revision>56</cp:revision>
  <cp:lastPrinted>2023-08-08T22:42:15Z</cp:lastPrinted>
  <dcterms:modified xsi:type="dcterms:W3CDTF">2023-08-08T23:02:06Z</dcterms:modified>
</cp:coreProperties>
</file>