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handoutMasterIdLst>
    <p:handoutMasterId r:id="rId12"/>
  </p:handoutMasterIdLst>
  <p:sldIdLst>
    <p:sldId id="256" r:id="rId2"/>
    <p:sldId id="276" r:id="rId3"/>
    <p:sldId id="6044" r:id="rId4"/>
    <p:sldId id="6164" r:id="rId5"/>
    <p:sldId id="279" r:id="rId6"/>
    <p:sldId id="280" r:id="rId7"/>
    <p:sldId id="286" r:id="rId8"/>
    <p:sldId id="284" r:id="rId9"/>
    <p:sldId id="26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1F497D"/>
    <a:srgbClr val="006600"/>
    <a:srgbClr val="3D8D90"/>
    <a:srgbClr val="616161"/>
    <a:srgbClr val="1E4980"/>
    <a:srgbClr val="0E6636"/>
    <a:srgbClr val="BF504D"/>
    <a:srgbClr val="4472C4"/>
    <a:srgbClr val="1B48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C8AC65-2979-4F55-B873-CD32A0895409}" v="1" dt="2023-08-09T17:38:29.0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75" autoAdjust="0"/>
    <p:restoredTop sz="93072" autoAdjust="0"/>
  </p:normalViewPr>
  <p:slideViewPr>
    <p:cSldViewPr snapToGrid="0" snapToObjects="1">
      <p:cViewPr varScale="1">
        <p:scale>
          <a:sx n="60" d="100"/>
          <a:sy n="60" d="100"/>
        </p:scale>
        <p:origin x="432" y="4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45" d="100"/>
          <a:sy n="45" d="100"/>
        </p:scale>
        <p:origin x="2404"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rner, Kathy" userId="ee36d4cd-d525-4def-9847-0719675e7035" providerId="ADAL" clId="{7CC8AC65-2979-4F55-B873-CD32A0895409}"/>
    <pc:docChg chg="addSld delSld modSld">
      <pc:chgData name="Turner, Kathy" userId="ee36d4cd-d525-4def-9847-0719675e7035" providerId="ADAL" clId="{7CC8AC65-2979-4F55-B873-CD32A0895409}" dt="2023-08-09T17:38:29.075" v="2"/>
      <pc:docMkLst>
        <pc:docMk/>
      </pc:docMkLst>
      <pc:sldChg chg="add">
        <pc:chgData name="Turner, Kathy" userId="ee36d4cd-d525-4def-9847-0719675e7035" providerId="ADAL" clId="{7CC8AC65-2979-4F55-B873-CD32A0895409}" dt="2023-08-09T17:38:29.075" v="2"/>
        <pc:sldMkLst>
          <pc:docMk/>
          <pc:sldMk cId="503800722" sldId="267"/>
        </pc:sldMkLst>
      </pc:sldChg>
      <pc:sldChg chg="del">
        <pc:chgData name="Turner, Kathy" userId="ee36d4cd-d525-4def-9847-0719675e7035" providerId="ADAL" clId="{7CC8AC65-2979-4F55-B873-CD32A0895409}" dt="2023-08-09T17:38:26.888" v="1" actId="2696"/>
        <pc:sldMkLst>
          <pc:docMk/>
          <pc:sldMk cId="1314059155" sldId="267"/>
        </pc:sldMkLst>
      </pc:sldChg>
      <pc:sldChg chg="del">
        <pc:chgData name="Turner, Kathy" userId="ee36d4cd-d525-4def-9847-0719675e7035" providerId="ADAL" clId="{7CC8AC65-2979-4F55-B873-CD32A0895409}" dt="2023-08-09T17:38:18.815" v="0" actId="2696"/>
        <pc:sldMkLst>
          <pc:docMk/>
          <pc:sldMk cId="2878014207" sldId="274"/>
        </pc:sldMkLst>
      </pc:sldChg>
      <pc:sldChg chg="del">
        <pc:chgData name="Turner, Kathy" userId="ee36d4cd-d525-4def-9847-0719675e7035" providerId="ADAL" clId="{7CC8AC65-2979-4F55-B873-CD32A0895409}" dt="2023-08-09T17:38:18.815" v="0" actId="2696"/>
        <pc:sldMkLst>
          <pc:docMk/>
          <pc:sldMk cId="1344700272" sldId="277"/>
        </pc:sldMkLst>
      </pc:sldChg>
      <pc:sldChg chg="del">
        <pc:chgData name="Turner, Kathy" userId="ee36d4cd-d525-4def-9847-0719675e7035" providerId="ADAL" clId="{7CC8AC65-2979-4F55-B873-CD32A0895409}" dt="2023-08-09T17:38:18.815" v="0" actId="2696"/>
        <pc:sldMkLst>
          <pc:docMk/>
          <pc:sldMk cId="2276562716" sldId="278"/>
        </pc:sldMkLst>
      </pc:sldChg>
      <pc:sldChg chg="del">
        <pc:chgData name="Turner, Kathy" userId="ee36d4cd-d525-4def-9847-0719675e7035" providerId="ADAL" clId="{7CC8AC65-2979-4F55-B873-CD32A0895409}" dt="2023-08-09T17:38:18.815" v="0" actId="2696"/>
        <pc:sldMkLst>
          <pc:docMk/>
          <pc:sldMk cId="1535521131" sldId="6039"/>
        </pc:sldMkLst>
      </pc:sldChg>
      <pc:sldChg chg="del">
        <pc:chgData name="Turner, Kathy" userId="ee36d4cd-d525-4def-9847-0719675e7035" providerId="ADAL" clId="{7CC8AC65-2979-4F55-B873-CD32A0895409}" dt="2023-08-09T17:38:18.815" v="0" actId="2696"/>
        <pc:sldMkLst>
          <pc:docMk/>
          <pc:sldMk cId="163380244" sldId="6148"/>
        </pc:sldMkLst>
      </pc:sldChg>
      <pc:sldChg chg="del">
        <pc:chgData name="Turner, Kathy" userId="ee36d4cd-d525-4def-9847-0719675e7035" providerId="ADAL" clId="{7CC8AC65-2979-4F55-B873-CD32A0895409}" dt="2023-08-09T17:38:18.815" v="0" actId="2696"/>
        <pc:sldMkLst>
          <pc:docMk/>
          <pc:sldMk cId="1127189058" sldId="6157"/>
        </pc:sldMkLst>
      </pc:sldChg>
      <pc:sldChg chg="del">
        <pc:chgData name="Turner, Kathy" userId="ee36d4cd-d525-4def-9847-0719675e7035" providerId="ADAL" clId="{7CC8AC65-2979-4F55-B873-CD32A0895409}" dt="2023-08-09T17:38:18.815" v="0" actId="2696"/>
        <pc:sldMkLst>
          <pc:docMk/>
          <pc:sldMk cId="893009119" sldId="6160"/>
        </pc:sldMkLst>
      </pc:sldChg>
      <pc:sldChg chg="del">
        <pc:chgData name="Turner, Kathy" userId="ee36d4cd-d525-4def-9847-0719675e7035" providerId="ADAL" clId="{7CC8AC65-2979-4F55-B873-CD32A0895409}" dt="2023-08-09T17:38:18.815" v="0" actId="2696"/>
        <pc:sldMkLst>
          <pc:docMk/>
          <pc:sldMk cId="4132523094" sldId="6161"/>
        </pc:sldMkLst>
      </pc:sldChg>
      <pc:sldChg chg="del">
        <pc:chgData name="Turner, Kathy" userId="ee36d4cd-d525-4def-9847-0719675e7035" providerId="ADAL" clId="{7CC8AC65-2979-4F55-B873-CD32A0895409}" dt="2023-08-09T17:38:18.815" v="0" actId="2696"/>
        <pc:sldMkLst>
          <pc:docMk/>
          <pc:sldMk cId="405916728" sldId="6162"/>
        </pc:sldMkLst>
      </pc:sldChg>
      <pc:sldChg chg="del">
        <pc:chgData name="Turner, Kathy" userId="ee36d4cd-d525-4def-9847-0719675e7035" providerId="ADAL" clId="{7CC8AC65-2979-4F55-B873-CD32A0895409}" dt="2023-08-09T17:38:18.815" v="0" actId="2696"/>
        <pc:sldMkLst>
          <pc:docMk/>
          <pc:sldMk cId="2674945430" sldId="616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76D5D9-12B2-7813-7B49-BEF6E1CF15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877E4FA-B1FB-0B6C-7D02-01E6687908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E450B1-2683-4AF0-B584-555B066D381A}" type="datetimeFigureOut">
              <a:rPr lang="en-US" smtClean="0"/>
              <a:t>8/9/2023</a:t>
            </a:fld>
            <a:endParaRPr lang="en-US"/>
          </a:p>
        </p:txBody>
      </p:sp>
      <p:sp>
        <p:nvSpPr>
          <p:cNvPr id="4" name="Footer Placeholder 3">
            <a:extLst>
              <a:ext uri="{FF2B5EF4-FFF2-40B4-BE49-F238E27FC236}">
                <a16:creationId xmlns:a16="http://schemas.microsoft.com/office/drawing/2014/main" id="{41BCCA12-D8F6-57E1-F08D-26243F1344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75AAC5A-1EDF-954C-8AB7-FC84787FF9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F0C220-7342-4AEA-8036-92C8CB97F702}" type="slidenum">
              <a:rPr lang="en-US" smtClean="0"/>
              <a:t>‹#›</a:t>
            </a:fld>
            <a:endParaRPr lang="en-US"/>
          </a:p>
        </p:txBody>
      </p:sp>
    </p:spTree>
    <p:extLst>
      <p:ext uri="{BB962C8B-B14F-4D97-AF65-F5344CB8AC3E}">
        <p14:creationId xmlns:p14="http://schemas.microsoft.com/office/powerpoint/2010/main" val="10855282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27614-3DC9-6744-9264-08EEED5EEAF4}" type="datetimeFigureOut">
              <a:rPr lang="en-US" smtClean="0"/>
              <a:t>8/9/2023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B54AB5-898D-5C43-92E6-10E58A797450}" type="slidenum">
              <a:rPr lang="en-US" smtClean="0"/>
              <a:t>‹#›</a:t>
            </a:fld>
            <a:endParaRPr lang="en-US"/>
          </a:p>
        </p:txBody>
      </p:sp>
    </p:spTree>
    <p:extLst>
      <p:ext uri="{BB962C8B-B14F-4D97-AF65-F5344CB8AC3E}">
        <p14:creationId xmlns:p14="http://schemas.microsoft.com/office/powerpoint/2010/main" val="1739874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cience.osti.gov/SW-DEI/SC-Statement-of-Commitment"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energy.gov/diversity/roadmap-equity-and-justice-department-energy"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cience.osti.gov/SW-DEI/SC-Statement-of-Commitment"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energy.gov/diversity/roadmap-equity-and-justice-department-energy"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As background for this crowd, what types of things the review panels look for in proposals</a:t>
            </a: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rPr>
              <a:t>how effort aligned with HEP priorities</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rPr>
              <a:t>they can request funding for their full roles on a project can be described – doing effort to support HEP roles on the project, commissioning, operations in addition to data sims/analysis</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rPr>
              <a:t>Making critical, timely contribution to HEP project or exp operations and/or collaboration (e.g., writing software that is used by whole collaboration; participating in Rubin project or commissioning efforts, etc.), i.e., some “service” work, not just join collaboration and wait until data arrives</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rPr>
              <a:t>If you’re part of a group, explain your role in the group and what you bring to the table</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rPr>
              <a:t>Any leadership roles (head of the </a:t>
            </a:r>
            <a:r>
              <a:rPr lang="en-US" sz="1800" dirty="0" err="1">
                <a:effectLst/>
                <a:latin typeface="Calibri" panose="020F0502020204030204" pitchFamily="34" charset="0"/>
                <a:ea typeface="Times New Roman" panose="02020603050405020304" pitchFamily="18" charset="0"/>
              </a:rPr>
              <a:t>xyz</a:t>
            </a:r>
            <a:r>
              <a:rPr lang="en-US" sz="1800" dirty="0">
                <a:effectLst/>
                <a:latin typeface="Calibri" panose="020F0502020204030204" pitchFamily="34" charset="0"/>
                <a:ea typeface="Times New Roman" panose="02020603050405020304" pitchFamily="18" charset="0"/>
              </a:rPr>
              <a:t> committee or </a:t>
            </a:r>
            <a:r>
              <a:rPr lang="en-US" sz="1800" dirty="0" err="1">
                <a:effectLst/>
                <a:latin typeface="Calibri" panose="020F0502020204030204" pitchFamily="34" charset="0"/>
                <a:ea typeface="Times New Roman" panose="02020603050405020304" pitchFamily="18" charset="0"/>
              </a:rPr>
              <a:t>abc</a:t>
            </a:r>
            <a:r>
              <a:rPr lang="en-US" sz="1800" dirty="0">
                <a:effectLst/>
                <a:latin typeface="Calibri" panose="020F0502020204030204" pitchFamily="34" charset="0"/>
                <a:ea typeface="Times New Roman" panose="02020603050405020304" pitchFamily="18" charset="0"/>
              </a:rPr>
              <a:t> working group, lead commissioning efforts concentrating on the Camera)</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rPr>
              <a:t>How much of your research time throughout the whole year is on this; if you have 5 other grants, we assume you’re spending time on those too so need to explain how you will have time to make critical contributions for HEP research</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rPr>
              <a:t>We fund PI’s and their groups; need to make the case for why you need a postdoc, grad student and what they will do to get a rounded education (not just data analysis)</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rPr>
              <a:t>Pls call out if you’re doing AI/ML, how it helps your research, what fraction of your time, or of a grad stud or postdoc</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rPr>
              <a:t>PIER plans last year were criticized if ppl just pointed to what their univ is doing; reviewers wanted to know what the PI’s were actually doing.</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7B54AB5-898D-5C43-92E6-10E58A797450}" type="slidenum">
              <a:rPr lang="en-US" smtClean="0"/>
              <a:t>2</a:t>
            </a:fld>
            <a:endParaRPr lang="en-US"/>
          </a:p>
        </p:txBody>
      </p:sp>
    </p:spTree>
    <p:extLst>
      <p:ext uri="{BB962C8B-B14F-4D97-AF65-F5344CB8AC3E}">
        <p14:creationId xmlns:p14="http://schemas.microsoft.com/office/powerpoint/2010/main" val="1459194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31520" lvl="2" indent="-285750">
              <a:buFont typeface="Arial" panose="020B0604020202020204" pitchFamily="34" charset="0"/>
              <a:buChar char="•"/>
            </a:pPr>
            <a:r>
              <a:rPr lang="en-US" spc="-15" dirty="0">
                <a:cs typeface="Calibri"/>
              </a:rPr>
              <a:t>see </a:t>
            </a:r>
            <a:r>
              <a:rPr lang="en-US" spc="-5" dirty="0">
                <a:solidFill>
                  <a:srgbClr val="FFFFFF"/>
                </a:solidFill>
                <a:cs typeface="Calibri"/>
                <a:hlinkClick r:id="rId3"/>
              </a:rPr>
              <a:t>SC </a:t>
            </a:r>
            <a:r>
              <a:rPr lang="en-US" spc="-10" dirty="0">
                <a:solidFill>
                  <a:srgbClr val="FFFFFF"/>
                </a:solidFill>
                <a:cs typeface="Calibri"/>
                <a:hlinkClick r:id="rId3"/>
              </a:rPr>
              <a:t>Statement </a:t>
            </a:r>
            <a:r>
              <a:rPr lang="en-US" spc="-5" dirty="0">
                <a:solidFill>
                  <a:srgbClr val="FFFFFF"/>
                </a:solidFill>
                <a:cs typeface="Calibri"/>
                <a:hlinkClick r:id="rId3"/>
              </a:rPr>
              <a:t>of </a:t>
            </a:r>
            <a:r>
              <a:rPr lang="en-US" spc="-10" dirty="0">
                <a:solidFill>
                  <a:srgbClr val="FFFFFF"/>
                </a:solidFill>
                <a:cs typeface="Calibri"/>
                <a:hlinkClick r:id="rId3"/>
              </a:rPr>
              <a:t>Commitment: https://science.osti.gov/SW-DEI/SC-  Statement-of-Commitment</a:t>
            </a:r>
            <a:r>
              <a:rPr lang="en-US" spc="-10" dirty="0">
                <a:solidFill>
                  <a:srgbClr val="FFFFFF"/>
                </a:solidFill>
                <a:cs typeface="Calibri"/>
              </a:rPr>
              <a:t> </a:t>
            </a:r>
            <a:r>
              <a:rPr lang="en-US" spc="-10" dirty="0">
                <a:cs typeface="Calibri"/>
              </a:rPr>
              <a:t>and</a:t>
            </a:r>
            <a:r>
              <a:rPr lang="en-US" spc="-10" dirty="0">
                <a:solidFill>
                  <a:srgbClr val="FFFFFF"/>
                </a:solidFill>
                <a:cs typeface="Calibri"/>
              </a:rPr>
              <a:t> </a:t>
            </a:r>
            <a:r>
              <a:rPr lang="en-US" dirty="0">
                <a:hlinkClick r:id="rId4"/>
              </a:rPr>
              <a:t>The Roadmap to Equity and Justice at the Department of Energy | Department of Energy</a:t>
            </a:r>
            <a:endParaRPr lang="en-US" dirty="0"/>
          </a:p>
          <a:p>
            <a:pPr marL="0" lvl="1"/>
            <a:endParaRPr lang="en-US" sz="800"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7B54AB5-898D-5C43-92E6-10E58A797450}" type="slidenum">
              <a:rPr lang="en-US" smtClean="0"/>
              <a:t>3</a:t>
            </a:fld>
            <a:endParaRPr lang="en-US"/>
          </a:p>
        </p:txBody>
      </p:sp>
    </p:spTree>
    <p:extLst>
      <p:ext uri="{BB962C8B-B14F-4D97-AF65-F5344CB8AC3E}">
        <p14:creationId xmlns:p14="http://schemas.microsoft.com/office/powerpoint/2010/main" val="72460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31520" lvl="2" indent="-285750">
              <a:buFont typeface="Arial" panose="020B0604020202020204" pitchFamily="34" charset="0"/>
              <a:buChar char="•"/>
            </a:pPr>
            <a:r>
              <a:rPr lang="en-US" spc="-15" dirty="0">
                <a:cs typeface="Calibri"/>
              </a:rPr>
              <a:t>see </a:t>
            </a:r>
            <a:r>
              <a:rPr lang="en-US" spc="-5" dirty="0">
                <a:solidFill>
                  <a:srgbClr val="FFFFFF"/>
                </a:solidFill>
                <a:cs typeface="Calibri"/>
                <a:hlinkClick r:id="rId3"/>
              </a:rPr>
              <a:t>SC </a:t>
            </a:r>
            <a:r>
              <a:rPr lang="en-US" spc="-10" dirty="0">
                <a:solidFill>
                  <a:srgbClr val="FFFFFF"/>
                </a:solidFill>
                <a:cs typeface="Calibri"/>
                <a:hlinkClick r:id="rId3"/>
              </a:rPr>
              <a:t>Statement </a:t>
            </a:r>
            <a:r>
              <a:rPr lang="en-US" spc="-5" dirty="0">
                <a:solidFill>
                  <a:srgbClr val="FFFFFF"/>
                </a:solidFill>
                <a:cs typeface="Calibri"/>
                <a:hlinkClick r:id="rId3"/>
              </a:rPr>
              <a:t>of </a:t>
            </a:r>
            <a:r>
              <a:rPr lang="en-US" spc="-10" dirty="0">
                <a:solidFill>
                  <a:srgbClr val="FFFFFF"/>
                </a:solidFill>
                <a:cs typeface="Calibri"/>
                <a:hlinkClick r:id="rId3"/>
              </a:rPr>
              <a:t>Commitment: https://science.osti.gov/SW-DEI/SC-  Statement-of-Commitment</a:t>
            </a:r>
            <a:r>
              <a:rPr lang="en-US" spc="-10" dirty="0">
                <a:solidFill>
                  <a:srgbClr val="FFFFFF"/>
                </a:solidFill>
                <a:cs typeface="Calibri"/>
              </a:rPr>
              <a:t> </a:t>
            </a:r>
            <a:r>
              <a:rPr lang="en-US" spc="-10" dirty="0">
                <a:cs typeface="Calibri"/>
              </a:rPr>
              <a:t>and</a:t>
            </a:r>
            <a:r>
              <a:rPr lang="en-US" spc="-10" dirty="0">
                <a:solidFill>
                  <a:srgbClr val="FFFFFF"/>
                </a:solidFill>
                <a:cs typeface="Calibri"/>
              </a:rPr>
              <a:t> </a:t>
            </a:r>
            <a:r>
              <a:rPr lang="en-US" dirty="0">
                <a:hlinkClick r:id="rId4"/>
              </a:rPr>
              <a:t>The Roadmap to Equity and Justice at the Department of Energy | Department of Energy</a:t>
            </a:r>
            <a:endParaRPr lang="en-US" dirty="0"/>
          </a:p>
          <a:p>
            <a:pPr marL="0" lvl="1"/>
            <a:endParaRPr lang="en-US" sz="800"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7B54AB5-898D-5C43-92E6-10E58A797450}" type="slidenum">
              <a:rPr lang="en-US" smtClean="0"/>
              <a:t>4</a:t>
            </a:fld>
            <a:endParaRPr lang="en-US"/>
          </a:p>
        </p:txBody>
      </p:sp>
    </p:spTree>
    <p:extLst>
      <p:ext uri="{BB962C8B-B14F-4D97-AF65-F5344CB8AC3E}">
        <p14:creationId xmlns:p14="http://schemas.microsoft.com/office/powerpoint/2010/main" val="3526409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Arial" panose="020B0604020202020204" pitchFamily="34" charset="0"/>
              </a:rPr>
              <a:t>$50K - $500K per year; 3-year awards</a:t>
            </a:r>
            <a:endParaRPr lang="en-US" dirty="0"/>
          </a:p>
        </p:txBody>
      </p:sp>
      <p:sp>
        <p:nvSpPr>
          <p:cNvPr id="4" name="Slide Number Placeholder 3"/>
          <p:cNvSpPr>
            <a:spLocks noGrp="1"/>
          </p:cNvSpPr>
          <p:nvPr>
            <p:ph type="sldNum" sz="quarter" idx="5"/>
          </p:nvPr>
        </p:nvSpPr>
        <p:spPr/>
        <p:txBody>
          <a:bodyPr/>
          <a:lstStyle/>
          <a:p>
            <a:fld id="{57B54AB5-898D-5C43-92E6-10E58A797450}" type="slidenum">
              <a:rPr lang="en-US" smtClean="0"/>
              <a:t>5</a:t>
            </a:fld>
            <a:endParaRPr lang="en-US"/>
          </a:p>
        </p:txBody>
      </p:sp>
    </p:spTree>
    <p:extLst>
      <p:ext uri="{BB962C8B-B14F-4D97-AF65-F5344CB8AC3E}">
        <p14:creationId xmlns:p14="http://schemas.microsoft.com/office/powerpoint/2010/main" val="1209625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B54AB5-898D-5C43-92E6-10E58A797450}" type="slidenum">
              <a:rPr lang="en-US" smtClean="0"/>
              <a:t>6</a:t>
            </a:fld>
            <a:endParaRPr lang="en-US"/>
          </a:p>
        </p:txBody>
      </p:sp>
    </p:spTree>
    <p:extLst>
      <p:ext uri="{BB962C8B-B14F-4D97-AF65-F5344CB8AC3E}">
        <p14:creationId xmlns:p14="http://schemas.microsoft.com/office/powerpoint/2010/main" val="2538642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research efforts to HEP FOA is that people can *also* apply for an </a:t>
            </a:r>
            <a:r>
              <a:rPr lang="en-US" dirty="0" err="1"/>
              <a:t>EPSCoR</a:t>
            </a:r>
            <a:r>
              <a:rPr lang="en-US" dirty="0"/>
              <a:t> grant thru the General Open Call. This goes to a central SC office which reviews it; if it reviews well *and* we have funds, it would typically be funded partially by these special EPSCOR funds and partly by the HEP research funds.</a:t>
            </a:r>
          </a:p>
          <a:p>
            <a:endParaRPr lang="en-US" dirty="0"/>
          </a:p>
          <a:p>
            <a:r>
              <a:rPr lang="en-US" dirty="0"/>
              <a:t>We (HEP) do a cost sharing, typically 10%</a:t>
            </a:r>
          </a:p>
        </p:txBody>
      </p:sp>
      <p:sp>
        <p:nvSpPr>
          <p:cNvPr id="4" name="Slide Number Placeholder 3"/>
          <p:cNvSpPr>
            <a:spLocks noGrp="1"/>
          </p:cNvSpPr>
          <p:nvPr>
            <p:ph type="sldNum" sz="quarter" idx="5"/>
          </p:nvPr>
        </p:nvSpPr>
        <p:spPr/>
        <p:txBody>
          <a:bodyPr/>
          <a:lstStyle/>
          <a:p>
            <a:fld id="{57B54AB5-898D-5C43-92E6-10E58A797450}" type="slidenum">
              <a:rPr lang="en-US" smtClean="0"/>
              <a:t>7</a:t>
            </a:fld>
            <a:endParaRPr lang="en-US"/>
          </a:p>
        </p:txBody>
      </p:sp>
    </p:spTree>
    <p:extLst>
      <p:ext uri="{BB962C8B-B14F-4D97-AF65-F5344CB8AC3E}">
        <p14:creationId xmlns:p14="http://schemas.microsoft.com/office/powerpoint/2010/main" val="3603072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goal of the Office of Science Graduate Student Research (SCGSR) program is to prepare graduate students for science, technology, engineering, or mathematics (STEM) careers critically important to the DOE Office of Science mission, by providing graduate thesis research opportunities at DOE laboratories.</a:t>
            </a:r>
          </a:p>
          <a:p>
            <a:endParaRPr lang="en-US" dirty="0"/>
          </a:p>
          <a:p>
            <a:r>
              <a:rPr lang="en-US" dirty="0"/>
              <a:t>Community College Internships (CCI): Supports students to work at a DOE laboratory, encouraging STEM careers</a:t>
            </a:r>
          </a:p>
          <a:p>
            <a:r>
              <a:rPr lang="en-US" dirty="0"/>
              <a:t>Science Undergraduate Laboratory Internships (SULI): Supports undergraduate research at a DOE lab, 10 to 16 weeks</a:t>
            </a:r>
          </a:p>
          <a:p>
            <a:r>
              <a:rPr lang="en-US" dirty="0"/>
              <a:t>SC Graduate Student Research fellowships (SCSGR): Supports grad student research at a DOE lab, 3 to 12 months</a:t>
            </a:r>
          </a:p>
          <a:p>
            <a:r>
              <a:rPr lang="en-US" dirty="0"/>
              <a:t>Visiting Faculty Program: Summer research support for faculty/students from historically underrepresented institutions </a:t>
            </a:r>
          </a:p>
          <a:p>
            <a:r>
              <a:rPr lang="en-US" dirty="0"/>
              <a:t>Albert Einstein Distinguished Educator Program: K-12 educators in STEM fields work in Federal agencies or US Congressional Offices; applying their knowledge to the national education program.</a:t>
            </a:r>
          </a:p>
        </p:txBody>
      </p:sp>
      <p:sp>
        <p:nvSpPr>
          <p:cNvPr id="4" name="Slide Number Placeholder 3"/>
          <p:cNvSpPr>
            <a:spLocks noGrp="1"/>
          </p:cNvSpPr>
          <p:nvPr>
            <p:ph type="sldNum" sz="quarter" idx="5"/>
          </p:nvPr>
        </p:nvSpPr>
        <p:spPr/>
        <p:txBody>
          <a:bodyPr/>
          <a:lstStyle/>
          <a:p>
            <a:fld id="{57B54AB5-898D-5C43-92E6-10E58A797450}" type="slidenum">
              <a:rPr lang="en-US" smtClean="0"/>
              <a:t>8</a:t>
            </a:fld>
            <a:endParaRPr lang="en-US"/>
          </a:p>
        </p:txBody>
      </p:sp>
    </p:spTree>
    <p:extLst>
      <p:ext uri="{BB962C8B-B14F-4D97-AF65-F5344CB8AC3E}">
        <p14:creationId xmlns:p14="http://schemas.microsoft.com/office/powerpoint/2010/main" val="85616817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tiff"/><Relationship Id="rId7" Type="http://schemas.openxmlformats.org/officeDocument/2006/relationships/image" Target="../media/image6.png"/><Relationship Id="rId2" Type="http://schemas.openxmlformats.org/officeDocument/2006/relationships/image" Target="../media/image1.tiff"/><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jpe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71E104-9D1A-C242-A572-53E131303A1F}"/>
              </a:ext>
            </a:extLst>
          </p:cNvPr>
          <p:cNvSpPr/>
          <p:nvPr userDrawn="1"/>
        </p:nvSpPr>
        <p:spPr>
          <a:xfrm>
            <a:off x="-22302" y="-3826"/>
            <a:ext cx="10906968" cy="6876288"/>
          </a:xfrm>
          <a:prstGeom prst="rect">
            <a:avLst/>
          </a:prstGeom>
          <a:solidFill>
            <a:srgbClr val="1D49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b="1" dirty="0">
              <a:solidFill>
                <a:srgbClr val="FFFFFF"/>
              </a:solidFill>
            </a:endParaRPr>
          </a:p>
        </p:txBody>
      </p:sp>
      <p:pic>
        <p:nvPicPr>
          <p:cNvPr id="8" name="Picture 7">
            <a:extLst>
              <a:ext uri="{FF2B5EF4-FFF2-40B4-BE49-F238E27FC236}">
                <a16:creationId xmlns:a16="http://schemas.microsoft.com/office/drawing/2014/main" id="{5FD3F3D2-AF24-0D43-9CE0-8DA3AD11FF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2304" y="215900"/>
            <a:ext cx="4847692" cy="6454929"/>
          </a:xfrm>
          <a:prstGeom prst="rect">
            <a:avLst/>
          </a:prstGeom>
        </p:spPr>
      </p:pic>
      <p:sp>
        <p:nvSpPr>
          <p:cNvPr id="2" name="Title 1">
            <a:extLst>
              <a:ext uri="{FF2B5EF4-FFF2-40B4-BE49-F238E27FC236}">
                <a16:creationId xmlns:a16="http://schemas.microsoft.com/office/drawing/2014/main" id="{A7BA5C7D-AA41-0B41-88AA-7D3C84B0B90B}"/>
              </a:ext>
            </a:extLst>
          </p:cNvPr>
          <p:cNvSpPr>
            <a:spLocks noGrp="1"/>
          </p:cNvSpPr>
          <p:nvPr>
            <p:ph type="ctrTitle" hasCustomPrompt="1"/>
          </p:nvPr>
        </p:nvSpPr>
        <p:spPr>
          <a:xfrm>
            <a:off x="1524000" y="351180"/>
            <a:ext cx="8787788" cy="2387600"/>
          </a:xfrm>
        </p:spPr>
        <p:txBody>
          <a:bodyPr anchor="b">
            <a:normAutofit/>
          </a:bodyPr>
          <a:lstStyle>
            <a:lvl1pPr algn="r">
              <a:defRPr sz="4000" b="1" i="0">
                <a:solidFill>
                  <a:schemeClr val="accent4">
                    <a:lumMod val="20000"/>
                    <a:lumOff val="80000"/>
                  </a:schemeClr>
                </a:solidFill>
                <a:latin typeface="Candara" panose="020E0502030303020204" pitchFamily="34" charset="0"/>
              </a:defRPr>
            </a:lvl1pPr>
          </a:lstStyle>
          <a:p>
            <a:r>
              <a:rPr lang="en-US" dirty="0"/>
              <a:t>Click to edit Master title style</a:t>
            </a:r>
            <a:br>
              <a:rPr lang="en-US" dirty="0"/>
            </a:br>
            <a:br>
              <a:rPr lang="en-US" dirty="0"/>
            </a:br>
            <a:br>
              <a:rPr lang="en-US" dirty="0"/>
            </a:br>
            <a:endParaRPr lang="en-US" dirty="0"/>
          </a:p>
        </p:txBody>
      </p:sp>
      <p:sp>
        <p:nvSpPr>
          <p:cNvPr id="3" name="Subtitle 2">
            <a:extLst>
              <a:ext uri="{FF2B5EF4-FFF2-40B4-BE49-F238E27FC236}">
                <a16:creationId xmlns:a16="http://schemas.microsoft.com/office/drawing/2014/main" id="{9CA30AEE-D9F7-0F44-B9D2-790BBA1B657C}"/>
              </a:ext>
            </a:extLst>
          </p:cNvPr>
          <p:cNvSpPr>
            <a:spLocks noGrp="1"/>
          </p:cNvSpPr>
          <p:nvPr>
            <p:ph type="subTitle" idx="1"/>
          </p:nvPr>
        </p:nvSpPr>
        <p:spPr>
          <a:xfrm>
            <a:off x="1535017" y="3574815"/>
            <a:ext cx="8787788" cy="1682985"/>
          </a:xfrm>
        </p:spPr>
        <p:txBody>
          <a:bodyPr>
            <a:normAutofit/>
          </a:bodyPr>
          <a:lstStyle>
            <a:lvl1pPr marL="0" indent="0" algn="r">
              <a:buNone/>
              <a:defRPr sz="2200" b="1" i="0">
                <a:solidFill>
                  <a:srgbClr val="F0CFE2"/>
                </a:solidFill>
                <a:latin typeface="Candara" panose="020E05020303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a:p>
            <a:endParaRPr lang="en-US" dirty="0"/>
          </a:p>
          <a:p>
            <a:endParaRPr lang="en-US" dirty="0"/>
          </a:p>
          <a:p>
            <a:r>
              <a:rPr lang="en-US" dirty="0"/>
              <a:t>Click to edit Master subtitle style</a:t>
            </a:r>
          </a:p>
        </p:txBody>
      </p:sp>
      <p:pic>
        <p:nvPicPr>
          <p:cNvPr id="16" name="Picture 15">
            <a:extLst>
              <a:ext uri="{FF2B5EF4-FFF2-40B4-BE49-F238E27FC236}">
                <a16:creationId xmlns:a16="http://schemas.microsoft.com/office/drawing/2014/main" id="{DAFCA00E-2436-B447-BD9D-72FC2FD238C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311529" y="5606891"/>
            <a:ext cx="3050634" cy="922011"/>
          </a:xfrm>
          <a:prstGeom prst="rect">
            <a:avLst/>
          </a:prstGeom>
        </p:spPr>
      </p:pic>
      <p:pic>
        <p:nvPicPr>
          <p:cNvPr id="4" name="Picture 3" descr="A close up of a sign&#10;&#10;Description automatically generated">
            <a:extLst>
              <a:ext uri="{FF2B5EF4-FFF2-40B4-BE49-F238E27FC236}">
                <a16:creationId xmlns:a16="http://schemas.microsoft.com/office/drawing/2014/main" id="{B2779C2F-8CFB-4626-B814-FDA38484624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2880" y="71301"/>
            <a:ext cx="981938" cy="794308"/>
          </a:xfrm>
          <a:prstGeom prst="rect">
            <a:avLst/>
          </a:prstGeom>
          <a:effectLst/>
        </p:spPr>
      </p:pic>
      <p:pic>
        <p:nvPicPr>
          <p:cNvPr id="5" name="Picture 4">
            <a:extLst>
              <a:ext uri="{FF2B5EF4-FFF2-40B4-BE49-F238E27FC236}">
                <a16:creationId xmlns:a16="http://schemas.microsoft.com/office/drawing/2014/main" id="{C6BC4BDE-41A7-DDFE-A0ED-5A53602BD1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88" t="24843" r="7421" b="23571"/>
          <a:stretch/>
        </p:blipFill>
        <p:spPr>
          <a:xfrm>
            <a:off x="10901584" y="905368"/>
            <a:ext cx="1290416" cy="965675"/>
          </a:xfrm>
          <a:prstGeom prst="rect">
            <a:avLst/>
          </a:prstGeom>
        </p:spPr>
      </p:pic>
      <p:pic>
        <p:nvPicPr>
          <p:cNvPr id="15" name="Picture 14" descr="Logo, company name&#10;&#10;Description automatically generated">
            <a:extLst>
              <a:ext uri="{FF2B5EF4-FFF2-40B4-BE49-F238E27FC236}">
                <a16:creationId xmlns:a16="http://schemas.microsoft.com/office/drawing/2014/main" id="{257355DE-6B08-00DB-75B0-863BC99B9DB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050995" y="4419548"/>
            <a:ext cx="1115028" cy="343300"/>
          </a:xfrm>
          <a:prstGeom prst="rect">
            <a:avLst/>
          </a:prstGeom>
        </p:spPr>
      </p:pic>
      <p:pic>
        <p:nvPicPr>
          <p:cNvPr id="17" name="Google Shape;96;p15" descr="page1image10998448.png">
            <a:extLst>
              <a:ext uri="{FF2B5EF4-FFF2-40B4-BE49-F238E27FC236}">
                <a16:creationId xmlns:a16="http://schemas.microsoft.com/office/drawing/2014/main" id="{8126E6D7-471A-22D2-8E35-9680E0EFB5B5}"/>
              </a:ext>
            </a:extLst>
          </p:cNvPr>
          <p:cNvPicPr preferRelativeResize="0"/>
          <p:nvPr userDrawn="1"/>
        </p:nvPicPr>
        <p:blipFill rotWithShape="1">
          <a:blip r:embed="rId7">
            <a:alphaModFix/>
          </a:blip>
          <a:srcRect/>
          <a:stretch/>
        </p:blipFill>
        <p:spPr>
          <a:xfrm>
            <a:off x="11082304" y="4819878"/>
            <a:ext cx="923090" cy="1070112"/>
          </a:xfrm>
          <a:prstGeom prst="rect">
            <a:avLst/>
          </a:prstGeom>
          <a:noFill/>
          <a:ln>
            <a:noFill/>
          </a:ln>
        </p:spPr>
      </p:pic>
      <p:pic>
        <p:nvPicPr>
          <p:cNvPr id="18" name="Picture 17">
            <a:extLst>
              <a:ext uri="{FF2B5EF4-FFF2-40B4-BE49-F238E27FC236}">
                <a16:creationId xmlns:a16="http://schemas.microsoft.com/office/drawing/2014/main" id="{AE5FB749-4398-F156-BD9F-41C6EA6DBA8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025018" y="6027716"/>
            <a:ext cx="1166982" cy="702012"/>
          </a:xfrm>
          <a:prstGeom prst="rect">
            <a:avLst/>
          </a:prstGeom>
        </p:spPr>
      </p:pic>
      <p:pic>
        <p:nvPicPr>
          <p:cNvPr id="1028" name="Picture 4">
            <a:extLst>
              <a:ext uri="{FF2B5EF4-FFF2-40B4-BE49-F238E27FC236}">
                <a16:creationId xmlns:a16="http://schemas.microsoft.com/office/drawing/2014/main" id="{ADAD52D3-5FFE-F1AF-043B-15618C39903E}"/>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1052879" y="1830157"/>
            <a:ext cx="999315" cy="6677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463F6F5-5594-975F-189B-9136B96E428A}"/>
              </a:ext>
            </a:extLst>
          </p:cNvPr>
          <p:cNvPicPr>
            <a:picLocks noChangeAspect="1"/>
          </p:cNvPicPr>
          <p:nvPr userDrawn="1"/>
        </p:nvPicPr>
        <p:blipFill>
          <a:blip r:embed="rId10"/>
          <a:stretch>
            <a:fillRect/>
          </a:stretch>
        </p:blipFill>
        <p:spPr>
          <a:xfrm>
            <a:off x="10931072" y="2572430"/>
            <a:ext cx="1242927" cy="541473"/>
          </a:xfrm>
          <a:prstGeom prst="rect">
            <a:avLst/>
          </a:prstGeom>
        </p:spPr>
      </p:pic>
      <p:pic>
        <p:nvPicPr>
          <p:cNvPr id="10" name="Content Placeholder 6">
            <a:extLst>
              <a:ext uri="{FF2B5EF4-FFF2-40B4-BE49-F238E27FC236}">
                <a16:creationId xmlns:a16="http://schemas.microsoft.com/office/drawing/2014/main" id="{CB5ECE51-2771-AB9D-619C-25B286CAF5B4}"/>
              </a:ext>
            </a:extLst>
          </p:cNvPr>
          <p:cNvPicPr>
            <a:picLocks noChangeAspect="1"/>
          </p:cNvPicPr>
          <p:nvPr userDrawn="1"/>
        </p:nvPicPr>
        <p:blipFill>
          <a:blip r:embed="rId11"/>
          <a:stretch>
            <a:fillRect/>
          </a:stretch>
        </p:blipFill>
        <p:spPr>
          <a:xfrm>
            <a:off x="10948528" y="3251629"/>
            <a:ext cx="1208014" cy="830194"/>
          </a:xfrm>
          <a:prstGeom prst="rect">
            <a:avLst/>
          </a:prstGeom>
        </p:spPr>
      </p:pic>
      <p:sp>
        <p:nvSpPr>
          <p:cNvPr id="11" name="TextBox 10">
            <a:extLst>
              <a:ext uri="{FF2B5EF4-FFF2-40B4-BE49-F238E27FC236}">
                <a16:creationId xmlns:a16="http://schemas.microsoft.com/office/drawing/2014/main" id="{508D070F-842A-5AFC-ED4D-D43A543F6C59}"/>
              </a:ext>
            </a:extLst>
          </p:cNvPr>
          <p:cNvSpPr txBox="1"/>
          <p:nvPr userDrawn="1"/>
        </p:nvSpPr>
        <p:spPr>
          <a:xfrm>
            <a:off x="11082304" y="3220024"/>
            <a:ext cx="969890" cy="276999"/>
          </a:xfrm>
          <a:prstGeom prst="rect">
            <a:avLst/>
          </a:prstGeom>
          <a:noFill/>
        </p:spPr>
        <p:txBody>
          <a:bodyPr wrap="square" rtlCol="0">
            <a:spAutoFit/>
          </a:bodyPr>
          <a:lstStyle/>
          <a:p>
            <a:r>
              <a:rPr lang="en-US" sz="1200" dirty="0">
                <a:solidFill>
                  <a:schemeClr val="bg1"/>
                </a:solidFill>
              </a:rPr>
              <a:t>LuSEE-Night</a:t>
            </a:r>
          </a:p>
        </p:txBody>
      </p:sp>
    </p:spTree>
    <p:extLst>
      <p:ext uri="{BB962C8B-B14F-4D97-AF65-F5344CB8AC3E}">
        <p14:creationId xmlns:p14="http://schemas.microsoft.com/office/powerpoint/2010/main" val="1723442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7D658-ECEE-5D4C-AEBE-EEAA1B2DD9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FDED71-B6C2-1942-904F-BBC7169952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F193B2-1828-BC4F-A2E5-E60F7E3F303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3CB7D96-A2E2-F949-98F9-C7A3C373CA35}"/>
              </a:ext>
            </a:extLst>
          </p:cNvPr>
          <p:cNvSpPr>
            <a:spLocks noGrp="1"/>
          </p:cNvSpPr>
          <p:nvPr>
            <p:ph type="ftr" sz="quarter" idx="11"/>
          </p:nvPr>
        </p:nvSpPr>
        <p:spPr/>
        <p:txBody>
          <a:bodyPr/>
          <a:lstStyle/>
          <a:p>
            <a:r>
              <a:rPr lang="en-US"/>
              <a:t>Cosmic Frontier for HEPAP Aug2023</a:t>
            </a:r>
            <a:endParaRPr lang="en-US" dirty="0"/>
          </a:p>
        </p:txBody>
      </p:sp>
      <p:sp>
        <p:nvSpPr>
          <p:cNvPr id="6" name="Slide Number Placeholder 5">
            <a:extLst>
              <a:ext uri="{FF2B5EF4-FFF2-40B4-BE49-F238E27FC236}">
                <a16:creationId xmlns:a16="http://schemas.microsoft.com/office/drawing/2014/main" id="{4D0F712A-9660-A742-A70B-EDAEC82CF5B0}"/>
              </a:ext>
            </a:extLst>
          </p:cNvPr>
          <p:cNvSpPr>
            <a:spLocks noGrp="1"/>
          </p:cNvSpPr>
          <p:nvPr>
            <p:ph type="sldNum" sz="quarter" idx="12"/>
          </p:nvPr>
        </p:nvSpPr>
        <p:spPr/>
        <p:txBody>
          <a:bodyPr/>
          <a:lstStyle/>
          <a:p>
            <a:fld id="{3BED7E35-CF80-D24E-8FC1-B11BD33B142C}" type="slidenum">
              <a:rPr lang="en-US" smtClean="0"/>
              <a:t>‹#›</a:t>
            </a:fld>
            <a:endParaRPr lang="en-US"/>
          </a:p>
        </p:txBody>
      </p:sp>
    </p:spTree>
    <p:extLst>
      <p:ext uri="{BB962C8B-B14F-4D97-AF65-F5344CB8AC3E}">
        <p14:creationId xmlns:p14="http://schemas.microsoft.com/office/powerpoint/2010/main" val="2603193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57558D-962B-DB4E-8108-BC96A085AA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A28C88-C7C3-B04A-89C3-71022BB3E7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502E5-381B-B84A-8470-25FDA84831B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93488FE-A64E-F140-B22A-30D493D2E247}"/>
              </a:ext>
            </a:extLst>
          </p:cNvPr>
          <p:cNvSpPr>
            <a:spLocks noGrp="1"/>
          </p:cNvSpPr>
          <p:nvPr>
            <p:ph type="ftr" sz="quarter" idx="11"/>
          </p:nvPr>
        </p:nvSpPr>
        <p:spPr/>
        <p:txBody>
          <a:bodyPr/>
          <a:lstStyle/>
          <a:p>
            <a:r>
              <a:rPr lang="en-US"/>
              <a:t>Cosmic Frontier for HEPAP Aug2023</a:t>
            </a:r>
            <a:endParaRPr lang="en-US" dirty="0"/>
          </a:p>
        </p:txBody>
      </p:sp>
      <p:sp>
        <p:nvSpPr>
          <p:cNvPr id="6" name="Slide Number Placeholder 5">
            <a:extLst>
              <a:ext uri="{FF2B5EF4-FFF2-40B4-BE49-F238E27FC236}">
                <a16:creationId xmlns:a16="http://schemas.microsoft.com/office/drawing/2014/main" id="{FF18EB7E-A8BD-4E49-9FBC-FCF5B2A84623}"/>
              </a:ext>
            </a:extLst>
          </p:cNvPr>
          <p:cNvSpPr>
            <a:spLocks noGrp="1"/>
          </p:cNvSpPr>
          <p:nvPr>
            <p:ph type="sldNum" sz="quarter" idx="12"/>
          </p:nvPr>
        </p:nvSpPr>
        <p:spPr/>
        <p:txBody>
          <a:bodyPr/>
          <a:lstStyle/>
          <a:p>
            <a:fld id="{3BED7E35-CF80-D24E-8FC1-B11BD33B142C}" type="slidenum">
              <a:rPr lang="en-US" smtClean="0"/>
              <a:t>‹#›</a:t>
            </a:fld>
            <a:endParaRPr lang="en-US"/>
          </a:p>
        </p:txBody>
      </p:sp>
    </p:spTree>
    <p:extLst>
      <p:ext uri="{BB962C8B-B14F-4D97-AF65-F5344CB8AC3E}">
        <p14:creationId xmlns:p14="http://schemas.microsoft.com/office/powerpoint/2010/main" val="4076730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E7FDAD8-7AD7-A843-8EEF-E836A628FD22}"/>
              </a:ext>
            </a:extLst>
          </p:cNvPr>
          <p:cNvSpPr/>
          <p:nvPr userDrawn="1"/>
        </p:nvSpPr>
        <p:spPr>
          <a:xfrm>
            <a:off x="-10510" y="6503000"/>
            <a:ext cx="12212907" cy="365125"/>
          </a:xfrm>
          <a:prstGeom prst="rect">
            <a:avLst/>
          </a:prstGeom>
          <a:solidFill>
            <a:srgbClr val="1F497D"/>
          </a:solid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01367C-F185-7D46-BDD7-23104002DD83}"/>
              </a:ext>
            </a:extLst>
          </p:cNvPr>
          <p:cNvSpPr>
            <a:spLocks noGrp="1"/>
          </p:cNvSpPr>
          <p:nvPr>
            <p:ph type="title"/>
          </p:nvPr>
        </p:nvSpPr>
        <p:spPr>
          <a:xfrm>
            <a:off x="171985" y="7993"/>
            <a:ext cx="9509897" cy="910433"/>
          </a:xfrm>
        </p:spPr>
        <p:txBody>
          <a:bodyPr>
            <a:normAutofit/>
          </a:bodyPr>
          <a:lstStyle>
            <a:lvl1pPr>
              <a:defRPr sz="3800" b="1" i="0">
                <a:solidFill>
                  <a:srgbClr val="1F497D"/>
                </a:solidFill>
                <a:latin typeface="Candara" panose="020E0502030303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58DBE50-B3AC-0444-B3C0-CAF62F3F6DB2}"/>
              </a:ext>
            </a:extLst>
          </p:cNvPr>
          <p:cNvSpPr>
            <a:spLocks noGrp="1"/>
          </p:cNvSpPr>
          <p:nvPr>
            <p:ph idx="1"/>
          </p:nvPr>
        </p:nvSpPr>
        <p:spPr>
          <a:xfrm>
            <a:off x="333705" y="1173987"/>
            <a:ext cx="11595537" cy="5079669"/>
          </a:xfrm>
        </p:spPr>
        <p:txBody>
          <a:bodyPr/>
          <a:lstStyle>
            <a:lvl1pPr marL="228600" indent="-228600">
              <a:buFont typeface="Wingdings" pitchFamily="2" charset="2"/>
              <a:buChar char="§"/>
              <a:defRPr b="1">
                <a:solidFill>
                  <a:srgbClr val="1E4980"/>
                </a:solidFill>
                <a:latin typeface="Candara" panose="020E0502030303020204" pitchFamily="34" charset="0"/>
              </a:defRPr>
            </a:lvl1pPr>
            <a:lvl2pPr marL="502920" indent="-182880">
              <a:defRPr>
                <a:latin typeface="Candara" panose="020E0502030303020204" pitchFamily="34" charset="0"/>
              </a:defRPr>
            </a:lvl2pPr>
            <a:lvl3pPr marL="777240" indent="-182880">
              <a:defRPr>
                <a:latin typeface="Candara" panose="020E0502030303020204" pitchFamily="34" charset="0"/>
              </a:defRPr>
            </a:lvl3pPr>
            <a:lvl4pPr marL="1143000" indent="-182880">
              <a:defRPr>
                <a:latin typeface="Candara" panose="020E0502030303020204" pitchFamily="34" charset="0"/>
              </a:defRPr>
            </a:lvl4pPr>
            <a:lvl5pPr marL="1600200">
              <a:defRPr>
                <a:latin typeface="Candara" panose="020E05020303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F235E99-8FDF-5E4F-9E08-BFFD6CF69609}"/>
              </a:ext>
            </a:extLst>
          </p:cNvPr>
          <p:cNvSpPr>
            <a:spLocks noGrp="1"/>
          </p:cNvSpPr>
          <p:nvPr>
            <p:ph type="ftr" sz="quarter" idx="11"/>
          </p:nvPr>
        </p:nvSpPr>
        <p:spPr>
          <a:xfrm>
            <a:off x="365448" y="6513508"/>
            <a:ext cx="4114800" cy="365125"/>
          </a:xfrm>
        </p:spPr>
        <p:txBody>
          <a:bodyPr/>
          <a:lstStyle>
            <a:lvl1pPr algn="l">
              <a:defRPr sz="1100">
                <a:solidFill>
                  <a:schemeClr val="accent6">
                    <a:lumMod val="20000"/>
                    <a:lumOff val="80000"/>
                  </a:schemeClr>
                </a:solidFill>
                <a:latin typeface="Arial Rounded MT Bold" panose="020F0704030504030204" pitchFamily="34" charset="77"/>
              </a:defRPr>
            </a:lvl1pPr>
          </a:lstStyle>
          <a:p>
            <a:r>
              <a:rPr lang="en-US"/>
              <a:t>Cosmic Frontier for HEPAP Aug2023</a:t>
            </a:r>
            <a:endParaRPr lang="en-US" dirty="0"/>
          </a:p>
        </p:txBody>
      </p:sp>
      <p:sp>
        <p:nvSpPr>
          <p:cNvPr id="6" name="Slide Number Placeholder 5">
            <a:extLst>
              <a:ext uri="{FF2B5EF4-FFF2-40B4-BE49-F238E27FC236}">
                <a16:creationId xmlns:a16="http://schemas.microsoft.com/office/drawing/2014/main" id="{E7A178AB-E72E-654C-8DD7-6EBF25ECE40A}"/>
              </a:ext>
            </a:extLst>
          </p:cNvPr>
          <p:cNvSpPr>
            <a:spLocks noGrp="1"/>
          </p:cNvSpPr>
          <p:nvPr>
            <p:ph type="sldNum" sz="quarter" idx="12"/>
          </p:nvPr>
        </p:nvSpPr>
        <p:spPr>
          <a:xfrm>
            <a:off x="9425850" y="6492492"/>
            <a:ext cx="2743200" cy="365125"/>
          </a:xfrm>
        </p:spPr>
        <p:txBody>
          <a:bodyPr/>
          <a:lstStyle>
            <a:lvl1pPr>
              <a:defRPr sz="1100">
                <a:solidFill>
                  <a:schemeClr val="accent6">
                    <a:lumMod val="20000"/>
                    <a:lumOff val="80000"/>
                  </a:schemeClr>
                </a:solidFill>
                <a:latin typeface="Arial Rounded MT Bold" panose="020F0704030504030204" pitchFamily="34" charset="77"/>
              </a:defRPr>
            </a:lvl1pPr>
          </a:lstStyle>
          <a:p>
            <a:fld id="{3BED7E35-CF80-D24E-8FC1-B11BD33B142C}" type="slidenum">
              <a:rPr lang="en-US" smtClean="0"/>
              <a:pPr/>
              <a:t>‹#›</a:t>
            </a:fld>
            <a:endParaRPr lang="en-US"/>
          </a:p>
        </p:txBody>
      </p:sp>
      <p:cxnSp>
        <p:nvCxnSpPr>
          <p:cNvPr id="8" name="Straight Connector 7">
            <a:extLst>
              <a:ext uri="{FF2B5EF4-FFF2-40B4-BE49-F238E27FC236}">
                <a16:creationId xmlns:a16="http://schemas.microsoft.com/office/drawing/2014/main" id="{9618C490-0D4E-0B45-96F3-9626342D48D6}"/>
              </a:ext>
            </a:extLst>
          </p:cNvPr>
          <p:cNvCxnSpPr>
            <a:cxnSpLocks/>
          </p:cNvCxnSpPr>
          <p:nvPr userDrawn="1"/>
        </p:nvCxnSpPr>
        <p:spPr>
          <a:xfrm>
            <a:off x="746234" y="914400"/>
            <a:ext cx="11456163" cy="0"/>
          </a:xfrm>
          <a:prstGeom prst="line">
            <a:avLst/>
          </a:prstGeom>
          <a:ln w="15875">
            <a:solidFill>
              <a:srgbClr val="1F497D"/>
            </a:solidFill>
          </a:ln>
        </p:spPr>
        <p:style>
          <a:lnRef idx="1">
            <a:schemeClr val="accent1"/>
          </a:lnRef>
          <a:fillRef idx="0">
            <a:schemeClr val="accent1"/>
          </a:fillRef>
          <a:effectRef idx="0">
            <a:schemeClr val="accent1"/>
          </a:effectRef>
          <a:fontRef idx="minor">
            <a:schemeClr val="tx1"/>
          </a:fontRef>
        </p:style>
      </p:cxnSp>
      <p:pic>
        <p:nvPicPr>
          <p:cNvPr id="1032" name="Picture 8" descr="About Us">
            <a:extLst>
              <a:ext uri="{FF2B5EF4-FFF2-40B4-BE49-F238E27FC236}">
                <a16:creationId xmlns:a16="http://schemas.microsoft.com/office/drawing/2014/main" id="{C01B7F7B-5089-4240-900C-CE2DE4B71AD5}"/>
              </a:ext>
            </a:extLst>
          </p:cNvPr>
          <p:cNvPicPr>
            <a:picLocks noChangeAspect="1" noChangeArrowheads="1"/>
          </p:cNvPicPr>
          <p:nvPr userDrawn="1"/>
        </p:nvPicPr>
        <p:blipFill rotWithShape="1">
          <a:blip r:embed="rId2">
            <a:duotone>
              <a:prstClr val="black"/>
              <a:schemeClr val="accent4">
                <a:tint val="45000"/>
                <a:satMod val="400000"/>
              </a:schemeClr>
            </a:duotone>
            <a:extLst>
              <a:ext uri="{28A0092B-C50C-407E-A947-70E740481C1C}">
                <a14:useLocalDpi xmlns:a14="http://schemas.microsoft.com/office/drawing/2010/main" val="0"/>
              </a:ext>
            </a:extLst>
          </a:blip>
          <a:srcRect r="73488"/>
          <a:stretch/>
        </p:blipFill>
        <p:spPr bwMode="auto">
          <a:xfrm>
            <a:off x="65645" y="6556159"/>
            <a:ext cx="294590" cy="269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91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B7B7-FF16-CD42-B258-56954156F4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33ED86-9313-CA40-AC89-9150E47F46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6987F1AA-1F02-1841-B4CB-813E2A733CA1}"/>
              </a:ext>
            </a:extLst>
          </p:cNvPr>
          <p:cNvSpPr/>
          <p:nvPr userDrawn="1"/>
        </p:nvSpPr>
        <p:spPr>
          <a:xfrm>
            <a:off x="-10510" y="6503000"/>
            <a:ext cx="12212907" cy="365125"/>
          </a:xfrm>
          <a:prstGeom prst="rect">
            <a:avLst/>
          </a:prstGeom>
          <a:solidFill>
            <a:srgbClr val="1F497D"/>
          </a:solid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6FDF5075-F7F5-2147-BE75-EB8D6DA6052D}"/>
              </a:ext>
            </a:extLst>
          </p:cNvPr>
          <p:cNvSpPr>
            <a:spLocks noGrp="1"/>
          </p:cNvSpPr>
          <p:nvPr>
            <p:ph type="dt" sz="half" idx="10"/>
          </p:nvPr>
        </p:nvSpPr>
        <p:spPr>
          <a:xfrm>
            <a:off x="22950" y="6492491"/>
            <a:ext cx="2743200" cy="365125"/>
          </a:xfrm>
        </p:spPr>
        <p:txBody>
          <a:bodyPr/>
          <a:lstStyle>
            <a:lvl1pPr>
              <a:defRPr sz="1100">
                <a:solidFill>
                  <a:schemeClr val="accent6">
                    <a:lumMod val="20000"/>
                    <a:lumOff val="80000"/>
                  </a:schemeClr>
                </a:solidFill>
                <a:latin typeface="Arial Rounded MT Bold" panose="020F0704030504030204" pitchFamily="34" charset="77"/>
              </a:defRPr>
            </a:lvl1pPr>
          </a:lstStyle>
          <a:p>
            <a:endParaRPr lang="en-US"/>
          </a:p>
        </p:txBody>
      </p:sp>
      <p:sp>
        <p:nvSpPr>
          <p:cNvPr id="9" name="Footer Placeholder 4">
            <a:extLst>
              <a:ext uri="{FF2B5EF4-FFF2-40B4-BE49-F238E27FC236}">
                <a16:creationId xmlns:a16="http://schemas.microsoft.com/office/drawing/2014/main" id="{D24F45B9-205A-E543-89C9-0BCB09DEDC36}"/>
              </a:ext>
            </a:extLst>
          </p:cNvPr>
          <p:cNvSpPr>
            <a:spLocks noGrp="1"/>
          </p:cNvSpPr>
          <p:nvPr>
            <p:ph type="ftr" sz="quarter" idx="11"/>
          </p:nvPr>
        </p:nvSpPr>
        <p:spPr>
          <a:xfrm>
            <a:off x="3828393" y="6492490"/>
            <a:ext cx="4114800" cy="365125"/>
          </a:xfrm>
        </p:spPr>
        <p:txBody>
          <a:bodyPr/>
          <a:lstStyle>
            <a:lvl1pPr>
              <a:defRPr sz="1100">
                <a:solidFill>
                  <a:schemeClr val="accent6">
                    <a:lumMod val="20000"/>
                    <a:lumOff val="80000"/>
                  </a:schemeClr>
                </a:solidFill>
                <a:latin typeface="Arial Rounded MT Bold" panose="020F0704030504030204" pitchFamily="34" charset="77"/>
              </a:defRPr>
            </a:lvl1pPr>
          </a:lstStyle>
          <a:p>
            <a:r>
              <a:rPr lang="en-US"/>
              <a:t>Cosmic Frontier for HEPAP Aug2023</a:t>
            </a:r>
            <a:endParaRPr lang="en-US" dirty="0"/>
          </a:p>
        </p:txBody>
      </p:sp>
      <p:sp>
        <p:nvSpPr>
          <p:cNvPr id="10" name="Slide Number Placeholder 5">
            <a:extLst>
              <a:ext uri="{FF2B5EF4-FFF2-40B4-BE49-F238E27FC236}">
                <a16:creationId xmlns:a16="http://schemas.microsoft.com/office/drawing/2014/main" id="{5D353D0C-0889-1940-AB26-F58F0A1B9CA0}"/>
              </a:ext>
            </a:extLst>
          </p:cNvPr>
          <p:cNvSpPr>
            <a:spLocks noGrp="1"/>
          </p:cNvSpPr>
          <p:nvPr>
            <p:ph type="sldNum" sz="quarter" idx="12"/>
          </p:nvPr>
        </p:nvSpPr>
        <p:spPr>
          <a:xfrm>
            <a:off x="9425850" y="6492492"/>
            <a:ext cx="2743200" cy="365125"/>
          </a:xfrm>
        </p:spPr>
        <p:txBody>
          <a:bodyPr/>
          <a:lstStyle>
            <a:lvl1pPr>
              <a:defRPr sz="1100">
                <a:solidFill>
                  <a:schemeClr val="accent6">
                    <a:lumMod val="20000"/>
                    <a:lumOff val="80000"/>
                  </a:schemeClr>
                </a:solidFill>
                <a:latin typeface="Arial Rounded MT Bold" panose="020F0704030504030204" pitchFamily="34" charset="77"/>
              </a:defRPr>
            </a:lvl1pPr>
          </a:lstStyle>
          <a:p>
            <a:fld id="{3BED7E35-CF80-D24E-8FC1-B11BD33B142C}" type="slidenum">
              <a:rPr lang="en-US" smtClean="0"/>
              <a:pPr/>
              <a:t>‹#›</a:t>
            </a:fld>
            <a:endParaRPr lang="en-US"/>
          </a:p>
        </p:txBody>
      </p:sp>
    </p:spTree>
    <p:extLst>
      <p:ext uri="{BB962C8B-B14F-4D97-AF65-F5344CB8AC3E}">
        <p14:creationId xmlns:p14="http://schemas.microsoft.com/office/powerpoint/2010/main" val="102416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E2320-A9C8-3742-A8EE-EC08D95AD4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2F2E6A-94AE-6642-B555-B7493BB913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314EA1-7475-BB45-8BF9-F0452DC75D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096ECCC-F724-394F-88A5-0B17A80FF2C4}"/>
              </a:ext>
            </a:extLst>
          </p:cNvPr>
          <p:cNvSpPr/>
          <p:nvPr userDrawn="1"/>
        </p:nvSpPr>
        <p:spPr>
          <a:xfrm>
            <a:off x="-10510" y="6503000"/>
            <a:ext cx="12212907" cy="365125"/>
          </a:xfrm>
          <a:prstGeom prst="rect">
            <a:avLst/>
          </a:prstGeom>
          <a:solidFill>
            <a:srgbClr val="1F497D"/>
          </a:solid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DBAE00F6-1E3D-5F4B-9694-83D88470FDC1}"/>
              </a:ext>
            </a:extLst>
          </p:cNvPr>
          <p:cNvSpPr>
            <a:spLocks noGrp="1"/>
          </p:cNvSpPr>
          <p:nvPr>
            <p:ph type="dt" sz="half" idx="10"/>
          </p:nvPr>
        </p:nvSpPr>
        <p:spPr>
          <a:xfrm>
            <a:off x="22950" y="6492491"/>
            <a:ext cx="2743200" cy="365125"/>
          </a:xfrm>
        </p:spPr>
        <p:txBody>
          <a:bodyPr/>
          <a:lstStyle>
            <a:lvl1pPr>
              <a:defRPr sz="1100">
                <a:solidFill>
                  <a:schemeClr val="accent6">
                    <a:lumMod val="20000"/>
                    <a:lumOff val="80000"/>
                  </a:schemeClr>
                </a:solidFill>
                <a:latin typeface="Arial Rounded MT Bold" panose="020F0704030504030204" pitchFamily="34" charset="77"/>
              </a:defRPr>
            </a:lvl1pPr>
          </a:lstStyle>
          <a:p>
            <a:endParaRPr lang="en-US"/>
          </a:p>
        </p:txBody>
      </p:sp>
      <p:sp>
        <p:nvSpPr>
          <p:cNvPr id="10" name="Footer Placeholder 4">
            <a:extLst>
              <a:ext uri="{FF2B5EF4-FFF2-40B4-BE49-F238E27FC236}">
                <a16:creationId xmlns:a16="http://schemas.microsoft.com/office/drawing/2014/main" id="{AAF4BC00-F42F-5547-A197-D2DFEBEC5645}"/>
              </a:ext>
            </a:extLst>
          </p:cNvPr>
          <p:cNvSpPr>
            <a:spLocks noGrp="1"/>
          </p:cNvSpPr>
          <p:nvPr>
            <p:ph type="ftr" sz="quarter" idx="11"/>
          </p:nvPr>
        </p:nvSpPr>
        <p:spPr>
          <a:xfrm>
            <a:off x="3828393" y="6492490"/>
            <a:ext cx="4114800" cy="365125"/>
          </a:xfrm>
        </p:spPr>
        <p:txBody>
          <a:bodyPr/>
          <a:lstStyle>
            <a:lvl1pPr>
              <a:defRPr sz="1100">
                <a:solidFill>
                  <a:schemeClr val="accent6">
                    <a:lumMod val="20000"/>
                    <a:lumOff val="80000"/>
                  </a:schemeClr>
                </a:solidFill>
                <a:latin typeface="Arial Rounded MT Bold" panose="020F0704030504030204" pitchFamily="34" charset="77"/>
              </a:defRPr>
            </a:lvl1pPr>
          </a:lstStyle>
          <a:p>
            <a:r>
              <a:rPr lang="en-US"/>
              <a:t>Cosmic Frontier for HEPAP Aug2023</a:t>
            </a:r>
            <a:endParaRPr lang="en-US" dirty="0"/>
          </a:p>
        </p:txBody>
      </p:sp>
      <p:sp>
        <p:nvSpPr>
          <p:cNvPr id="11" name="Slide Number Placeholder 5">
            <a:extLst>
              <a:ext uri="{FF2B5EF4-FFF2-40B4-BE49-F238E27FC236}">
                <a16:creationId xmlns:a16="http://schemas.microsoft.com/office/drawing/2014/main" id="{553DD0A3-497F-5649-BF54-C2ABD8F8EB3C}"/>
              </a:ext>
            </a:extLst>
          </p:cNvPr>
          <p:cNvSpPr>
            <a:spLocks noGrp="1"/>
          </p:cNvSpPr>
          <p:nvPr>
            <p:ph type="sldNum" sz="quarter" idx="12"/>
          </p:nvPr>
        </p:nvSpPr>
        <p:spPr>
          <a:xfrm>
            <a:off x="9425850" y="6492492"/>
            <a:ext cx="2743200" cy="365125"/>
          </a:xfrm>
        </p:spPr>
        <p:txBody>
          <a:bodyPr/>
          <a:lstStyle>
            <a:lvl1pPr>
              <a:defRPr sz="1100">
                <a:solidFill>
                  <a:schemeClr val="accent6">
                    <a:lumMod val="20000"/>
                    <a:lumOff val="80000"/>
                  </a:schemeClr>
                </a:solidFill>
                <a:latin typeface="Arial Rounded MT Bold" panose="020F0704030504030204" pitchFamily="34" charset="77"/>
              </a:defRPr>
            </a:lvl1pPr>
          </a:lstStyle>
          <a:p>
            <a:fld id="{3BED7E35-CF80-D24E-8FC1-B11BD33B142C}" type="slidenum">
              <a:rPr lang="en-US" smtClean="0"/>
              <a:pPr/>
              <a:t>‹#›</a:t>
            </a:fld>
            <a:endParaRPr lang="en-US"/>
          </a:p>
        </p:txBody>
      </p:sp>
    </p:spTree>
    <p:extLst>
      <p:ext uri="{BB962C8B-B14F-4D97-AF65-F5344CB8AC3E}">
        <p14:creationId xmlns:p14="http://schemas.microsoft.com/office/powerpoint/2010/main" val="1017601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F9D8D-6796-A54C-8566-13D17B821F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BC197B-B5A3-A346-B831-2720032157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D25AB7-D894-7A4E-B560-BD856272A7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3910C8-48ED-8D45-AE1E-768C8C2125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2A9658-E2EF-9949-9D9B-641A261D7B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104AD828-34B6-F146-9A63-2C9B3FD896CA}"/>
              </a:ext>
            </a:extLst>
          </p:cNvPr>
          <p:cNvSpPr/>
          <p:nvPr userDrawn="1"/>
        </p:nvSpPr>
        <p:spPr>
          <a:xfrm>
            <a:off x="-10510" y="6503000"/>
            <a:ext cx="12212907" cy="365125"/>
          </a:xfrm>
          <a:prstGeom prst="rect">
            <a:avLst/>
          </a:prstGeom>
          <a:solidFill>
            <a:srgbClr val="1F497D"/>
          </a:solid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3">
            <a:extLst>
              <a:ext uri="{FF2B5EF4-FFF2-40B4-BE49-F238E27FC236}">
                <a16:creationId xmlns:a16="http://schemas.microsoft.com/office/drawing/2014/main" id="{7DBFA4DB-5702-594A-8BDA-DE28B36F49DC}"/>
              </a:ext>
            </a:extLst>
          </p:cNvPr>
          <p:cNvSpPr>
            <a:spLocks noGrp="1"/>
          </p:cNvSpPr>
          <p:nvPr>
            <p:ph type="dt" sz="half" idx="10"/>
          </p:nvPr>
        </p:nvSpPr>
        <p:spPr>
          <a:xfrm>
            <a:off x="22950" y="6492491"/>
            <a:ext cx="2743200" cy="365125"/>
          </a:xfrm>
        </p:spPr>
        <p:txBody>
          <a:bodyPr/>
          <a:lstStyle>
            <a:lvl1pPr>
              <a:defRPr sz="1100">
                <a:solidFill>
                  <a:schemeClr val="accent6">
                    <a:lumMod val="20000"/>
                    <a:lumOff val="80000"/>
                  </a:schemeClr>
                </a:solidFill>
                <a:latin typeface="Arial Rounded MT Bold" panose="020F0704030504030204" pitchFamily="34" charset="77"/>
              </a:defRPr>
            </a:lvl1pPr>
          </a:lstStyle>
          <a:p>
            <a:endParaRPr lang="en-US"/>
          </a:p>
        </p:txBody>
      </p:sp>
      <p:sp>
        <p:nvSpPr>
          <p:cNvPr id="12" name="Footer Placeholder 4">
            <a:extLst>
              <a:ext uri="{FF2B5EF4-FFF2-40B4-BE49-F238E27FC236}">
                <a16:creationId xmlns:a16="http://schemas.microsoft.com/office/drawing/2014/main" id="{5EEAC9FB-FA0B-4A47-A85F-3276CD50CB7D}"/>
              </a:ext>
            </a:extLst>
          </p:cNvPr>
          <p:cNvSpPr>
            <a:spLocks noGrp="1"/>
          </p:cNvSpPr>
          <p:nvPr>
            <p:ph type="ftr" sz="quarter" idx="11"/>
          </p:nvPr>
        </p:nvSpPr>
        <p:spPr>
          <a:xfrm>
            <a:off x="3828393" y="6492490"/>
            <a:ext cx="4114800" cy="365125"/>
          </a:xfrm>
        </p:spPr>
        <p:txBody>
          <a:bodyPr/>
          <a:lstStyle>
            <a:lvl1pPr>
              <a:defRPr sz="1100">
                <a:solidFill>
                  <a:schemeClr val="accent6">
                    <a:lumMod val="20000"/>
                    <a:lumOff val="80000"/>
                  </a:schemeClr>
                </a:solidFill>
                <a:latin typeface="Arial Rounded MT Bold" panose="020F0704030504030204" pitchFamily="34" charset="77"/>
              </a:defRPr>
            </a:lvl1pPr>
          </a:lstStyle>
          <a:p>
            <a:r>
              <a:rPr lang="en-US"/>
              <a:t>Cosmic Frontier for HEPAP Aug2023</a:t>
            </a:r>
            <a:endParaRPr lang="en-US" dirty="0"/>
          </a:p>
        </p:txBody>
      </p:sp>
      <p:sp>
        <p:nvSpPr>
          <p:cNvPr id="13" name="Slide Number Placeholder 5">
            <a:extLst>
              <a:ext uri="{FF2B5EF4-FFF2-40B4-BE49-F238E27FC236}">
                <a16:creationId xmlns:a16="http://schemas.microsoft.com/office/drawing/2014/main" id="{DCB1AA38-5965-564E-BFE7-152539099C3D}"/>
              </a:ext>
            </a:extLst>
          </p:cNvPr>
          <p:cNvSpPr>
            <a:spLocks noGrp="1"/>
          </p:cNvSpPr>
          <p:nvPr>
            <p:ph type="sldNum" sz="quarter" idx="12"/>
          </p:nvPr>
        </p:nvSpPr>
        <p:spPr>
          <a:xfrm>
            <a:off x="9425850" y="6492492"/>
            <a:ext cx="2743200" cy="365125"/>
          </a:xfrm>
        </p:spPr>
        <p:txBody>
          <a:bodyPr/>
          <a:lstStyle>
            <a:lvl1pPr>
              <a:defRPr sz="1100">
                <a:solidFill>
                  <a:schemeClr val="accent6">
                    <a:lumMod val="20000"/>
                    <a:lumOff val="80000"/>
                  </a:schemeClr>
                </a:solidFill>
                <a:latin typeface="Arial Rounded MT Bold" panose="020F0704030504030204" pitchFamily="34" charset="77"/>
              </a:defRPr>
            </a:lvl1pPr>
          </a:lstStyle>
          <a:p>
            <a:fld id="{3BED7E35-CF80-D24E-8FC1-B11BD33B142C}" type="slidenum">
              <a:rPr lang="en-US" smtClean="0"/>
              <a:pPr/>
              <a:t>‹#›</a:t>
            </a:fld>
            <a:endParaRPr lang="en-US"/>
          </a:p>
        </p:txBody>
      </p:sp>
    </p:spTree>
    <p:extLst>
      <p:ext uri="{BB962C8B-B14F-4D97-AF65-F5344CB8AC3E}">
        <p14:creationId xmlns:p14="http://schemas.microsoft.com/office/powerpoint/2010/main" val="3239654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AF698-5420-CE48-9C64-3E4FFEEE26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8C44BC-9E69-BF4C-8EB0-465700D808A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1C79B21-0345-8645-B823-0C5ECA021986}"/>
              </a:ext>
            </a:extLst>
          </p:cNvPr>
          <p:cNvSpPr>
            <a:spLocks noGrp="1"/>
          </p:cNvSpPr>
          <p:nvPr>
            <p:ph type="ftr" sz="quarter" idx="11"/>
          </p:nvPr>
        </p:nvSpPr>
        <p:spPr/>
        <p:txBody>
          <a:bodyPr/>
          <a:lstStyle/>
          <a:p>
            <a:r>
              <a:rPr lang="en-US"/>
              <a:t>Cosmic Frontier for HEPAP Aug2023</a:t>
            </a:r>
            <a:endParaRPr lang="en-US" dirty="0"/>
          </a:p>
        </p:txBody>
      </p:sp>
      <p:sp>
        <p:nvSpPr>
          <p:cNvPr id="5" name="Slide Number Placeholder 4">
            <a:extLst>
              <a:ext uri="{FF2B5EF4-FFF2-40B4-BE49-F238E27FC236}">
                <a16:creationId xmlns:a16="http://schemas.microsoft.com/office/drawing/2014/main" id="{BC4F9DA8-9DCD-C645-B036-060477C22C6D}"/>
              </a:ext>
            </a:extLst>
          </p:cNvPr>
          <p:cNvSpPr>
            <a:spLocks noGrp="1"/>
          </p:cNvSpPr>
          <p:nvPr>
            <p:ph type="sldNum" sz="quarter" idx="12"/>
          </p:nvPr>
        </p:nvSpPr>
        <p:spPr/>
        <p:txBody>
          <a:bodyPr/>
          <a:lstStyle/>
          <a:p>
            <a:fld id="{3BED7E35-CF80-D24E-8FC1-B11BD33B142C}" type="slidenum">
              <a:rPr lang="en-US" smtClean="0"/>
              <a:t>‹#›</a:t>
            </a:fld>
            <a:endParaRPr lang="en-US"/>
          </a:p>
        </p:txBody>
      </p:sp>
    </p:spTree>
    <p:extLst>
      <p:ext uri="{BB962C8B-B14F-4D97-AF65-F5344CB8AC3E}">
        <p14:creationId xmlns:p14="http://schemas.microsoft.com/office/powerpoint/2010/main" val="4018530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4C1C50-FD39-8F41-ADEA-B0CDA34A1EC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42CE40A2-0579-7548-AF53-32C290D48F7D}"/>
              </a:ext>
            </a:extLst>
          </p:cNvPr>
          <p:cNvSpPr>
            <a:spLocks noGrp="1"/>
          </p:cNvSpPr>
          <p:nvPr>
            <p:ph type="ftr" sz="quarter" idx="11"/>
          </p:nvPr>
        </p:nvSpPr>
        <p:spPr/>
        <p:txBody>
          <a:bodyPr/>
          <a:lstStyle/>
          <a:p>
            <a:r>
              <a:rPr lang="en-US"/>
              <a:t>Cosmic Frontier for HEPAP Aug2023</a:t>
            </a:r>
            <a:endParaRPr lang="en-US" dirty="0"/>
          </a:p>
        </p:txBody>
      </p:sp>
      <p:sp>
        <p:nvSpPr>
          <p:cNvPr id="4" name="Slide Number Placeholder 3">
            <a:extLst>
              <a:ext uri="{FF2B5EF4-FFF2-40B4-BE49-F238E27FC236}">
                <a16:creationId xmlns:a16="http://schemas.microsoft.com/office/drawing/2014/main" id="{A4EB7CA1-05F4-3247-B010-C7E582A92799}"/>
              </a:ext>
            </a:extLst>
          </p:cNvPr>
          <p:cNvSpPr>
            <a:spLocks noGrp="1"/>
          </p:cNvSpPr>
          <p:nvPr>
            <p:ph type="sldNum" sz="quarter" idx="12"/>
          </p:nvPr>
        </p:nvSpPr>
        <p:spPr/>
        <p:txBody>
          <a:bodyPr/>
          <a:lstStyle/>
          <a:p>
            <a:fld id="{3BED7E35-CF80-D24E-8FC1-B11BD33B142C}" type="slidenum">
              <a:rPr lang="en-US" smtClean="0"/>
              <a:t>‹#›</a:t>
            </a:fld>
            <a:endParaRPr lang="en-US"/>
          </a:p>
        </p:txBody>
      </p:sp>
    </p:spTree>
    <p:extLst>
      <p:ext uri="{BB962C8B-B14F-4D97-AF65-F5344CB8AC3E}">
        <p14:creationId xmlns:p14="http://schemas.microsoft.com/office/powerpoint/2010/main" val="4182813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0997B-A05E-064C-9740-7C46DC1684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0BB212-6AAB-2642-B61D-7B74DEE6FC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598E1E-FF67-7F40-92CA-0E72E76434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82E0CE-BFD4-FE4D-AF8A-9567366DF6D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3D96C16-F033-A841-9A4C-70D6D922DDF6}"/>
              </a:ext>
            </a:extLst>
          </p:cNvPr>
          <p:cNvSpPr>
            <a:spLocks noGrp="1"/>
          </p:cNvSpPr>
          <p:nvPr>
            <p:ph type="ftr" sz="quarter" idx="11"/>
          </p:nvPr>
        </p:nvSpPr>
        <p:spPr/>
        <p:txBody>
          <a:bodyPr/>
          <a:lstStyle/>
          <a:p>
            <a:r>
              <a:rPr lang="en-US"/>
              <a:t>Cosmic Frontier for HEPAP Aug2023</a:t>
            </a:r>
            <a:endParaRPr lang="en-US" dirty="0"/>
          </a:p>
        </p:txBody>
      </p:sp>
      <p:sp>
        <p:nvSpPr>
          <p:cNvPr id="7" name="Slide Number Placeholder 6">
            <a:extLst>
              <a:ext uri="{FF2B5EF4-FFF2-40B4-BE49-F238E27FC236}">
                <a16:creationId xmlns:a16="http://schemas.microsoft.com/office/drawing/2014/main" id="{1A0D955B-148A-1748-B61F-EB023BBFD60C}"/>
              </a:ext>
            </a:extLst>
          </p:cNvPr>
          <p:cNvSpPr>
            <a:spLocks noGrp="1"/>
          </p:cNvSpPr>
          <p:nvPr>
            <p:ph type="sldNum" sz="quarter" idx="12"/>
          </p:nvPr>
        </p:nvSpPr>
        <p:spPr/>
        <p:txBody>
          <a:bodyPr/>
          <a:lstStyle/>
          <a:p>
            <a:fld id="{3BED7E35-CF80-D24E-8FC1-B11BD33B142C}" type="slidenum">
              <a:rPr lang="en-US" smtClean="0"/>
              <a:t>‹#›</a:t>
            </a:fld>
            <a:endParaRPr lang="en-US"/>
          </a:p>
        </p:txBody>
      </p:sp>
    </p:spTree>
    <p:extLst>
      <p:ext uri="{BB962C8B-B14F-4D97-AF65-F5344CB8AC3E}">
        <p14:creationId xmlns:p14="http://schemas.microsoft.com/office/powerpoint/2010/main" val="3996872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3E6AD-A006-2347-9476-B87096685B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6F2EA9-AB23-6C46-8AFA-B71D8B4342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AB96AA-9444-DD43-82DD-724B78BF54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840273-45F1-414E-9273-31F9F9E52CA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6E05E3A-84F5-D94D-974D-8337A24F626C}"/>
              </a:ext>
            </a:extLst>
          </p:cNvPr>
          <p:cNvSpPr>
            <a:spLocks noGrp="1"/>
          </p:cNvSpPr>
          <p:nvPr>
            <p:ph type="ftr" sz="quarter" idx="11"/>
          </p:nvPr>
        </p:nvSpPr>
        <p:spPr/>
        <p:txBody>
          <a:bodyPr/>
          <a:lstStyle/>
          <a:p>
            <a:r>
              <a:rPr lang="en-US"/>
              <a:t>Cosmic Frontier for HEPAP Aug2023</a:t>
            </a:r>
            <a:endParaRPr lang="en-US" dirty="0"/>
          </a:p>
        </p:txBody>
      </p:sp>
      <p:sp>
        <p:nvSpPr>
          <p:cNvPr id="7" name="Slide Number Placeholder 6">
            <a:extLst>
              <a:ext uri="{FF2B5EF4-FFF2-40B4-BE49-F238E27FC236}">
                <a16:creationId xmlns:a16="http://schemas.microsoft.com/office/drawing/2014/main" id="{B8BB678C-1A22-D64F-9B57-E266453BCED2}"/>
              </a:ext>
            </a:extLst>
          </p:cNvPr>
          <p:cNvSpPr>
            <a:spLocks noGrp="1"/>
          </p:cNvSpPr>
          <p:nvPr>
            <p:ph type="sldNum" sz="quarter" idx="12"/>
          </p:nvPr>
        </p:nvSpPr>
        <p:spPr/>
        <p:txBody>
          <a:bodyPr/>
          <a:lstStyle/>
          <a:p>
            <a:fld id="{3BED7E35-CF80-D24E-8FC1-B11BD33B142C}" type="slidenum">
              <a:rPr lang="en-US" smtClean="0"/>
              <a:t>‹#›</a:t>
            </a:fld>
            <a:endParaRPr lang="en-US"/>
          </a:p>
        </p:txBody>
      </p:sp>
    </p:spTree>
    <p:extLst>
      <p:ext uri="{BB962C8B-B14F-4D97-AF65-F5344CB8AC3E}">
        <p14:creationId xmlns:p14="http://schemas.microsoft.com/office/powerpoint/2010/main" val="4285743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8CD985-FEF3-1740-A00C-D119BA26D0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7EB8E9-1533-C140-9FAE-041F830131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09178-7D32-9940-A054-F5C451F0FA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350796CC-D1CF-A046-A0A8-FA28EFE510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Cosmic Frontier for HEPAP Aug2023</a:t>
            </a:r>
            <a:endParaRPr lang="en-US" dirty="0"/>
          </a:p>
        </p:txBody>
      </p:sp>
      <p:sp>
        <p:nvSpPr>
          <p:cNvPr id="6" name="Slide Number Placeholder 5">
            <a:extLst>
              <a:ext uri="{FF2B5EF4-FFF2-40B4-BE49-F238E27FC236}">
                <a16:creationId xmlns:a16="http://schemas.microsoft.com/office/drawing/2014/main" id="{1AAB1288-91A8-6E4E-AAAE-7B37078492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ED7E35-CF80-D24E-8FC1-B11BD33B142C}" type="slidenum">
              <a:rPr lang="en-US" smtClean="0"/>
              <a:t>‹#›</a:t>
            </a:fld>
            <a:endParaRPr lang="en-US"/>
          </a:p>
        </p:txBody>
      </p:sp>
    </p:spTree>
    <p:extLst>
      <p:ext uri="{BB962C8B-B14F-4D97-AF65-F5344CB8AC3E}">
        <p14:creationId xmlns:p14="http://schemas.microsoft.com/office/powerpoint/2010/main" val="3434223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ryan.Field@science.doe.gov" TargetMode="External"/><Relationship Id="rId2" Type="http://schemas.openxmlformats.org/officeDocument/2006/relationships/hyperlink" Target="mailto:Kathy.turner@science.doe.gov" TargetMode="External"/><Relationship Id="rId1" Type="http://schemas.openxmlformats.org/officeDocument/2006/relationships/slideLayout" Target="../slideLayouts/slideLayout1.xml"/><Relationship Id="rId4" Type="http://schemas.openxmlformats.org/officeDocument/2006/relationships/hyperlink" Target="mailto:Christopher.Jackson@science.doe.gov"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science.osti.gov/hep/Funding-Opportunitie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science.osti.gov/Initiatives/RENEW"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science.osti.gov/hep/Funding-Opportunities/-/media/grants/pdf/foas/2023/SC_FOA_0002949.pdf"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science.osti.gov/Initiatives/FAIR"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science.osti.gov/hep/Funding-Opportunities/-/media/grants/pdf/foas/2023/SC_FOA_0002931.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science.osti.gov/wdt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orise.orau.gov/doescholars/" TargetMode="External"/><Relationship Id="rId4" Type="http://schemas.openxmlformats.org/officeDocument/2006/relationships/hyperlink" Target="https://science.osti.gov/wdts/scgsr"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orau.gov/heppi2023" TargetMode="External"/><Relationship Id="rId2" Type="http://schemas.openxmlformats.org/officeDocument/2006/relationships/hyperlink" Target="mailto:Bryan.Field@science.doe.gov"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3E769-5C00-9344-B187-FBD335610058}"/>
              </a:ext>
            </a:extLst>
          </p:cNvPr>
          <p:cNvSpPr>
            <a:spLocks noGrp="1"/>
          </p:cNvSpPr>
          <p:nvPr>
            <p:ph type="ctrTitle"/>
          </p:nvPr>
        </p:nvSpPr>
        <p:spPr>
          <a:xfrm>
            <a:off x="1524000" y="324091"/>
            <a:ext cx="8787788" cy="3345084"/>
          </a:xfrm>
        </p:spPr>
        <p:txBody>
          <a:bodyPr>
            <a:normAutofit/>
          </a:bodyPr>
          <a:lstStyle/>
          <a:p>
            <a:r>
              <a:rPr lang="en-US" sz="4400" dirty="0"/>
              <a:t>DOE Office of High Energy Physics</a:t>
            </a:r>
            <a:br>
              <a:rPr lang="en-US" sz="4400" dirty="0"/>
            </a:br>
            <a:r>
              <a:rPr lang="en-US" sz="4400" dirty="0"/>
              <a:t>Cosmic Frontier</a:t>
            </a:r>
            <a:br>
              <a:rPr lang="en-US" sz="4400" dirty="0"/>
            </a:br>
            <a:r>
              <a:rPr lang="en-US" sz="4400" dirty="0"/>
              <a:t>Funding Opportunities</a:t>
            </a:r>
            <a:br>
              <a:rPr lang="en-US" sz="4400" dirty="0"/>
            </a:br>
            <a:br>
              <a:rPr lang="en-US" dirty="0"/>
            </a:br>
            <a:r>
              <a:rPr lang="en-US" sz="3100" dirty="0">
                <a:solidFill>
                  <a:schemeClr val="accent5">
                    <a:lumMod val="20000"/>
                    <a:lumOff val="80000"/>
                  </a:schemeClr>
                </a:solidFill>
              </a:rPr>
              <a:t>August 9, 2023</a:t>
            </a:r>
            <a:endParaRPr lang="en-US" sz="2600" dirty="0"/>
          </a:p>
        </p:txBody>
      </p:sp>
      <p:sp>
        <p:nvSpPr>
          <p:cNvPr id="3" name="Subtitle 2">
            <a:extLst>
              <a:ext uri="{FF2B5EF4-FFF2-40B4-BE49-F238E27FC236}">
                <a16:creationId xmlns:a16="http://schemas.microsoft.com/office/drawing/2014/main" id="{BB7C00F1-CAE0-1148-8436-07F50E18D8AB}"/>
              </a:ext>
            </a:extLst>
          </p:cNvPr>
          <p:cNvSpPr>
            <a:spLocks noGrp="1"/>
          </p:cNvSpPr>
          <p:nvPr>
            <p:ph type="subTitle" idx="1"/>
          </p:nvPr>
        </p:nvSpPr>
        <p:spPr>
          <a:xfrm>
            <a:off x="1616040" y="3945270"/>
            <a:ext cx="8787788" cy="1682985"/>
          </a:xfrm>
        </p:spPr>
        <p:txBody>
          <a:bodyPr anchor="b" anchorCtr="0">
            <a:normAutofit/>
          </a:bodyPr>
          <a:lstStyle/>
          <a:p>
            <a:r>
              <a:rPr lang="en-US" u="sng" dirty="0">
                <a:solidFill>
                  <a:srgbClr val="FCE0EB"/>
                </a:solidFill>
              </a:rPr>
              <a:t>Kathy Turner, </a:t>
            </a:r>
            <a:r>
              <a:rPr lang="en-US" u="sng" dirty="0">
                <a:solidFill>
                  <a:srgbClr val="FCE0EB"/>
                </a:solidFill>
                <a:hlinkClick r:id="rId2"/>
              </a:rPr>
              <a:t>Kathy.Turner@science.doe.gov</a:t>
            </a:r>
            <a:r>
              <a:rPr lang="en-US" u="sng" dirty="0">
                <a:solidFill>
                  <a:srgbClr val="FCE0EB"/>
                </a:solidFill>
              </a:rPr>
              <a:t> </a:t>
            </a:r>
          </a:p>
          <a:p>
            <a:r>
              <a:rPr lang="en-US" b="0" dirty="0">
                <a:solidFill>
                  <a:srgbClr val="FCE0EB"/>
                </a:solidFill>
              </a:rPr>
              <a:t>Bryan J. Field, </a:t>
            </a:r>
            <a:r>
              <a:rPr lang="en-US" b="0" dirty="0">
                <a:solidFill>
                  <a:srgbClr val="FCE0EB"/>
                </a:solidFill>
                <a:hlinkClick r:id="rId3"/>
              </a:rPr>
              <a:t>Bryan.Field@science.doe.gov</a:t>
            </a:r>
            <a:endParaRPr lang="en-US" b="0" dirty="0">
              <a:solidFill>
                <a:srgbClr val="FCE0EB"/>
              </a:solidFill>
            </a:endParaRPr>
          </a:p>
          <a:p>
            <a:r>
              <a:rPr lang="en-US" b="0" dirty="0">
                <a:solidFill>
                  <a:srgbClr val="FCE0EB"/>
                </a:solidFill>
              </a:rPr>
              <a:t>Christopher Jackson (</a:t>
            </a:r>
            <a:r>
              <a:rPr lang="en-US" b="0" dirty="0" err="1">
                <a:solidFill>
                  <a:srgbClr val="FCE0EB"/>
                </a:solidFill>
              </a:rPr>
              <a:t>detailee</a:t>
            </a:r>
            <a:r>
              <a:rPr lang="en-US" b="0" dirty="0">
                <a:solidFill>
                  <a:srgbClr val="FCE0EB"/>
                </a:solidFill>
              </a:rPr>
              <a:t>) </a:t>
            </a:r>
            <a:r>
              <a:rPr lang="en-US" b="0" dirty="0">
                <a:solidFill>
                  <a:srgbClr val="FCE0EB"/>
                </a:solidFill>
                <a:hlinkClick r:id="rId4"/>
              </a:rPr>
              <a:t>Christopher.Jackson@science.doe.gov</a:t>
            </a:r>
            <a:endParaRPr lang="en-US" b="0" dirty="0">
              <a:solidFill>
                <a:srgbClr val="FCE0EB"/>
              </a:solidFill>
            </a:endParaRPr>
          </a:p>
        </p:txBody>
      </p:sp>
    </p:spTree>
    <p:extLst>
      <p:ext uri="{BB962C8B-B14F-4D97-AF65-F5344CB8AC3E}">
        <p14:creationId xmlns:p14="http://schemas.microsoft.com/office/powerpoint/2010/main" val="163644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76801-6D2A-B89F-CECE-BBB7C524DEE1}"/>
              </a:ext>
            </a:extLst>
          </p:cNvPr>
          <p:cNvSpPr>
            <a:spLocks noGrp="1"/>
          </p:cNvSpPr>
          <p:nvPr>
            <p:ph type="title"/>
          </p:nvPr>
        </p:nvSpPr>
        <p:spPr>
          <a:xfrm>
            <a:off x="171985" y="129469"/>
            <a:ext cx="10800815" cy="709637"/>
          </a:xfrm>
        </p:spPr>
        <p:txBody>
          <a:bodyPr>
            <a:noAutofit/>
          </a:bodyPr>
          <a:lstStyle/>
          <a:p>
            <a:r>
              <a:rPr lang="en-US" sz="2800" dirty="0"/>
              <a:t>Research Funding Opportunities</a:t>
            </a:r>
          </a:p>
        </p:txBody>
      </p:sp>
      <p:sp>
        <p:nvSpPr>
          <p:cNvPr id="3" name="Content Placeholder 2">
            <a:extLst>
              <a:ext uri="{FF2B5EF4-FFF2-40B4-BE49-F238E27FC236}">
                <a16:creationId xmlns:a16="http://schemas.microsoft.com/office/drawing/2014/main" id="{EA5B9E27-AD0A-A60A-9CFF-A470BD0AADE9}"/>
              </a:ext>
            </a:extLst>
          </p:cNvPr>
          <p:cNvSpPr>
            <a:spLocks noGrp="1"/>
          </p:cNvSpPr>
          <p:nvPr>
            <p:ph idx="1"/>
          </p:nvPr>
        </p:nvSpPr>
        <p:spPr>
          <a:xfrm>
            <a:off x="338891" y="1105057"/>
            <a:ext cx="11514217" cy="3710011"/>
          </a:xfrm>
        </p:spPr>
        <p:txBody>
          <a:bodyPr>
            <a:noAutofit/>
          </a:bodyPr>
          <a:lstStyle/>
          <a:p>
            <a:pPr marL="0" indent="0">
              <a:lnSpc>
                <a:spcPct val="100000"/>
              </a:lnSpc>
              <a:spcBef>
                <a:spcPts val="0"/>
              </a:spcBef>
              <a:buNone/>
            </a:pPr>
            <a:r>
              <a:rPr lang="en-US" sz="2000" b="0" dirty="0"/>
              <a:t>As described in my slides shown on 8/8/23 in the Operations Plenary, the traditional/primary Funding Opportunity Announcements (FOA) used to fund scientific Research at universities are:</a:t>
            </a:r>
          </a:p>
          <a:p>
            <a:pPr>
              <a:lnSpc>
                <a:spcPct val="100000"/>
              </a:lnSpc>
              <a:spcBef>
                <a:spcPts val="0"/>
              </a:spcBef>
            </a:pPr>
            <a:endParaRPr lang="en-US" sz="2000" b="0" dirty="0"/>
          </a:p>
          <a:p>
            <a:pPr>
              <a:lnSpc>
                <a:spcPct val="100000"/>
              </a:lnSpc>
              <a:spcBef>
                <a:spcPts val="0"/>
              </a:spcBef>
            </a:pPr>
            <a:r>
              <a:rPr lang="en-US" sz="2000" b="0" u="sng" dirty="0"/>
              <a:t>HEP Research FOA</a:t>
            </a:r>
            <a:r>
              <a:rPr lang="en-US" sz="2000" b="0" dirty="0"/>
              <a:t>: This will no longer be the primary avenue for university faculty to request support for scientists starting with the FY2024 cycle and instead people should apply to the SC Open Call FOA.</a:t>
            </a:r>
          </a:p>
          <a:p>
            <a:pPr>
              <a:lnSpc>
                <a:spcPct val="100000"/>
              </a:lnSpc>
              <a:spcBef>
                <a:spcPts val="0"/>
              </a:spcBef>
            </a:pPr>
            <a:endParaRPr lang="en-US" sz="2000" b="0" u="sng" dirty="0"/>
          </a:p>
          <a:p>
            <a:pPr>
              <a:lnSpc>
                <a:spcPct val="100000"/>
              </a:lnSpc>
              <a:spcBef>
                <a:spcPts val="0"/>
              </a:spcBef>
            </a:pPr>
            <a:r>
              <a:rPr lang="en-US" sz="2000" b="0" u="sng" dirty="0"/>
              <a:t>SC Open Call FOA</a:t>
            </a:r>
            <a:r>
              <a:rPr lang="en-US" sz="2000" b="0" dirty="0"/>
              <a:t>: This is SC’s annual, broad, FOA that covers all research areas in SC and is open throughout the Fiscal Year. HEP used to use it primarily for conferences, supplements to existing grants, and experimental operations.  Starting in FY2024, it is now going to be used to collect HEP Research proposals, which will be then comparatively reviewed.</a:t>
            </a:r>
          </a:p>
          <a:p>
            <a:pPr>
              <a:lnSpc>
                <a:spcPct val="100000"/>
              </a:lnSpc>
              <a:spcBef>
                <a:spcPts val="0"/>
              </a:spcBef>
            </a:pPr>
            <a:endParaRPr lang="en-US" sz="2000" b="0" u="sng" dirty="0"/>
          </a:p>
          <a:p>
            <a:pPr>
              <a:lnSpc>
                <a:spcPct val="100000"/>
              </a:lnSpc>
              <a:spcBef>
                <a:spcPts val="0"/>
              </a:spcBef>
            </a:pPr>
            <a:r>
              <a:rPr lang="en-US" sz="2000" b="0" u="sng" dirty="0"/>
              <a:t>SC Early Career FOA</a:t>
            </a:r>
            <a:r>
              <a:rPr lang="en-US" sz="2000" b="0" dirty="0"/>
              <a:t>: This is a highly competitive program open to faculty within 10 to 12 years of their PhD’s (used to be 10 years and expanded to 12 years during the pandemic)</a:t>
            </a:r>
          </a:p>
          <a:p>
            <a:pPr marL="0" indent="0">
              <a:lnSpc>
                <a:spcPct val="100000"/>
              </a:lnSpc>
              <a:spcBef>
                <a:spcPts val="0"/>
              </a:spcBef>
              <a:buNone/>
            </a:pPr>
            <a:endParaRPr lang="en-US" sz="2000" b="0" dirty="0"/>
          </a:p>
          <a:p>
            <a:pPr marL="0" indent="0">
              <a:lnSpc>
                <a:spcPct val="100000"/>
              </a:lnSpc>
              <a:spcBef>
                <a:spcPts val="0"/>
              </a:spcBef>
              <a:buNone/>
            </a:pPr>
            <a:r>
              <a:rPr lang="en-US" sz="2000" b="0" dirty="0"/>
              <a:t>In the next few slides, I will cover other funding opportunities, including for underserved people and institutions.  You can see the full list of FOA’s at </a:t>
            </a:r>
            <a:r>
              <a:rPr lang="en-US" sz="2000" dirty="0">
                <a:hlinkClick r:id="rId3"/>
              </a:rPr>
              <a:t>https://science.osti.gov/hep/Funding-Opportunities</a:t>
            </a:r>
            <a:endParaRPr lang="en-US" sz="2000" b="0" dirty="0"/>
          </a:p>
          <a:p>
            <a:pPr marL="0" indent="0">
              <a:lnSpc>
                <a:spcPct val="100000"/>
              </a:lnSpc>
              <a:spcBef>
                <a:spcPts val="0"/>
              </a:spcBef>
              <a:buNone/>
            </a:pPr>
            <a:r>
              <a:rPr lang="en-US" sz="2000" b="0" dirty="0">
                <a:sym typeface="Wingdings" panose="05000000000000000000" pitchFamily="2" charset="2"/>
              </a:rPr>
              <a:t> FOA’s change often (e.g. PIER plan) – important to read and follow instructions carefully!</a:t>
            </a:r>
            <a:endParaRPr lang="en-US" sz="2000" b="0" dirty="0"/>
          </a:p>
        </p:txBody>
      </p:sp>
      <p:sp>
        <p:nvSpPr>
          <p:cNvPr id="4" name="Footer Placeholder 3">
            <a:extLst>
              <a:ext uri="{FF2B5EF4-FFF2-40B4-BE49-F238E27FC236}">
                <a16:creationId xmlns:a16="http://schemas.microsoft.com/office/drawing/2014/main" id="{A01D8664-8DC7-EDE7-9F0E-A8415B4B8D1B}"/>
              </a:ext>
            </a:extLst>
          </p:cNvPr>
          <p:cNvSpPr>
            <a:spLocks noGrp="1"/>
          </p:cNvSpPr>
          <p:nvPr>
            <p:ph type="ftr" sz="quarter" idx="11"/>
          </p:nvPr>
        </p:nvSpPr>
        <p:spPr/>
        <p:txBody>
          <a:bodyPr/>
          <a:lstStyle/>
          <a:p>
            <a:r>
              <a:rPr lang="en-US" dirty="0"/>
              <a:t>2023 DESC Collaboration Meeting ∙ 26 July 2023</a:t>
            </a:r>
          </a:p>
        </p:txBody>
      </p:sp>
      <p:sp>
        <p:nvSpPr>
          <p:cNvPr id="5" name="Slide Number Placeholder 4">
            <a:extLst>
              <a:ext uri="{FF2B5EF4-FFF2-40B4-BE49-F238E27FC236}">
                <a16:creationId xmlns:a16="http://schemas.microsoft.com/office/drawing/2014/main" id="{9016B289-8986-4344-B772-3119E1080D06}"/>
              </a:ext>
            </a:extLst>
          </p:cNvPr>
          <p:cNvSpPr>
            <a:spLocks noGrp="1"/>
          </p:cNvSpPr>
          <p:nvPr>
            <p:ph type="sldNum" sz="quarter" idx="12"/>
          </p:nvPr>
        </p:nvSpPr>
        <p:spPr/>
        <p:txBody>
          <a:bodyPr/>
          <a:lstStyle/>
          <a:p>
            <a:fld id="{3BED7E35-CF80-D24E-8FC1-B11BD33B142C}" type="slidenum">
              <a:rPr lang="en-US" smtClean="0"/>
              <a:pPr/>
              <a:t>2</a:t>
            </a:fld>
            <a:endParaRPr lang="en-US"/>
          </a:p>
        </p:txBody>
      </p:sp>
    </p:spTree>
    <p:extLst>
      <p:ext uri="{BB962C8B-B14F-4D97-AF65-F5344CB8AC3E}">
        <p14:creationId xmlns:p14="http://schemas.microsoft.com/office/powerpoint/2010/main" val="2546997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D9FE-FC00-7349-B785-825A191C50BA}"/>
              </a:ext>
            </a:extLst>
          </p:cNvPr>
          <p:cNvSpPr>
            <a:spLocks noGrp="1"/>
          </p:cNvSpPr>
          <p:nvPr>
            <p:ph type="title"/>
          </p:nvPr>
        </p:nvSpPr>
        <p:spPr>
          <a:xfrm>
            <a:off x="365448" y="-13023"/>
            <a:ext cx="11547049" cy="910433"/>
          </a:xfrm>
        </p:spPr>
        <p:txBody>
          <a:bodyPr>
            <a:noAutofit/>
          </a:bodyPr>
          <a:lstStyle/>
          <a:p>
            <a:r>
              <a:rPr lang="en-US" sz="3200" b="1" dirty="0">
                <a:solidFill>
                  <a:srgbClr val="1E4980"/>
                </a:solidFill>
              </a:rPr>
              <a:t>SC Efforts in Broadening Participation </a:t>
            </a:r>
            <a:br>
              <a:rPr lang="en-US" sz="3200" b="1" dirty="0">
                <a:solidFill>
                  <a:srgbClr val="1E4980"/>
                </a:solidFill>
              </a:rPr>
            </a:br>
            <a:r>
              <a:rPr lang="en-US" sz="3200" b="1" dirty="0">
                <a:solidFill>
                  <a:srgbClr val="1E4980"/>
                </a:solidFill>
              </a:rPr>
              <a:t>– </a:t>
            </a:r>
            <a:r>
              <a:rPr lang="en-US" sz="3200" dirty="0">
                <a:effectLst/>
                <a:ea typeface="Times New Roman" panose="02020603050405020304" pitchFamily="18" charset="0"/>
              </a:rPr>
              <a:t>Promoting Inclusive and Equitable Research</a:t>
            </a:r>
            <a:r>
              <a:rPr lang="en-US" sz="3200" b="1" dirty="0">
                <a:solidFill>
                  <a:srgbClr val="1E4980"/>
                </a:solidFill>
              </a:rPr>
              <a:t> (PIER) plans</a:t>
            </a:r>
            <a:endParaRPr lang="en-US" sz="3200" dirty="0">
              <a:solidFill>
                <a:srgbClr val="1E4980"/>
              </a:solidFill>
              <a:highlight>
                <a:srgbClr val="FFFF00"/>
              </a:highlight>
            </a:endParaRPr>
          </a:p>
        </p:txBody>
      </p:sp>
      <p:sp>
        <p:nvSpPr>
          <p:cNvPr id="3" name="TextBox 2">
            <a:extLst>
              <a:ext uri="{FF2B5EF4-FFF2-40B4-BE49-F238E27FC236}">
                <a16:creationId xmlns:a16="http://schemas.microsoft.com/office/drawing/2014/main" id="{8B30387A-80FC-5AC3-2FB1-13BA459968D7}"/>
              </a:ext>
            </a:extLst>
          </p:cNvPr>
          <p:cNvSpPr txBox="1"/>
          <p:nvPr/>
        </p:nvSpPr>
        <p:spPr>
          <a:xfrm>
            <a:off x="395231" y="3528194"/>
            <a:ext cx="11547050" cy="2585323"/>
          </a:xfrm>
          <a:prstGeom prst="rect">
            <a:avLst/>
          </a:prstGeom>
          <a:noFill/>
        </p:spPr>
        <p:txBody>
          <a:bodyPr wrap="square">
            <a:spAutoFit/>
          </a:bodyPr>
          <a:lstStyle/>
          <a:p>
            <a:r>
              <a:rPr lang="en-US" b="1" i="1" dirty="0">
                <a:ea typeface="Calibri" panose="020F0502020204030204" pitchFamily="34" charset="0"/>
              </a:rPr>
              <a:t>As a reflection of this commitment, starting in FY2023, a</a:t>
            </a:r>
            <a:r>
              <a:rPr lang="en-US" b="1" i="1" dirty="0">
                <a:effectLst/>
                <a:ea typeface="Calibri" panose="020F0502020204030204" pitchFamily="34" charset="0"/>
              </a:rPr>
              <a:t>ll </a:t>
            </a:r>
            <a:r>
              <a:rPr lang="en-US" b="1" i="1" dirty="0">
                <a:ea typeface="Calibri" panose="020F0502020204030204" pitchFamily="34" charset="0"/>
              </a:rPr>
              <a:t>SC </a:t>
            </a:r>
            <a:r>
              <a:rPr lang="en-US" b="1" i="1" dirty="0">
                <a:effectLst/>
                <a:ea typeface="Calibri" panose="020F0502020204030204" pitchFamily="34" charset="0"/>
              </a:rPr>
              <a:t>Funding Opportunity Announcements (FOA)</a:t>
            </a:r>
            <a:r>
              <a:rPr lang="en-US" i="1" dirty="0">
                <a:effectLst/>
                <a:ea typeface="Calibri" panose="020F0502020204030204" pitchFamily="34" charset="0"/>
              </a:rPr>
              <a:t> now require applicants to submit a </a:t>
            </a:r>
            <a:r>
              <a:rPr lang="en-US" sz="1800" b="1" i="1" u="sng" dirty="0">
                <a:solidFill>
                  <a:srgbClr val="1E4980"/>
                </a:solidFill>
                <a:effectLst/>
                <a:ea typeface="Calibri" panose="020F0502020204030204" pitchFamily="34" charset="0"/>
              </a:rPr>
              <a:t>Promoting Inclusive and Equitable Research (PIER) Plan</a:t>
            </a:r>
            <a:r>
              <a:rPr lang="en-US" b="1" i="1" u="sng" dirty="0">
                <a:effectLst/>
                <a:ea typeface="Calibri" panose="020F0502020204030204" pitchFamily="34" charset="0"/>
              </a:rPr>
              <a:t> </a:t>
            </a:r>
            <a:r>
              <a:rPr lang="en-US" i="1" dirty="0">
                <a:effectLst/>
                <a:ea typeface="Calibri" panose="020F0502020204030204" pitchFamily="34" charset="0"/>
              </a:rPr>
              <a:t>as part of their proposal.</a:t>
            </a:r>
            <a:r>
              <a:rPr lang="en-US" i="1" dirty="0">
                <a:ea typeface="Calibri" panose="020F0502020204030204" pitchFamily="34" charset="0"/>
              </a:rPr>
              <a:t> </a:t>
            </a:r>
            <a:endParaRPr lang="en-US" dirty="0">
              <a:effectLst/>
              <a:ea typeface="Calibri" panose="020F0502020204030204" pitchFamily="34" charset="0"/>
            </a:endParaRPr>
          </a:p>
          <a:p>
            <a:pPr marL="0" marR="0">
              <a:spcBef>
                <a:spcPts val="0"/>
              </a:spcBef>
              <a:spcAft>
                <a:spcPts val="0"/>
              </a:spcAft>
            </a:pPr>
            <a:r>
              <a:rPr lang="en-US" i="1" dirty="0">
                <a:effectLst/>
                <a:ea typeface="Calibri" panose="020F0502020204030204" pitchFamily="34" charset="0"/>
              </a:rPr>
              <a:t> </a:t>
            </a:r>
            <a:endParaRPr lang="en-US" dirty="0">
              <a:effectLst/>
              <a:ea typeface="Calibri" panose="020F0502020204030204" pitchFamily="34" charset="0"/>
            </a:endParaRPr>
          </a:p>
          <a:p>
            <a:pPr marL="285750" indent="-285750">
              <a:buFont typeface="Arial" panose="020B0604020202020204" pitchFamily="34" charset="0"/>
              <a:buChar char="•"/>
            </a:pPr>
            <a:r>
              <a:rPr lang="en-US" sz="1800" dirty="0">
                <a:cs typeface="Times New Roman" panose="02020603050405020304" pitchFamily="18" charset="0"/>
              </a:rPr>
              <a:t>It is appropriate that we consider the effectiveness of an applicant’s record and plans for conducting research in an inclusive and equitable manner and for recruitment and mentoring in the allocation of research funds.</a:t>
            </a:r>
          </a:p>
          <a:p>
            <a:pPr marL="285750" marR="0" indent="-285750">
              <a:spcBef>
                <a:spcPts val="0"/>
              </a:spcBef>
              <a:spcAft>
                <a:spcPts val="0"/>
              </a:spcAft>
              <a:buFont typeface="Arial" panose="020B0604020202020204" pitchFamily="34" charset="0"/>
              <a:buChar char="•"/>
            </a:pPr>
            <a:endParaRPr lang="en-US" dirty="0">
              <a:effectLst/>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dirty="0">
                <a:effectLst/>
                <a:ea typeface="Calibri" panose="020F0502020204030204" pitchFamily="34" charset="0"/>
              </a:rPr>
              <a:t>PIER plans should describe the activities and strategies applicants will incorporate in their own research groups to promote diversity, equity, inclusion, and accessibility in their individual research projects beyond the policies of the laboratory and/or university. </a:t>
            </a:r>
          </a:p>
        </p:txBody>
      </p:sp>
      <p:sp>
        <p:nvSpPr>
          <p:cNvPr id="6" name="Footer Placeholder 5">
            <a:extLst>
              <a:ext uri="{FF2B5EF4-FFF2-40B4-BE49-F238E27FC236}">
                <a16:creationId xmlns:a16="http://schemas.microsoft.com/office/drawing/2014/main" id="{B95FE29C-2758-38D4-2605-3C0C19D5C7CD}"/>
              </a:ext>
            </a:extLst>
          </p:cNvPr>
          <p:cNvSpPr>
            <a:spLocks noGrp="1"/>
          </p:cNvSpPr>
          <p:nvPr>
            <p:ph type="ftr" sz="quarter" idx="11"/>
          </p:nvPr>
        </p:nvSpPr>
        <p:spPr/>
        <p:txBody>
          <a:bodyPr/>
          <a:lstStyle/>
          <a:p>
            <a:r>
              <a:rPr lang="en-US"/>
              <a:t>DOE/HEP report to AAS 4/17/23</a:t>
            </a:r>
            <a:endParaRPr lang="en-US" dirty="0"/>
          </a:p>
        </p:txBody>
      </p:sp>
      <p:sp>
        <p:nvSpPr>
          <p:cNvPr id="7" name="Slide Number Placeholder 6">
            <a:extLst>
              <a:ext uri="{FF2B5EF4-FFF2-40B4-BE49-F238E27FC236}">
                <a16:creationId xmlns:a16="http://schemas.microsoft.com/office/drawing/2014/main" id="{D9DFEFC2-5FF3-489E-63BC-35CF6A43A636}"/>
              </a:ext>
            </a:extLst>
          </p:cNvPr>
          <p:cNvSpPr>
            <a:spLocks noGrp="1"/>
          </p:cNvSpPr>
          <p:nvPr>
            <p:ph type="sldNum" sz="quarter" idx="12"/>
          </p:nvPr>
        </p:nvSpPr>
        <p:spPr/>
        <p:txBody>
          <a:bodyPr/>
          <a:lstStyle/>
          <a:p>
            <a:fld id="{3BED7E35-CF80-D24E-8FC1-B11BD33B142C}" type="slidenum">
              <a:rPr lang="en-US" smtClean="0"/>
              <a:pPr/>
              <a:t>3</a:t>
            </a:fld>
            <a:endParaRPr lang="en-US"/>
          </a:p>
        </p:txBody>
      </p:sp>
      <p:sp>
        <p:nvSpPr>
          <p:cNvPr id="5" name="TextBox 4">
            <a:extLst>
              <a:ext uri="{FF2B5EF4-FFF2-40B4-BE49-F238E27FC236}">
                <a16:creationId xmlns:a16="http://schemas.microsoft.com/office/drawing/2014/main" id="{A3EBDBB2-ADC0-5A97-4AB5-62586A6DEFB6}"/>
              </a:ext>
            </a:extLst>
          </p:cNvPr>
          <p:cNvSpPr txBox="1"/>
          <p:nvPr/>
        </p:nvSpPr>
        <p:spPr>
          <a:xfrm>
            <a:off x="295998" y="1067648"/>
            <a:ext cx="11162937" cy="22621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000099"/>
                </a:solidFill>
                <a:effectLst/>
                <a:uLnTx/>
                <a:uFillTx/>
                <a:latin typeface="Calibri"/>
                <a:ea typeface="+mn-ea"/>
                <a:cs typeface="+mn-cs"/>
              </a:rPr>
              <a:t>SC is deeply committed to</a:t>
            </a:r>
            <a:r>
              <a:rPr kumimoji="0" lang="en-US" sz="1800" b="0" i="0" u="none" strike="noStrike" kern="1200" cap="none" spc="0" normalizeH="0" baseline="0" noProof="0" dirty="0">
                <a:ln>
                  <a:noFill/>
                </a:ln>
                <a:solidFill>
                  <a:srgbClr val="000099"/>
                </a:solidFill>
                <a:effectLst/>
                <a:uLnTx/>
                <a:uFillTx/>
                <a:latin typeface="Calibri"/>
                <a:ea typeface="+mn-ea"/>
                <a:cs typeface="+mn-cs"/>
              </a:rPr>
              <a:t>: </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99"/>
                </a:solidFill>
                <a:effectLst/>
                <a:uLnTx/>
                <a:uFillTx/>
                <a:latin typeface="Calibri"/>
                <a:ea typeface="+mn-ea"/>
                <a:cs typeface="+mn-cs"/>
              </a:rPr>
              <a:t>Supporting diverse, equitable, inclusive, and accessible work, research, and funding environments that value mutual respect and personal integrity;</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dirty="0">
                <a:solidFill>
                  <a:srgbClr val="000099"/>
                </a:solidFill>
                <a:latin typeface="Calibri"/>
              </a:rPr>
              <a:t>P</a:t>
            </a:r>
            <a:r>
              <a:rPr kumimoji="0" lang="en-US" sz="1800" b="0" i="0" u="none" strike="noStrike" kern="1200" cap="none" spc="0" normalizeH="0" baseline="0" noProof="0" dirty="0" err="1">
                <a:ln>
                  <a:noFill/>
                </a:ln>
                <a:solidFill>
                  <a:srgbClr val="000099"/>
                </a:solidFill>
                <a:effectLst/>
                <a:uLnTx/>
                <a:uFillTx/>
                <a:latin typeface="Calibri"/>
                <a:ea typeface="+mn-ea"/>
                <a:cs typeface="+mn-cs"/>
              </a:rPr>
              <a:t>romoting</a:t>
            </a:r>
            <a:r>
              <a:rPr kumimoji="0" lang="en-US" sz="1800" b="0" i="0" u="none" strike="noStrike" kern="1200" cap="none" spc="0" normalizeH="0" baseline="0" noProof="0" dirty="0">
                <a:ln>
                  <a:noFill/>
                </a:ln>
                <a:solidFill>
                  <a:srgbClr val="000099"/>
                </a:solidFill>
                <a:effectLst/>
                <a:uLnTx/>
                <a:uFillTx/>
                <a:latin typeface="Calibri"/>
                <a:ea typeface="+mn-ea"/>
                <a:cs typeface="+mn-cs"/>
              </a:rPr>
              <a:t> people of all backgrounds, including individuals from groups and communities historically underrepresented and minoritized in STEM fields;</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99"/>
                </a:solidFill>
                <a:effectLst/>
                <a:uLnTx/>
                <a:uFillTx/>
                <a:latin typeface="Calibri"/>
                <a:ea typeface="+mn-ea"/>
                <a:cs typeface="+mn-cs"/>
              </a:rPr>
              <a:t>Advancing scientific discovery by harnessing a diverse range of views, expertise, and experiences to drive scientific and technological innovation. </a:t>
            </a:r>
          </a:p>
        </p:txBody>
      </p:sp>
    </p:spTree>
    <p:extLst>
      <p:ext uri="{BB962C8B-B14F-4D97-AF65-F5344CB8AC3E}">
        <p14:creationId xmlns:p14="http://schemas.microsoft.com/office/powerpoint/2010/main" val="3770379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D9FE-FC00-7349-B785-825A191C50BA}"/>
              </a:ext>
            </a:extLst>
          </p:cNvPr>
          <p:cNvSpPr>
            <a:spLocks noGrp="1"/>
          </p:cNvSpPr>
          <p:nvPr>
            <p:ph type="title"/>
          </p:nvPr>
        </p:nvSpPr>
        <p:spPr>
          <a:xfrm>
            <a:off x="365448" y="-13023"/>
            <a:ext cx="11547049" cy="910433"/>
          </a:xfrm>
        </p:spPr>
        <p:txBody>
          <a:bodyPr>
            <a:noAutofit/>
          </a:bodyPr>
          <a:lstStyle/>
          <a:p>
            <a:r>
              <a:rPr lang="en-US" sz="3200" b="1" dirty="0">
                <a:solidFill>
                  <a:srgbClr val="1E4980"/>
                </a:solidFill>
              </a:rPr>
              <a:t>SC Efforts in Broadening Participation </a:t>
            </a:r>
            <a:br>
              <a:rPr lang="en-US" sz="3200" b="1" dirty="0">
                <a:solidFill>
                  <a:srgbClr val="1E4980"/>
                </a:solidFill>
              </a:rPr>
            </a:br>
            <a:r>
              <a:rPr lang="en-US" sz="3200" b="1" dirty="0">
                <a:solidFill>
                  <a:srgbClr val="1E4980"/>
                </a:solidFill>
              </a:rPr>
              <a:t>– </a:t>
            </a:r>
            <a:r>
              <a:rPr lang="en-US" sz="3200" dirty="0">
                <a:effectLst/>
                <a:ea typeface="Times New Roman" panose="02020603050405020304" pitchFamily="18" charset="0"/>
              </a:rPr>
              <a:t>Promoting Inclusive and Equitable Research</a:t>
            </a:r>
            <a:r>
              <a:rPr lang="en-US" sz="3200" b="1" dirty="0">
                <a:solidFill>
                  <a:srgbClr val="1E4980"/>
                </a:solidFill>
              </a:rPr>
              <a:t> (PIER) plans</a:t>
            </a:r>
            <a:endParaRPr lang="en-US" sz="3200" dirty="0">
              <a:solidFill>
                <a:srgbClr val="1E4980"/>
              </a:solidFill>
              <a:highlight>
                <a:srgbClr val="FFFF00"/>
              </a:highlight>
            </a:endParaRPr>
          </a:p>
        </p:txBody>
      </p:sp>
      <p:sp>
        <p:nvSpPr>
          <p:cNvPr id="12" name="TextBox 11">
            <a:extLst>
              <a:ext uri="{FF2B5EF4-FFF2-40B4-BE49-F238E27FC236}">
                <a16:creationId xmlns:a16="http://schemas.microsoft.com/office/drawing/2014/main" id="{DD3DAC91-80EC-41F3-8753-AD4781A65232}"/>
              </a:ext>
            </a:extLst>
          </p:cNvPr>
          <p:cNvSpPr txBox="1"/>
          <p:nvPr/>
        </p:nvSpPr>
        <p:spPr>
          <a:xfrm>
            <a:off x="365448" y="1072162"/>
            <a:ext cx="11162937" cy="5570756"/>
          </a:xfrm>
          <a:prstGeom prst="rect">
            <a:avLst/>
          </a:prstGeom>
          <a:noFill/>
        </p:spPr>
        <p:txBody>
          <a:bodyPr wrap="square">
            <a:spAutoFit/>
          </a:bodyPr>
          <a:lstStyle/>
          <a:p>
            <a:pPr>
              <a:lnSpc>
                <a:spcPct val="100000"/>
              </a:lnSpc>
              <a:tabLst>
                <a:tab pos="755015" algn="l"/>
                <a:tab pos="755650" algn="l"/>
              </a:tabLst>
            </a:pPr>
            <a:r>
              <a:rPr lang="en-US" b="1" i="1" dirty="0">
                <a:solidFill>
                  <a:srgbClr val="006600"/>
                </a:solidFill>
                <a:latin typeface="Candara" panose="020E0502030303020204" pitchFamily="34" charset="0"/>
                <a:ea typeface="Calibri" panose="020F0502020204030204" pitchFamily="34" charset="0"/>
              </a:rPr>
              <a:t>PIER plans will be </a:t>
            </a:r>
            <a:r>
              <a:rPr lang="en-US" b="1" i="1" dirty="0">
                <a:solidFill>
                  <a:srgbClr val="006600"/>
                </a:solidFill>
                <a:effectLst/>
                <a:latin typeface="Candara" panose="020E0502030303020204" pitchFamily="34" charset="0"/>
                <a:ea typeface="Calibri" panose="020F0502020204030204" pitchFamily="34" charset="0"/>
              </a:rPr>
              <a:t>evaluated as part of the merit review process:</a:t>
            </a:r>
            <a:endParaRPr lang="en-US" sz="1800" b="1" spc="-10" dirty="0">
              <a:solidFill>
                <a:srgbClr val="006600"/>
              </a:solidFill>
              <a:latin typeface="Candara" panose="020E0502030303020204" pitchFamily="34" charset="0"/>
              <a:cs typeface="Calibri"/>
            </a:endParaRPr>
          </a:p>
          <a:p>
            <a:pPr indent="-285750">
              <a:lnSpc>
                <a:spcPct val="100000"/>
              </a:lnSpc>
              <a:buFont typeface="Arial"/>
              <a:buChar char="•"/>
              <a:tabLst>
                <a:tab pos="755015" algn="l"/>
                <a:tab pos="755650" algn="l"/>
              </a:tabLst>
            </a:pPr>
            <a:endParaRPr lang="en-US" sz="1800" b="1" spc="-5" dirty="0">
              <a:solidFill>
                <a:srgbClr val="006600"/>
              </a:solidFill>
              <a:latin typeface="Candara" panose="020E0502030303020204" pitchFamily="34" charset="0"/>
              <a:cs typeface="Calibri"/>
            </a:endParaRP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panose="020E0502030303020204" pitchFamily="34" charset="0"/>
                <a:cs typeface="Times New Roman" panose="02020603050405020304" pitchFamily="18" charset="0"/>
              </a:rPr>
              <a:t>Scientific and/or Technical Merit of the Project;</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panose="020E0502030303020204" pitchFamily="34" charset="0"/>
                <a:cs typeface="Times New Roman" panose="02020603050405020304" pitchFamily="18" charset="0"/>
              </a:rPr>
              <a:t>Appropriateness of the Proposed Method or Approach;</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panose="020E0502030303020204" pitchFamily="34" charset="0"/>
                <a:cs typeface="Times New Roman" panose="02020603050405020304" pitchFamily="18" charset="0"/>
              </a:rPr>
              <a:t>Competency of Applicant’s Personnel and Adequacy of Proposed Resources;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panose="020E0502030303020204" pitchFamily="34" charset="0"/>
                <a:cs typeface="Times New Roman" panose="02020603050405020304" pitchFamily="18" charset="0"/>
              </a:rPr>
              <a:t>Reasonableness and Appropriateness of the Proposed Budget; and</a:t>
            </a:r>
            <a:endParaRPr kumimoji="0" lang="en-US" b="1" i="0" u="none" strike="noStrike" kern="1200" cap="none" spc="-5" normalizeH="0" baseline="0" noProof="0" dirty="0">
              <a:ln>
                <a:noFill/>
              </a:ln>
              <a:solidFill>
                <a:srgbClr val="006600"/>
              </a:solidFill>
              <a:effectLst/>
              <a:uLnTx/>
              <a:uFillTx/>
              <a:latin typeface="Candara" panose="020E0502030303020204" pitchFamily="34" charset="0"/>
              <a:cs typeface="Calibri"/>
            </a:endParaRP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800" b="1" spc="-5" dirty="0">
                <a:solidFill>
                  <a:srgbClr val="006600"/>
                </a:solidFill>
                <a:latin typeface="Candara" panose="020E0502030303020204" pitchFamily="34" charset="0"/>
                <a:cs typeface="Calibri"/>
              </a:rPr>
              <a:t>Quality </a:t>
            </a:r>
            <a:r>
              <a:rPr lang="en-US" sz="1800" b="1" dirty="0">
                <a:solidFill>
                  <a:srgbClr val="006600"/>
                </a:solidFill>
                <a:latin typeface="Candara" panose="020E0502030303020204" pitchFamily="34" charset="0"/>
                <a:cs typeface="Calibri"/>
              </a:rPr>
              <a:t>and </a:t>
            </a:r>
            <a:r>
              <a:rPr lang="en-US" sz="1800" b="1" spc="-15" dirty="0">
                <a:solidFill>
                  <a:srgbClr val="006600"/>
                </a:solidFill>
                <a:latin typeface="Candara" panose="020E0502030303020204" pitchFamily="34" charset="0"/>
                <a:cs typeface="Calibri"/>
              </a:rPr>
              <a:t>Efficacy </a:t>
            </a:r>
            <a:r>
              <a:rPr lang="en-US" sz="1800" b="1" dirty="0">
                <a:solidFill>
                  <a:srgbClr val="006600"/>
                </a:solidFill>
                <a:latin typeface="Candara" panose="020E0502030303020204" pitchFamily="34" charset="0"/>
                <a:cs typeface="Calibri"/>
              </a:rPr>
              <a:t>of the </a:t>
            </a:r>
            <a:r>
              <a:rPr lang="en-US" sz="1800" b="1" spc="-5" dirty="0">
                <a:solidFill>
                  <a:srgbClr val="006600"/>
                </a:solidFill>
                <a:latin typeface="Candara" panose="020E0502030303020204" pitchFamily="34" charset="0"/>
                <a:cs typeface="Calibri"/>
              </a:rPr>
              <a:t>Plan </a:t>
            </a:r>
            <a:r>
              <a:rPr lang="en-US" sz="1800" b="1" spc="-15" dirty="0">
                <a:solidFill>
                  <a:srgbClr val="006600"/>
                </a:solidFill>
                <a:latin typeface="Candara" panose="020E0502030303020204" pitchFamily="34" charset="0"/>
                <a:cs typeface="Calibri"/>
              </a:rPr>
              <a:t>for </a:t>
            </a:r>
            <a:r>
              <a:rPr lang="en-US" sz="1800" b="1" spc="-5" dirty="0">
                <a:solidFill>
                  <a:srgbClr val="006600"/>
                </a:solidFill>
                <a:latin typeface="Candara" panose="020E0502030303020204" pitchFamily="34" charset="0"/>
                <a:cs typeface="Calibri"/>
              </a:rPr>
              <a:t>Promoting Inclusive and </a:t>
            </a:r>
            <a:r>
              <a:rPr lang="en-US" sz="1800" b="1" spc="-10" dirty="0">
                <a:solidFill>
                  <a:srgbClr val="006600"/>
                </a:solidFill>
                <a:latin typeface="Candara" panose="020E0502030303020204" pitchFamily="34" charset="0"/>
                <a:cs typeface="Calibri"/>
              </a:rPr>
              <a:t>Equitable</a:t>
            </a:r>
            <a:r>
              <a:rPr lang="en-US" sz="1800" b="1" spc="15" dirty="0">
                <a:solidFill>
                  <a:srgbClr val="006600"/>
                </a:solidFill>
                <a:latin typeface="Candara" panose="020E0502030303020204" pitchFamily="34" charset="0"/>
                <a:cs typeface="Calibri"/>
              </a:rPr>
              <a:t> </a:t>
            </a:r>
            <a:r>
              <a:rPr lang="en-US" sz="1800" b="1" spc="-15" dirty="0">
                <a:solidFill>
                  <a:srgbClr val="006600"/>
                </a:solidFill>
                <a:latin typeface="Candara" panose="020E0502030303020204" pitchFamily="34" charset="0"/>
                <a:cs typeface="Calibri"/>
              </a:rPr>
              <a:t>Research</a:t>
            </a:r>
          </a:p>
          <a:p>
            <a:pPr marL="1200150" lvl="2" indent="-285750">
              <a:buFont typeface="Courier New" panose="02070309020205020404" pitchFamily="49" charset="0"/>
              <a:buChar char="o"/>
            </a:pPr>
            <a:r>
              <a:rPr lang="en-US" dirty="0">
                <a:latin typeface="Candara" panose="020E0502030303020204" pitchFamily="34" charset="0"/>
                <a:cs typeface="Times New Roman" panose="02020603050405020304" pitchFamily="18" charset="0"/>
              </a:rPr>
              <a:t>Is the proposed Promoting Inclusive and Equitable Research (PIER) Plan suitable for the size and complexity of the proposed project and an integral component of the proposed project?</a:t>
            </a:r>
          </a:p>
          <a:p>
            <a:pPr marL="1200150" lvl="2" indent="-285750">
              <a:buFont typeface="Courier New" panose="02070309020205020404" pitchFamily="49" charset="0"/>
              <a:buChar char="o"/>
            </a:pPr>
            <a:r>
              <a:rPr lang="en-US" dirty="0">
                <a:latin typeface="Candara" panose="020E0502030303020204" pitchFamily="34" charset="0"/>
                <a:cs typeface="Times New Roman" panose="02020603050405020304" pitchFamily="18" charset="0"/>
              </a:rPr>
              <a:t>To what extent is the PIER plan likely to lead to participation of individuals from diverse backgrounds, including individuals historically underrepresented in the research community?</a:t>
            </a:r>
          </a:p>
          <a:p>
            <a:pPr marL="1200150" lvl="2" indent="-285750">
              <a:buFont typeface="Courier New" panose="02070309020205020404" pitchFamily="49" charset="0"/>
              <a:buChar char="o"/>
            </a:pPr>
            <a:r>
              <a:rPr lang="en-US" dirty="0">
                <a:latin typeface="Candara" panose="020E0502030303020204" pitchFamily="34" charset="0"/>
                <a:cs typeface="Times New Roman" panose="02020603050405020304" pitchFamily="18" charset="0"/>
              </a:rPr>
              <a:t>What aspects of the PIER plan are likely to contribute to the goal of creating and maintaining an equitable, inclusive, encouraging, and professional training and research environment and supporting a sense of belonging among project personnel? </a:t>
            </a:r>
          </a:p>
          <a:p>
            <a:pPr marL="1200150" lvl="2" indent="-285750">
              <a:buFont typeface="Courier New" panose="02070309020205020404" pitchFamily="49" charset="0"/>
              <a:buChar char="o"/>
            </a:pPr>
            <a:r>
              <a:rPr lang="en-US" dirty="0">
                <a:latin typeface="Candara" panose="020E0502030303020204" pitchFamily="34" charset="0"/>
                <a:cs typeface="Times New Roman" panose="02020603050405020304" pitchFamily="18" charset="0"/>
              </a:rPr>
              <a:t>How does the proposed plan include intentional mentorship and are the associated mentoring resources reasonable and appropriate? </a:t>
            </a:r>
          </a:p>
          <a:p>
            <a:pPr indent="-285750">
              <a:lnSpc>
                <a:spcPct val="100000"/>
              </a:lnSpc>
              <a:buFont typeface="Arial"/>
              <a:buChar char="•"/>
              <a:tabLst>
                <a:tab pos="755015" algn="l"/>
                <a:tab pos="755650" algn="l"/>
              </a:tabLst>
            </a:pPr>
            <a:endParaRPr lang="en-US" sz="1800" dirty="0">
              <a:solidFill>
                <a:srgbClr val="006600"/>
              </a:solidFill>
              <a:latin typeface="Calibri"/>
              <a:cs typeface="Calibri"/>
            </a:endParaRPr>
          </a:p>
        </p:txBody>
      </p:sp>
      <p:sp>
        <p:nvSpPr>
          <p:cNvPr id="6" name="Footer Placeholder 5">
            <a:extLst>
              <a:ext uri="{FF2B5EF4-FFF2-40B4-BE49-F238E27FC236}">
                <a16:creationId xmlns:a16="http://schemas.microsoft.com/office/drawing/2014/main" id="{B95FE29C-2758-38D4-2605-3C0C19D5C7CD}"/>
              </a:ext>
            </a:extLst>
          </p:cNvPr>
          <p:cNvSpPr>
            <a:spLocks noGrp="1"/>
          </p:cNvSpPr>
          <p:nvPr>
            <p:ph type="ftr" sz="quarter" idx="11"/>
          </p:nvPr>
        </p:nvSpPr>
        <p:spPr/>
        <p:txBody>
          <a:bodyPr/>
          <a:lstStyle/>
          <a:p>
            <a:r>
              <a:rPr lang="en-US"/>
              <a:t>DOE/HEP report to AAS 4/17/23</a:t>
            </a:r>
            <a:endParaRPr lang="en-US" dirty="0"/>
          </a:p>
        </p:txBody>
      </p:sp>
      <p:sp>
        <p:nvSpPr>
          <p:cNvPr id="7" name="Slide Number Placeholder 6">
            <a:extLst>
              <a:ext uri="{FF2B5EF4-FFF2-40B4-BE49-F238E27FC236}">
                <a16:creationId xmlns:a16="http://schemas.microsoft.com/office/drawing/2014/main" id="{D9DFEFC2-5FF3-489E-63BC-35CF6A43A636}"/>
              </a:ext>
            </a:extLst>
          </p:cNvPr>
          <p:cNvSpPr>
            <a:spLocks noGrp="1"/>
          </p:cNvSpPr>
          <p:nvPr>
            <p:ph type="sldNum" sz="quarter" idx="12"/>
          </p:nvPr>
        </p:nvSpPr>
        <p:spPr/>
        <p:txBody>
          <a:bodyPr/>
          <a:lstStyle/>
          <a:p>
            <a:fld id="{3BED7E35-CF80-D24E-8FC1-B11BD33B142C}" type="slidenum">
              <a:rPr lang="en-US" smtClean="0"/>
              <a:pPr/>
              <a:t>4</a:t>
            </a:fld>
            <a:endParaRPr lang="en-US"/>
          </a:p>
        </p:txBody>
      </p:sp>
    </p:spTree>
    <p:extLst>
      <p:ext uri="{BB962C8B-B14F-4D97-AF65-F5344CB8AC3E}">
        <p14:creationId xmlns:p14="http://schemas.microsoft.com/office/powerpoint/2010/main" val="3005741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76801-6D2A-B89F-CECE-BBB7C524DEE1}"/>
              </a:ext>
            </a:extLst>
          </p:cNvPr>
          <p:cNvSpPr>
            <a:spLocks noGrp="1"/>
          </p:cNvSpPr>
          <p:nvPr>
            <p:ph type="title"/>
          </p:nvPr>
        </p:nvSpPr>
        <p:spPr/>
        <p:txBody>
          <a:bodyPr>
            <a:noAutofit/>
          </a:bodyPr>
          <a:lstStyle/>
          <a:p>
            <a:r>
              <a:rPr lang="en-US" sz="2800" b="0" dirty="0"/>
              <a:t>Reaching a New Energy Sciences Workforce </a:t>
            </a:r>
            <a:br>
              <a:rPr lang="en-US" sz="2800" b="0" dirty="0"/>
            </a:br>
            <a:r>
              <a:rPr lang="en-US" sz="2800" b="0" dirty="0"/>
              <a:t>	for High-Energy Physics (RENEW-HEP)</a:t>
            </a:r>
          </a:p>
        </p:txBody>
      </p:sp>
      <p:sp>
        <p:nvSpPr>
          <p:cNvPr id="3" name="Content Placeholder 2">
            <a:extLst>
              <a:ext uri="{FF2B5EF4-FFF2-40B4-BE49-F238E27FC236}">
                <a16:creationId xmlns:a16="http://schemas.microsoft.com/office/drawing/2014/main" id="{EA5B9E27-AD0A-A60A-9CFF-A470BD0AADE9}"/>
              </a:ext>
            </a:extLst>
          </p:cNvPr>
          <p:cNvSpPr>
            <a:spLocks noGrp="1"/>
          </p:cNvSpPr>
          <p:nvPr>
            <p:ph idx="1"/>
          </p:nvPr>
        </p:nvSpPr>
        <p:spPr>
          <a:xfrm>
            <a:off x="333705" y="1544676"/>
            <a:ext cx="11595537" cy="4968832"/>
          </a:xfrm>
        </p:spPr>
        <p:txBody>
          <a:bodyPr>
            <a:normAutofit fontScale="92500" lnSpcReduction="10000"/>
          </a:bodyPr>
          <a:lstStyle/>
          <a:p>
            <a:r>
              <a:rPr lang="en-US" b="0" i="1" dirty="0"/>
              <a:t>Reaching a New Energy Sciences Workforce</a:t>
            </a:r>
            <a:r>
              <a:rPr lang="en-US" b="0" dirty="0"/>
              <a:t> (RENEW) provides research opportunities to historically underrepresented groups in STEM to diversify American leadership in the physical and climate sciences through internships, training programs, and mentor opportunities.</a:t>
            </a:r>
          </a:p>
          <a:p>
            <a:pPr lvl="1"/>
            <a:r>
              <a:rPr lang="en-US" b="0" dirty="0">
                <a:hlinkClick r:id="rId3"/>
              </a:rPr>
              <a:t>https://science.osti.gov/Initiatives/RENEW</a:t>
            </a:r>
            <a:endParaRPr lang="en-US" b="0" dirty="0"/>
          </a:p>
          <a:p>
            <a:r>
              <a:rPr lang="en-US" b="0" dirty="0"/>
              <a:t>The HEP RENEW FOA ($4M in FY2022, $8M in FY2023, $10M requested for FY2024) is to support training and research experiences in high energy/particle physics for members of underserved communities, with the goals of supporting investigators and building </a:t>
            </a:r>
            <a:r>
              <a:rPr lang="en-US" b="0" u="sng" dirty="0"/>
              <a:t>research infrastructure</a:t>
            </a:r>
            <a:r>
              <a:rPr lang="en-US" b="0" dirty="0"/>
              <a:t> at institutions which have not traditionally been part of the portfolio and encouraging underrepresented populations to pursue STEM careers. </a:t>
            </a:r>
          </a:p>
          <a:p>
            <a:pPr lvl="1"/>
            <a:r>
              <a:rPr lang="en-US" b="0" dirty="0"/>
              <a:t>$50K - $500K per year; 3-year awards</a:t>
            </a:r>
          </a:p>
          <a:p>
            <a:pPr lvl="1"/>
            <a:r>
              <a:rPr lang="en-US" b="0" dirty="0">
                <a:hlinkClick r:id="rId4"/>
              </a:rPr>
              <a:t>https://science.osti.gov/hep/Funding-Opportunities/-/media/grants/pdf/foas/2023/SC_FOA_0002949.pdf</a:t>
            </a:r>
            <a:endParaRPr lang="en-US" b="0" dirty="0"/>
          </a:p>
          <a:p>
            <a:pPr marL="320040" lvl="1" indent="0">
              <a:buNone/>
            </a:pPr>
            <a:endParaRPr lang="en-US" b="0" dirty="0"/>
          </a:p>
          <a:p>
            <a:endParaRPr lang="en-US" dirty="0"/>
          </a:p>
        </p:txBody>
      </p:sp>
      <p:sp>
        <p:nvSpPr>
          <p:cNvPr id="4" name="Footer Placeholder 3">
            <a:extLst>
              <a:ext uri="{FF2B5EF4-FFF2-40B4-BE49-F238E27FC236}">
                <a16:creationId xmlns:a16="http://schemas.microsoft.com/office/drawing/2014/main" id="{A01D8664-8DC7-EDE7-9F0E-A8415B4B8D1B}"/>
              </a:ext>
            </a:extLst>
          </p:cNvPr>
          <p:cNvSpPr>
            <a:spLocks noGrp="1"/>
          </p:cNvSpPr>
          <p:nvPr>
            <p:ph type="ftr" sz="quarter" idx="11"/>
          </p:nvPr>
        </p:nvSpPr>
        <p:spPr/>
        <p:txBody>
          <a:bodyPr/>
          <a:lstStyle/>
          <a:p>
            <a:r>
              <a:rPr lang="en-US"/>
              <a:t>2023 DESC Collaboration Meeting ∙ 26 July 2023</a:t>
            </a:r>
            <a:endParaRPr lang="en-US" dirty="0"/>
          </a:p>
        </p:txBody>
      </p:sp>
      <p:sp>
        <p:nvSpPr>
          <p:cNvPr id="5" name="Slide Number Placeholder 4">
            <a:extLst>
              <a:ext uri="{FF2B5EF4-FFF2-40B4-BE49-F238E27FC236}">
                <a16:creationId xmlns:a16="http://schemas.microsoft.com/office/drawing/2014/main" id="{9016B289-8986-4344-B772-3119E1080D06}"/>
              </a:ext>
            </a:extLst>
          </p:cNvPr>
          <p:cNvSpPr>
            <a:spLocks noGrp="1"/>
          </p:cNvSpPr>
          <p:nvPr>
            <p:ph type="sldNum" sz="quarter" idx="12"/>
          </p:nvPr>
        </p:nvSpPr>
        <p:spPr/>
        <p:txBody>
          <a:bodyPr/>
          <a:lstStyle/>
          <a:p>
            <a:fld id="{3BED7E35-CF80-D24E-8FC1-B11BD33B142C}" type="slidenum">
              <a:rPr lang="en-US" smtClean="0"/>
              <a:pPr/>
              <a:t>5</a:t>
            </a:fld>
            <a:endParaRPr lang="en-US"/>
          </a:p>
        </p:txBody>
      </p:sp>
      <p:sp>
        <p:nvSpPr>
          <p:cNvPr id="6" name="Rectangle 5">
            <a:extLst>
              <a:ext uri="{FF2B5EF4-FFF2-40B4-BE49-F238E27FC236}">
                <a16:creationId xmlns:a16="http://schemas.microsoft.com/office/drawing/2014/main" id="{96D2CA11-B085-5EE5-DBCC-A669E659AC22}"/>
              </a:ext>
            </a:extLst>
          </p:cNvPr>
          <p:cNvSpPr/>
          <p:nvPr/>
        </p:nvSpPr>
        <p:spPr>
          <a:xfrm rot="21385814">
            <a:off x="4996" y="1055457"/>
            <a:ext cx="4481190" cy="338554"/>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a:ea typeface="+mn-ea"/>
                <a:cs typeface="+mn-cs"/>
              </a:rPr>
              <a:t>RENEW initiative – started in FY2022</a:t>
            </a:r>
          </a:p>
        </p:txBody>
      </p:sp>
      <p:sp>
        <p:nvSpPr>
          <p:cNvPr id="7" name="Arrow: Right 6">
            <a:extLst>
              <a:ext uri="{FF2B5EF4-FFF2-40B4-BE49-F238E27FC236}">
                <a16:creationId xmlns:a16="http://schemas.microsoft.com/office/drawing/2014/main" id="{9FEC0878-6F62-6BD9-E19F-F3F0D8C8ED64}"/>
              </a:ext>
            </a:extLst>
          </p:cNvPr>
          <p:cNvSpPr/>
          <p:nvPr/>
        </p:nvSpPr>
        <p:spPr>
          <a:xfrm rot="10800000">
            <a:off x="7454096" y="5201785"/>
            <a:ext cx="544010" cy="1255430"/>
          </a:xfrm>
          <a:prstGeom prst="rightArrow">
            <a:avLst/>
          </a:prstGeom>
          <a:solidFill>
            <a:srgbClr val="1E49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7A002AE-65C1-466A-A029-C56DED76A3DE}"/>
              </a:ext>
            </a:extLst>
          </p:cNvPr>
          <p:cNvSpPr txBox="1"/>
          <p:nvPr/>
        </p:nvSpPr>
        <p:spPr>
          <a:xfrm>
            <a:off x="8085717" y="5193653"/>
            <a:ext cx="3192329" cy="1200329"/>
          </a:xfrm>
          <a:prstGeom prst="rect">
            <a:avLst/>
          </a:prstGeom>
          <a:noFill/>
        </p:spPr>
        <p:txBody>
          <a:bodyPr wrap="square" rtlCol="0">
            <a:spAutoFit/>
          </a:bodyPr>
          <a:lstStyle/>
          <a:p>
            <a:r>
              <a:rPr lang="en-US" sz="2400" dirty="0"/>
              <a:t>This is the FY2023 FOA. There will certainly be changes for FY2024.</a:t>
            </a:r>
          </a:p>
        </p:txBody>
      </p:sp>
    </p:spTree>
    <p:extLst>
      <p:ext uri="{BB962C8B-B14F-4D97-AF65-F5344CB8AC3E}">
        <p14:creationId xmlns:p14="http://schemas.microsoft.com/office/powerpoint/2010/main" val="3050821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76801-6D2A-B89F-CECE-BBB7C524DEE1}"/>
              </a:ext>
            </a:extLst>
          </p:cNvPr>
          <p:cNvSpPr>
            <a:spLocks noGrp="1"/>
          </p:cNvSpPr>
          <p:nvPr>
            <p:ph type="title"/>
          </p:nvPr>
        </p:nvSpPr>
        <p:spPr/>
        <p:txBody>
          <a:bodyPr>
            <a:noAutofit/>
          </a:bodyPr>
          <a:lstStyle/>
          <a:p>
            <a:r>
              <a:rPr lang="en-US" sz="3200" b="0" dirty="0"/>
              <a:t>Funding for Accelerated, Inclusive Research (FAIR)</a:t>
            </a:r>
          </a:p>
        </p:txBody>
      </p:sp>
      <p:sp>
        <p:nvSpPr>
          <p:cNvPr id="3" name="Content Placeholder 2">
            <a:extLst>
              <a:ext uri="{FF2B5EF4-FFF2-40B4-BE49-F238E27FC236}">
                <a16:creationId xmlns:a16="http://schemas.microsoft.com/office/drawing/2014/main" id="{EA5B9E27-AD0A-A60A-9CFF-A470BD0AADE9}"/>
              </a:ext>
            </a:extLst>
          </p:cNvPr>
          <p:cNvSpPr>
            <a:spLocks noGrp="1"/>
          </p:cNvSpPr>
          <p:nvPr>
            <p:ph idx="1"/>
          </p:nvPr>
        </p:nvSpPr>
        <p:spPr>
          <a:xfrm>
            <a:off x="333705" y="1605986"/>
            <a:ext cx="11595537" cy="4647670"/>
          </a:xfrm>
        </p:spPr>
        <p:txBody>
          <a:bodyPr/>
          <a:lstStyle/>
          <a:p>
            <a:r>
              <a:rPr lang="en-US" b="0" i="1" dirty="0"/>
              <a:t>Funding for Accelerated and Inclusive Research</a:t>
            </a:r>
            <a:r>
              <a:rPr lang="en-US" b="0" dirty="0"/>
              <a:t> (FAIR) is aimed at undergraduate students and faculty to address place-inspired R&amp;D and loss points of personnel in the field.</a:t>
            </a:r>
          </a:p>
          <a:p>
            <a:r>
              <a:rPr lang="en-US" b="0" dirty="0"/>
              <a:t>FAIR supports mutually beneficial relationships between Minority Serving Institutions (MSIs) and Emerging Research Institutions (ERIs) with partnering institutions to perform basic research in fields supported by the Office of Science.</a:t>
            </a:r>
          </a:p>
          <a:p>
            <a:pPr lvl="1"/>
            <a:r>
              <a:rPr lang="en-US" b="0" dirty="0">
                <a:hlinkClick r:id="rId3"/>
              </a:rPr>
              <a:t>https://science.osti.gov/Initiatives/FAIR</a:t>
            </a:r>
            <a:endParaRPr lang="en-US" b="0" dirty="0"/>
          </a:p>
          <a:p>
            <a:pPr lvl="1"/>
            <a:r>
              <a:rPr lang="en-US" dirty="0">
                <a:hlinkClick r:id="rId4"/>
              </a:rPr>
              <a:t>https://science.osti.gov/hep/Funding-Opportunities/-/media/grants/pdf/foas/2023/SC_FOA_0002931.pdf</a:t>
            </a:r>
            <a:endParaRPr lang="en-US" dirty="0"/>
          </a:p>
          <a:p>
            <a:pPr lvl="1"/>
            <a:endParaRPr lang="en-US" b="0" dirty="0"/>
          </a:p>
          <a:p>
            <a:endParaRPr lang="en-US" dirty="0"/>
          </a:p>
        </p:txBody>
      </p:sp>
      <p:sp>
        <p:nvSpPr>
          <p:cNvPr id="4" name="Footer Placeholder 3">
            <a:extLst>
              <a:ext uri="{FF2B5EF4-FFF2-40B4-BE49-F238E27FC236}">
                <a16:creationId xmlns:a16="http://schemas.microsoft.com/office/drawing/2014/main" id="{A01D8664-8DC7-EDE7-9F0E-A8415B4B8D1B}"/>
              </a:ext>
            </a:extLst>
          </p:cNvPr>
          <p:cNvSpPr>
            <a:spLocks noGrp="1"/>
          </p:cNvSpPr>
          <p:nvPr>
            <p:ph type="ftr" sz="quarter" idx="11"/>
          </p:nvPr>
        </p:nvSpPr>
        <p:spPr/>
        <p:txBody>
          <a:bodyPr/>
          <a:lstStyle/>
          <a:p>
            <a:r>
              <a:rPr lang="en-US"/>
              <a:t>2023 DESC Collaboration Meeting ∙ 26 July 2023</a:t>
            </a:r>
            <a:endParaRPr lang="en-US" dirty="0"/>
          </a:p>
        </p:txBody>
      </p:sp>
      <p:sp>
        <p:nvSpPr>
          <p:cNvPr id="5" name="Slide Number Placeholder 4">
            <a:extLst>
              <a:ext uri="{FF2B5EF4-FFF2-40B4-BE49-F238E27FC236}">
                <a16:creationId xmlns:a16="http://schemas.microsoft.com/office/drawing/2014/main" id="{9016B289-8986-4344-B772-3119E1080D06}"/>
              </a:ext>
            </a:extLst>
          </p:cNvPr>
          <p:cNvSpPr>
            <a:spLocks noGrp="1"/>
          </p:cNvSpPr>
          <p:nvPr>
            <p:ph type="sldNum" sz="quarter" idx="12"/>
          </p:nvPr>
        </p:nvSpPr>
        <p:spPr/>
        <p:txBody>
          <a:bodyPr/>
          <a:lstStyle/>
          <a:p>
            <a:fld id="{3BED7E35-CF80-D24E-8FC1-B11BD33B142C}" type="slidenum">
              <a:rPr lang="en-US" smtClean="0"/>
              <a:pPr/>
              <a:t>6</a:t>
            </a:fld>
            <a:endParaRPr lang="en-US"/>
          </a:p>
        </p:txBody>
      </p:sp>
      <p:sp>
        <p:nvSpPr>
          <p:cNvPr id="6" name="Rectangle 5">
            <a:extLst>
              <a:ext uri="{FF2B5EF4-FFF2-40B4-BE49-F238E27FC236}">
                <a16:creationId xmlns:a16="http://schemas.microsoft.com/office/drawing/2014/main" id="{1B23CFCB-1299-03DC-0867-C320794E2044}"/>
              </a:ext>
            </a:extLst>
          </p:cNvPr>
          <p:cNvSpPr/>
          <p:nvPr/>
        </p:nvSpPr>
        <p:spPr>
          <a:xfrm rot="21385814">
            <a:off x="5281" y="1084299"/>
            <a:ext cx="4186049" cy="338554"/>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a:ea typeface="+mn-ea"/>
                <a:cs typeface="+mn-cs"/>
              </a:rPr>
              <a:t>FAIR initiative – started in FY2023</a:t>
            </a:r>
          </a:p>
        </p:txBody>
      </p:sp>
      <p:sp>
        <p:nvSpPr>
          <p:cNvPr id="7" name="Arrow: Right 6">
            <a:extLst>
              <a:ext uri="{FF2B5EF4-FFF2-40B4-BE49-F238E27FC236}">
                <a16:creationId xmlns:a16="http://schemas.microsoft.com/office/drawing/2014/main" id="{71AEC00C-5D90-91AE-67A3-F597D5608F2B}"/>
              </a:ext>
            </a:extLst>
          </p:cNvPr>
          <p:cNvSpPr/>
          <p:nvPr/>
        </p:nvSpPr>
        <p:spPr>
          <a:xfrm rot="10800000">
            <a:off x="7981551" y="4327037"/>
            <a:ext cx="544010" cy="1806778"/>
          </a:xfrm>
          <a:prstGeom prst="rightArrow">
            <a:avLst/>
          </a:prstGeom>
          <a:solidFill>
            <a:srgbClr val="1E49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2CD3D92-198A-D601-18AC-4D974B7E80F0}"/>
              </a:ext>
            </a:extLst>
          </p:cNvPr>
          <p:cNvSpPr txBox="1"/>
          <p:nvPr/>
        </p:nvSpPr>
        <p:spPr>
          <a:xfrm>
            <a:off x="8631237" y="4651849"/>
            <a:ext cx="3192329" cy="1200329"/>
          </a:xfrm>
          <a:prstGeom prst="rect">
            <a:avLst/>
          </a:prstGeom>
          <a:noFill/>
        </p:spPr>
        <p:txBody>
          <a:bodyPr wrap="square" rtlCol="0">
            <a:spAutoFit/>
          </a:bodyPr>
          <a:lstStyle/>
          <a:p>
            <a:r>
              <a:rPr lang="en-US" sz="2400" dirty="0"/>
              <a:t>This is the FY2023 FOA. There will certainly be changes for FY2024.</a:t>
            </a:r>
          </a:p>
        </p:txBody>
      </p:sp>
    </p:spTree>
    <p:extLst>
      <p:ext uri="{BB962C8B-B14F-4D97-AF65-F5344CB8AC3E}">
        <p14:creationId xmlns:p14="http://schemas.microsoft.com/office/powerpoint/2010/main" val="1740213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C96B5-0707-1EF1-056E-435776373D3F}"/>
              </a:ext>
            </a:extLst>
          </p:cNvPr>
          <p:cNvSpPr>
            <a:spLocks noGrp="1"/>
          </p:cNvSpPr>
          <p:nvPr>
            <p:ph type="title"/>
          </p:nvPr>
        </p:nvSpPr>
        <p:spPr/>
        <p:txBody>
          <a:bodyPr>
            <a:noAutofit/>
          </a:bodyPr>
          <a:lstStyle/>
          <a:p>
            <a:r>
              <a:rPr lang="en-US" sz="2800" b="0" dirty="0"/>
              <a:t>Established Program to Stimulate Competitive Research 	(</a:t>
            </a:r>
            <a:r>
              <a:rPr lang="en-US" sz="2800" b="0" dirty="0" err="1"/>
              <a:t>EPSCoR</a:t>
            </a:r>
            <a:r>
              <a:rPr lang="en-US" sz="2800" b="0" dirty="0"/>
              <a:t>) Implementation Grants</a:t>
            </a:r>
          </a:p>
        </p:txBody>
      </p:sp>
      <p:pic>
        <p:nvPicPr>
          <p:cNvPr id="7" name="Content Placeholder 6" descr="A map of the united states&#10;&#10;Description automatically generated">
            <a:extLst>
              <a:ext uri="{FF2B5EF4-FFF2-40B4-BE49-F238E27FC236}">
                <a16:creationId xmlns:a16="http://schemas.microsoft.com/office/drawing/2014/main" id="{38020074-1B59-9523-F4CA-D2E27412280B}"/>
              </a:ext>
            </a:extLst>
          </p:cNvPr>
          <p:cNvPicPr>
            <a:picLocks noGrp="1" noChangeAspect="1"/>
          </p:cNvPicPr>
          <p:nvPr>
            <p:ph idx="1"/>
          </p:nvPr>
        </p:nvPicPr>
        <p:blipFill>
          <a:blip r:embed="rId3"/>
          <a:stretch>
            <a:fillRect/>
          </a:stretch>
        </p:blipFill>
        <p:spPr>
          <a:xfrm>
            <a:off x="6624859" y="965984"/>
            <a:ext cx="5498512" cy="3107036"/>
          </a:xfrm>
        </p:spPr>
      </p:pic>
      <p:sp>
        <p:nvSpPr>
          <p:cNvPr id="4" name="Footer Placeholder 3">
            <a:extLst>
              <a:ext uri="{FF2B5EF4-FFF2-40B4-BE49-F238E27FC236}">
                <a16:creationId xmlns:a16="http://schemas.microsoft.com/office/drawing/2014/main" id="{B6DC0292-9486-BAD9-F888-CEC43DCD5187}"/>
              </a:ext>
            </a:extLst>
          </p:cNvPr>
          <p:cNvSpPr>
            <a:spLocks noGrp="1"/>
          </p:cNvSpPr>
          <p:nvPr>
            <p:ph type="ftr" sz="quarter" idx="11"/>
          </p:nvPr>
        </p:nvSpPr>
        <p:spPr/>
        <p:txBody>
          <a:bodyPr/>
          <a:lstStyle/>
          <a:p>
            <a:r>
              <a:rPr lang="en-US"/>
              <a:t>2023 DESC Collaboration Meeting ∙ 26 July 2023</a:t>
            </a:r>
            <a:endParaRPr lang="en-US" dirty="0"/>
          </a:p>
        </p:txBody>
      </p:sp>
      <p:sp>
        <p:nvSpPr>
          <p:cNvPr id="5" name="Slide Number Placeholder 4">
            <a:extLst>
              <a:ext uri="{FF2B5EF4-FFF2-40B4-BE49-F238E27FC236}">
                <a16:creationId xmlns:a16="http://schemas.microsoft.com/office/drawing/2014/main" id="{70FE4906-204D-EA7D-67CE-CF90D82AA4A1}"/>
              </a:ext>
            </a:extLst>
          </p:cNvPr>
          <p:cNvSpPr>
            <a:spLocks noGrp="1"/>
          </p:cNvSpPr>
          <p:nvPr>
            <p:ph type="sldNum" sz="quarter" idx="12"/>
          </p:nvPr>
        </p:nvSpPr>
        <p:spPr/>
        <p:txBody>
          <a:bodyPr/>
          <a:lstStyle/>
          <a:p>
            <a:fld id="{3BED7E35-CF80-D24E-8FC1-B11BD33B142C}" type="slidenum">
              <a:rPr lang="en-US" smtClean="0"/>
              <a:pPr/>
              <a:t>7</a:t>
            </a:fld>
            <a:endParaRPr lang="en-US"/>
          </a:p>
        </p:txBody>
      </p:sp>
      <p:sp>
        <p:nvSpPr>
          <p:cNvPr id="8" name="TextBox 7">
            <a:extLst>
              <a:ext uri="{FF2B5EF4-FFF2-40B4-BE49-F238E27FC236}">
                <a16:creationId xmlns:a16="http://schemas.microsoft.com/office/drawing/2014/main" id="{2478239A-4DBE-779C-BFC6-63B0300C7E52}"/>
              </a:ext>
            </a:extLst>
          </p:cNvPr>
          <p:cNvSpPr txBox="1"/>
          <p:nvPr/>
        </p:nvSpPr>
        <p:spPr>
          <a:xfrm>
            <a:off x="7154028" y="4072693"/>
            <a:ext cx="4929284" cy="1815882"/>
          </a:xfrm>
          <a:prstGeom prst="rect">
            <a:avLst/>
          </a:prstGeom>
          <a:noFill/>
        </p:spPr>
        <p:txBody>
          <a:bodyPr wrap="square" rtlCol="0">
            <a:spAutoFit/>
          </a:bodyPr>
          <a:lstStyle/>
          <a:p>
            <a:r>
              <a:rPr lang="en-US" sz="1600" dirty="0">
                <a:latin typeface="Candara" panose="020E0502030303020204" pitchFamily="34" charset="0"/>
              </a:rPr>
              <a:t>Alabama, Alaska, Arkansas, Delaware, Guam, Hawaii, Idaho, Iowa, Kansas, Kentucky, Louisiana, Maine, Mississippi, Montana, Nebraska, Nevada, New Hampshire, New Mexico, North Dakota, Oklahoma, Puerto Rico, Rhode Island, South Carolina, South Dakota, Vermont, US Virgin Islands, West Virginia, and Wyoming.</a:t>
            </a:r>
          </a:p>
        </p:txBody>
      </p:sp>
      <p:sp>
        <p:nvSpPr>
          <p:cNvPr id="10" name="TextBox 9">
            <a:extLst>
              <a:ext uri="{FF2B5EF4-FFF2-40B4-BE49-F238E27FC236}">
                <a16:creationId xmlns:a16="http://schemas.microsoft.com/office/drawing/2014/main" id="{784B0043-AFC7-C579-EBEB-5C3D6176A578}"/>
              </a:ext>
            </a:extLst>
          </p:cNvPr>
          <p:cNvSpPr txBox="1"/>
          <p:nvPr/>
        </p:nvSpPr>
        <p:spPr>
          <a:xfrm>
            <a:off x="171985" y="987044"/>
            <a:ext cx="7090052" cy="5217839"/>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800" b="0" i="0" u="none" strike="noStrike" kern="1200" cap="none" spc="0" normalizeH="0" baseline="0" noProof="0" dirty="0">
                <a:ln>
                  <a:noFill/>
                </a:ln>
                <a:solidFill>
                  <a:srgbClr val="1E4980"/>
                </a:solidFill>
                <a:effectLst/>
                <a:uLnTx/>
                <a:uFillTx/>
                <a:latin typeface="Candara" panose="020E0502030303020204" pitchFamily="34" charset="0"/>
                <a:ea typeface="+mn-ea"/>
                <a:cs typeface="+mn-cs"/>
              </a:rPr>
              <a:t>A federal-state partnership program designed to </a:t>
            </a:r>
            <a:r>
              <a:rPr kumimoji="0" lang="en-US" sz="2800" b="1" i="0" u="none" strike="noStrike" kern="1200" cap="none" spc="0" normalizeH="0" baseline="0" noProof="0" dirty="0">
                <a:ln>
                  <a:noFill/>
                </a:ln>
                <a:solidFill>
                  <a:srgbClr val="1E4980"/>
                </a:solidFill>
                <a:effectLst/>
                <a:uLnTx/>
                <a:uFillTx/>
                <a:latin typeface="Candara" panose="020E0502030303020204" pitchFamily="34" charset="0"/>
                <a:ea typeface="+mn-ea"/>
                <a:cs typeface="+mn-cs"/>
              </a:rPr>
              <a:t>enhance</a:t>
            </a:r>
            <a:r>
              <a:rPr kumimoji="0" lang="en-US" sz="2800" b="0" i="0" u="none" strike="noStrike" kern="1200" cap="none" spc="0" normalizeH="0" baseline="0" noProof="0" dirty="0">
                <a:ln>
                  <a:noFill/>
                </a:ln>
                <a:solidFill>
                  <a:srgbClr val="1E4980"/>
                </a:solidFill>
                <a:effectLst/>
                <a:uLnTx/>
                <a:uFillTx/>
                <a:latin typeface="Candara" panose="020E0502030303020204" pitchFamily="34" charset="0"/>
                <a:ea typeface="+mn-ea"/>
                <a:cs typeface="+mn-cs"/>
              </a:rPr>
              <a:t> the capabilities of </a:t>
            </a:r>
            <a:r>
              <a:rPr kumimoji="0" lang="en-US" sz="2800" b="0" i="0" u="sng" strike="noStrike" kern="1200" cap="none" spc="0" normalizeH="0" baseline="0" noProof="0" dirty="0">
                <a:ln>
                  <a:noFill/>
                </a:ln>
                <a:solidFill>
                  <a:srgbClr val="1E4980"/>
                </a:solidFill>
                <a:effectLst/>
                <a:uLnTx/>
                <a:uFillTx/>
                <a:latin typeface="Candara" panose="020E0502030303020204" pitchFamily="34" charset="0"/>
                <a:ea typeface="+mn-ea"/>
                <a:cs typeface="+mn-cs"/>
              </a:rPr>
              <a:t>designated states and territories</a:t>
            </a:r>
            <a:r>
              <a:rPr kumimoji="0" lang="en-US" sz="2800" b="0" i="0" u="none" strike="noStrike" kern="1200" cap="none" spc="0" normalizeH="0" baseline="0" noProof="0" dirty="0">
                <a:ln>
                  <a:noFill/>
                </a:ln>
                <a:solidFill>
                  <a:srgbClr val="1E4980"/>
                </a:solidFill>
                <a:effectLst/>
                <a:uLnTx/>
                <a:uFillTx/>
                <a:latin typeface="Candara" panose="020E0502030303020204" pitchFamily="34" charset="0"/>
                <a:ea typeface="+mn-ea"/>
                <a:cs typeface="+mn-cs"/>
              </a:rPr>
              <a:t> to conduct sustainable and nationally competitive energy-related research.</a:t>
            </a: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800" b="0" i="0" u="none" strike="noStrike" kern="1200" cap="none" spc="0" normalizeH="0" baseline="0" noProof="0" dirty="0" err="1">
                <a:ln>
                  <a:noFill/>
                </a:ln>
                <a:solidFill>
                  <a:srgbClr val="1E4980"/>
                </a:solidFill>
                <a:effectLst/>
                <a:uLnTx/>
                <a:uFillTx/>
                <a:latin typeface="Candara" panose="020E0502030303020204" pitchFamily="34" charset="0"/>
                <a:ea typeface="+mn-ea"/>
                <a:cs typeface="+mn-cs"/>
              </a:rPr>
              <a:t>EPSCoR</a:t>
            </a:r>
            <a:r>
              <a:rPr kumimoji="0" lang="en-US" sz="2800" b="0" i="0" u="none" strike="noStrike" kern="1200" cap="none" spc="0" normalizeH="0" baseline="0" noProof="0" dirty="0">
                <a:ln>
                  <a:noFill/>
                </a:ln>
                <a:solidFill>
                  <a:srgbClr val="1E4980"/>
                </a:solidFill>
                <a:effectLst/>
                <a:uLnTx/>
                <a:uFillTx/>
                <a:latin typeface="Candara" panose="020E0502030303020204" pitchFamily="34" charset="0"/>
                <a:ea typeface="+mn-ea"/>
                <a:cs typeface="+mn-cs"/>
              </a:rPr>
              <a:t> topics vary year to year</a:t>
            </a: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sz="2800" dirty="0">
                <a:solidFill>
                  <a:srgbClr val="1E4980"/>
                </a:solidFill>
                <a:latin typeface="Candara" panose="020E0502030303020204" pitchFamily="34" charset="0"/>
              </a:rPr>
              <a:t>For</a:t>
            </a:r>
            <a:r>
              <a:rPr kumimoji="0" lang="en-US" sz="2800" b="0" i="0" u="none" strike="noStrike" kern="1200" cap="none" spc="0" normalizeH="0" baseline="0" noProof="0" dirty="0">
                <a:ln>
                  <a:noFill/>
                </a:ln>
                <a:solidFill>
                  <a:srgbClr val="1E4980"/>
                </a:solidFill>
                <a:effectLst/>
                <a:uLnTx/>
                <a:uFillTx/>
                <a:latin typeface="Candara" panose="020E0502030303020204" pitchFamily="34" charset="0"/>
              </a:rPr>
              <a:t> HEP, don’t apply for this directly</a:t>
            </a:r>
          </a:p>
          <a:p>
            <a:pPr marL="285750" indent="-285750">
              <a:buFont typeface="Arial" panose="020B0604020202020204" pitchFamily="34" charset="0"/>
              <a:buChar char="•"/>
            </a:pPr>
            <a:r>
              <a:rPr lang="en-US" sz="2000" dirty="0" err="1">
                <a:latin typeface="Candara" panose="020E0502030303020204" pitchFamily="34" charset="0"/>
              </a:rPr>
              <a:t>EPSCoR</a:t>
            </a:r>
            <a:r>
              <a:rPr lang="en-US" sz="2000" dirty="0">
                <a:latin typeface="Candara" panose="020E0502030303020204" pitchFamily="34" charset="0"/>
              </a:rPr>
              <a:t>-State/National Laboratory Partnership Grants. A maximum period of three years. Award size is up to $750,000.</a:t>
            </a:r>
          </a:p>
          <a:p>
            <a:pPr marL="285750" indent="-285750">
              <a:buFont typeface="Arial" panose="020B0604020202020204" pitchFamily="34" charset="0"/>
              <a:buChar char="•"/>
            </a:pPr>
            <a:r>
              <a:rPr lang="en-US" sz="2000" dirty="0">
                <a:latin typeface="Candara" panose="020E0502030303020204" pitchFamily="34" charset="0"/>
              </a:rPr>
              <a:t>Implementation Grants. Renewable with a total maximum award period of 6 years. Up to $2.5M per year.</a:t>
            </a:r>
          </a:p>
          <a:p>
            <a:pPr marL="285750" indent="-285750">
              <a:buFont typeface="Arial" panose="020B0604020202020204" pitchFamily="34" charset="0"/>
              <a:buChar char="•"/>
            </a:pPr>
            <a:r>
              <a:rPr lang="en-US" sz="2000" dirty="0">
                <a:latin typeface="Candara" panose="020E0502030303020204" pitchFamily="34" charset="0"/>
              </a:rPr>
              <a:t>DOE Office of Science Early Career Awards</a:t>
            </a:r>
          </a:p>
          <a:p>
            <a:pPr marL="285750" indent="-285750">
              <a:buFont typeface="Arial" panose="020B0604020202020204" pitchFamily="34" charset="0"/>
              <a:buChar char="•"/>
            </a:pPr>
            <a:r>
              <a:rPr lang="en-US" sz="2000" dirty="0">
                <a:latin typeface="Candara" panose="020E0502030303020204" pitchFamily="34" charset="0"/>
              </a:rPr>
              <a:t>Office of Science Annual FOA (open call)</a:t>
            </a:r>
          </a:p>
          <a:p>
            <a:pPr marL="285750" indent="-285750">
              <a:buFont typeface="Arial" panose="020B0604020202020204" pitchFamily="34" charset="0"/>
              <a:buChar char="•"/>
            </a:pPr>
            <a:r>
              <a:rPr lang="en-US" sz="2000" dirty="0">
                <a:latin typeface="Candara" panose="020E0502030303020204" pitchFamily="34" charset="0"/>
              </a:rPr>
              <a:t>Currently limited to one proposal per institution per year</a:t>
            </a:r>
          </a:p>
        </p:txBody>
      </p:sp>
    </p:spTree>
    <p:extLst>
      <p:ext uri="{BB962C8B-B14F-4D97-AF65-F5344CB8AC3E}">
        <p14:creationId xmlns:p14="http://schemas.microsoft.com/office/powerpoint/2010/main" val="4201795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51533-E098-3B0F-9C26-203A3641E2E8}"/>
              </a:ext>
            </a:extLst>
          </p:cNvPr>
          <p:cNvSpPr>
            <a:spLocks noGrp="1"/>
          </p:cNvSpPr>
          <p:nvPr>
            <p:ph type="title"/>
          </p:nvPr>
        </p:nvSpPr>
        <p:spPr/>
        <p:txBody>
          <a:bodyPr>
            <a:noAutofit/>
          </a:bodyPr>
          <a:lstStyle/>
          <a:p>
            <a:r>
              <a:rPr lang="en-US" sz="2800" b="0" dirty="0"/>
              <a:t>Workforce Development for Teachers and Scientists (WDTS)</a:t>
            </a:r>
          </a:p>
        </p:txBody>
      </p:sp>
      <p:sp>
        <p:nvSpPr>
          <p:cNvPr id="3" name="Content Placeholder 2">
            <a:extLst>
              <a:ext uri="{FF2B5EF4-FFF2-40B4-BE49-F238E27FC236}">
                <a16:creationId xmlns:a16="http://schemas.microsoft.com/office/drawing/2014/main" id="{AE639B0A-277C-B123-3CDB-6543079932B5}"/>
              </a:ext>
            </a:extLst>
          </p:cNvPr>
          <p:cNvSpPr>
            <a:spLocks noGrp="1"/>
          </p:cNvSpPr>
          <p:nvPr>
            <p:ph idx="1"/>
          </p:nvPr>
        </p:nvSpPr>
        <p:spPr>
          <a:xfrm>
            <a:off x="485658" y="1625163"/>
            <a:ext cx="11595537" cy="4518454"/>
          </a:xfrm>
        </p:spPr>
        <p:txBody>
          <a:bodyPr>
            <a:normAutofit fontScale="92500" lnSpcReduction="10000"/>
          </a:bodyPr>
          <a:lstStyle/>
          <a:p>
            <a:r>
              <a:rPr lang="en-US" b="0" dirty="0"/>
              <a:t>Programs to work at a DOE lab: </a:t>
            </a:r>
          </a:p>
          <a:p>
            <a:pPr lvl="1"/>
            <a:r>
              <a:rPr lang="en-US" b="0" dirty="0"/>
              <a:t>Community College Internships (CCI); Science Undergraduate Laboratory Internships (SULI); </a:t>
            </a:r>
            <a:r>
              <a:rPr lang="en-US" b="0" dirty="0">
                <a:highlight>
                  <a:srgbClr val="FFFF00"/>
                </a:highlight>
              </a:rPr>
              <a:t>SC Graduate Student Research fellowships (SCSGR)</a:t>
            </a:r>
            <a:r>
              <a:rPr lang="en-US" b="0" dirty="0"/>
              <a:t>; Visiting Faculty Program; Albert Einstein Distinguished Educator Program (K-12)</a:t>
            </a:r>
          </a:p>
          <a:p>
            <a:pPr lvl="1"/>
            <a:r>
              <a:rPr lang="en-US" dirty="0">
                <a:hlinkClick r:id="rId3"/>
              </a:rPr>
              <a:t>https://science.osti.gov/wdts</a:t>
            </a:r>
            <a:endParaRPr lang="en-US" dirty="0"/>
          </a:p>
          <a:p>
            <a:pPr lvl="1"/>
            <a:r>
              <a:rPr lang="en-US" dirty="0">
                <a:hlinkClick r:id="rId4"/>
              </a:rPr>
              <a:t>https://science.osti.gov/wdts/scgsr</a:t>
            </a:r>
            <a:endParaRPr lang="en-US" dirty="0"/>
          </a:p>
          <a:p>
            <a:r>
              <a:rPr lang="en-US" b="0" dirty="0"/>
              <a:t>DOE Scholars Program – Work at DOE or a lab</a:t>
            </a:r>
          </a:p>
          <a:p>
            <a:pPr lvl="1"/>
            <a:r>
              <a:rPr lang="en-US" i="1" dirty="0">
                <a:hlinkClick r:id="rId5"/>
              </a:rPr>
              <a:t>https://orise.orau.gov/doescholars/</a:t>
            </a:r>
            <a:endParaRPr lang="en-US" i="1" dirty="0"/>
          </a:p>
          <a:p>
            <a:pPr lvl="1"/>
            <a:endParaRPr lang="en-US" i="1" dirty="0"/>
          </a:p>
          <a:p>
            <a:pPr lvl="1"/>
            <a:endParaRPr lang="en-US" i="1" dirty="0"/>
          </a:p>
          <a:p>
            <a:r>
              <a:rPr lang="en-US" b="0" dirty="0"/>
              <a:t>HEP traineeship FOA’s in Instrumentation, Accelerator R&amp;D, and Computing – to address critical, targeted workforce development in areas of interest to our mission.</a:t>
            </a:r>
            <a:endParaRPr lang="en-US" i="1" dirty="0"/>
          </a:p>
          <a:p>
            <a:pPr marL="0" indent="0">
              <a:buNone/>
            </a:pPr>
            <a:endParaRPr lang="en-US" dirty="0"/>
          </a:p>
        </p:txBody>
      </p:sp>
      <p:sp>
        <p:nvSpPr>
          <p:cNvPr id="4" name="Footer Placeholder 3">
            <a:extLst>
              <a:ext uri="{FF2B5EF4-FFF2-40B4-BE49-F238E27FC236}">
                <a16:creationId xmlns:a16="http://schemas.microsoft.com/office/drawing/2014/main" id="{E0704C04-2803-39B0-0B83-9D2579B7155B}"/>
              </a:ext>
            </a:extLst>
          </p:cNvPr>
          <p:cNvSpPr>
            <a:spLocks noGrp="1"/>
          </p:cNvSpPr>
          <p:nvPr>
            <p:ph type="ftr" sz="quarter" idx="11"/>
          </p:nvPr>
        </p:nvSpPr>
        <p:spPr/>
        <p:txBody>
          <a:bodyPr/>
          <a:lstStyle/>
          <a:p>
            <a:r>
              <a:rPr lang="en-US"/>
              <a:t>2023 DESC Collaboration Meeting ∙ 26 July 2023</a:t>
            </a:r>
            <a:endParaRPr lang="en-US" dirty="0"/>
          </a:p>
        </p:txBody>
      </p:sp>
      <p:sp>
        <p:nvSpPr>
          <p:cNvPr id="5" name="Slide Number Placeholder 4">
            <a:extLst>
              <a:ext uri="{FF2B5EF4-FFF2-40B4-BE49-F238E27FC236}">
                <a16:creationId xmlns:a16="http://schemas.microsoft.com/office/drawing/2014/main" id="{2E5C2C46-9BDF-CDB7-D140-7E36AE35B2B9}"/>
              </a:ext>
            </a:extLst>
          </p:cNvPr>
          <p:cNvSpPr>
            <a:spLocks noGrp="1"/>
          </p:cNvSpPr>
          <p:nvPr>
            <p:ph type="sldNum" sz="quarter" idx="12"/>
          </p:nvPr>
        </p:nvSpPr>
        <p:spPr/>
        <p:txBody>
          <a:bodyPr/>
          <a:lstStyle/>
          <a:p>
            <a:fld id="{3BED7E35-CF80-D24E-8FC1-B11BD33B142C}" type="slidenum">
              <a:rPr lang="en-US" smtClean="0"/>
              <a:pPr/>
              <a:t>8</a:t>
            </a:fld>
            <a:endParaRPr lang="en-US"/>
          </a:p>
        </p:txBody>
      </p:sp>
      <p:sp>
        <p:nvSpPr>
          <p:cNvPr id="7" name="Rectangle 6">
            <a:extLst>
              <a:ext uri="{FF2B5EF4-FFF2-40B4-BE49-F238E27FC236}">
                <a16:creationId xmlns:a16="http://schemas.microsoft.com/office/drawing/2014/main" id="{2C5A9452-2C29-1C66-80F9-5B9DA46D8968}"/>
              </a:ext>
            </a:extLst>
          </p:cNvPr>
          <p:cNvSpPr/>
          <p:nvPr/>
        </p:nvSpPr>
        <p:spPr>
          <a:xfrm rot="21385814">
            <a:off x="4753" y="1032235"/>
            <a:ext cx="4730125" cy="369332"/>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C00000"/>
                </a:solidFill>
                <a:effectLst/>
                <a:uLnTx/>
                <a:uFillTx/>
                <a:latin typeface="Verdana"/>
                <a:ea typeface="+mn-ea"/>
                <a:cs typeface="+mn-cs"/>
              </a:rPr>
              <a:t>Workforce Development Programs</a:t>
            </a:r>
          </a:p>
        </p:txBody>
      </p:sp>
      <p:sp>
        <p:nvSpPr>
          <p:cNvPr id="8" name="Rectangle 7">
            <a:extLst>
              <a:ext uri="{FF2B5EF4-FFF2-40B4-BE49-F238E27FC236}">
                <a16:creationId xmlns:a16="http://schemas.microsoft.com/office/drawing/2014/main" id="{61E8612C-0AFC-5831-580B-203CBC9F1E9C}"/>
              </a:ext>
            </a:extLst>
          </p:cNvPr>
          <p:cNvSpPr/>
          <p:nvPr/>
        </p:nvSpPr>
        <p:spPr>
          <a:xfrm rot="21385814">
            <a:off x="5063" y="4551425"/>
            <a:ext cx="3005658" cy="400110"/>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Verdana"/>
                <a:ea typeface="+mn-ea"/>
                <a:cs typeface="+mn-cs"/>
              </a:rPr>
              <a:t>HEP Traineeships</a:t>
            </a:r>
          </a:p>
        </p:txBody>
      </p:sp>
      <p:sp>
        <p:nvSpPr>
          <p:cNvPr id="6" name="TextBox 5">
            <a:extLst>
              <a:ext uri="{FF2B5EF4-FFF2-40B4-BE49-F238E27FC236}">
                <a16:creationId xmlns:a16="http://schemas.microsoft.com/office/drawing/2014/main" id="{131EA79C-C2FA-139D-3419-4A1B509F576F}"/>
              </a:ext>
            </a:extLst>
          </p:cNvPr>
          <p:cNvSpPr txBox="1"/>
          <p:nvPr/>
        </p:nvSpPr>
        <p:spPr>
          <a:xfrm>
            <a:off x="7587006" y="3952723"/>
            <a:ext cx="4576337" cy="923330"/>
          </a:xfrm>
          <a:prstGeom prst="rect">
            <a:avLst/>
          </a:prstGeom>
          <a:noFill/>
        </p:spPr>
        <p:txBody>
          <a:bodyPr wrap="square">
            <a:spAutoFit/>
          </a:bodyPr>
          <a:lstStyle/>
          <a:p>
            <a:pPr marL="22771" indent="0">
              <a:buNone/>
            </a:pPr>
            <a:r>
              <a:rPr lang="en-US" sz="1800" dirty="0">
                <a:solidFill>
                  <a:srgbClr val="006600"/>
                </a:solidFill>
              </a:rPr>
              <a:t>DOE labs have specific workforce development &amp; community programs aimed at a diversity of educational levels.</a:t>
            </a:r>
          </a:p>
        </p:txBody>
      </p:sp>
      <p:sp>
        <p:nvSpPr>
          <p:cNvPr id="11" name="Rectangle 10">
            <a:extLst>
              <a:ext uri="{FF2B5EF4-FFF2-40B4-BE49-F238E27FC236}">
                <a16:creationId xmlns:a16="http://schemas.microsoft.com/office/drawing/2014/main" id="{CE3E61E8-8218-2302-2D05-2B71CB28339B}"/>
              </a:ext>
            </a:extLst>
          </p:cNvPr>
          <p:cNvSpPr/>
          <p:nvPr/>
        </p:nvSpPr>
        <p:spPr>
          <a:xfrm rot="21385814">
            <a:off x="8821635" y="3494716"/>
            <a:ext cx="1968382" cy="300082"/>
          </a:xfrm>
          <a:prstGeom prst="rect">
            <a:avLst/>
          </a:prstGeom>
          <a:solidFill>
            <a:schemeClr val="accent6">
              <a:lumMod val="20000"/>
              <a:lumOff val="80000"/>
            </a:schemeClr>
          </a:solidFill>
        </p:spPr>
        <p:txBody>
          <a:bodyPr wrap="square">
            <a:spAutoFit/>
          </a:bodyPr>
          <a:lstStyle/>
          <a:p>
            <a:pPr>
              <a:defRPr/>
            </a:pPr>
            <a:r>
              <a:rPr lang="en-US" sz="1350" b="1" dirty="0">
                <a:solidFill>
                  <a:srgbClr val="006600"/>
                </a:solidFill>
                <a:latin typeface="Verdana"/>
              </a:rPr>
              <a:t>Lab Programs</a:t>
            </a:r>
          </a:p>
        </p:txBody>
      </p:sp>
    </p:spTree>
    <p:extLst>
      <p:ext uri="{BB962C8B-B14F-4D97-AF65-F5344CB8AC3E}">
        <p14:creationId xmlns:p14="http://schemas.microsoft.com/office/powerpoint/2010/main" val="359305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53DA-272A-A429-5AF8-9B7A5501D412}"/>
              </a:ext>
            </a:extLst>
          </p:cNvPr>
          <p:cNvSpPr>
            <a:spLocks noGrp="1"/>
          </p:cNvSpPr>
          <p:nvPr>
            <p:ph type="title"/>
          </p:nvPr>
        </p:nvSpPr>
        <p:spPr/>
        <p:txBody>
          <a:bodyPr>
            <a:normAutofit/>
          </a:bodyPr>
          <a:lstStyle/>
          <a:p>
            <a:r>
              <a:rPr lang="en-US" b="0"/>
              <a:t>Notes, Reminders</a:t>
            </a:r>
            <a:r>
              <a:rPr lang="en-US" b="0" dirty="0"/>
              <a:t>:</a:t>
            </a:r>
          </a:p>
        </p:txBody>
      </p:sp>
      <p:sp>
        <p:nvSpPr>
          <p:cNvPr id="3" name="Content Placeholder 2">
            <a:extLst>
              <a:ext uri="{FF2B5EF4-FFF2-40B4-BE49-F238E27FC236}">
                <a16:creationId xmlns:a16="http://schemas.microsoft.com/office/drawing/2014/main" id="{785D5655-1246-35A2-5389-358574A9E6C3}"/>
              </a:ext>
            </a:extLst>
          </p:cNvPr>
          <p:cNvSpPr>
            <a:spLocks noGrp="1"/>
          </p:cNvSpPr>
          <p:nvPr>
            <p:ph idx="1"/>
          </p:nvPr>
        </p:nvSpPr>
        <p:spPr>
          <a:xfrm>
            <a:off x="365448" y="1009910"/>
            <a:ext cx="11402593" cy="4545937"/>
          </a:xfrm>
        </p:spPr>
        <p:txBody>
          <a:bodyPr>
            <a:normAutofit fontScale="92500" lnSpcReduction="10000"/>
          </a:bodyPr>
          <a:lstStyle/>
          <a:p>
            <a:pPr marL="0" indent="0">
              <a:lnSpc>
                <a:spcPct val="100000"/>
              </a:lnSpc>
              <a:spcBef>
                <a:spcPts val="0"/>
              </a:spcBef>
              <a:buNone/>
            </a:pPr>
            <a:r>
              <a:rPr lang="en-US" sz="2200" u="sng" dirty="0">
                <a:solidFill>
                  <a:schemeClr val="tx1"/>
                </a:solidFill>
              </a:rPr>
              <a:t>DOE, SC, and HEP are mission oriented</a:t>
            </a:r>
          </a:p>
          <a:p>
            <a:pPr marL="0" indent="0">
              <a:lnSpc>
                <a:spcPct val="100000"/>
              </a:lnSpc>
              <a:spcBef>
                <a:spcPts val="0"/>
              </a:spcBef>
              <a:buNone/>
            </a:pPr>
            <a:r>
              <a:rPr lang="en-US" sz="2200" dirty="0">
                <a:solidFill>
                  <a:srgbClr val="000099"/>
                </a:solidFill>
                <a:latin typeface="Candara" panose="020E0502030303020204" pitchFamily="34" charset="0"/>
                <a:sym typeface="Wingdings" panose="05000000000000000000" pitchFamily="2" charset="2"/>
              </a:rPr>
              <a:t>HEP proposals for research support that review well are typically those </a:t>
            </a:r>
            <a:r>
              <a:rPr lang="en-US" sz="2200" dirty="0">
                <a:solidFill>
                  <a:srgbClr val="000099"/>
                </a:solidFill>
                <a:sym typeface="Wingdings" panose="05000000000000000000" pitchFamily="2" charset="2"/>
              </a:rPr>
              <a:t>in which the PI’s are</a:t>
            </a:r>
            <a:r>
              <a:rPr lang="en-US" sz="2200" dirty="0">
                <a:solidFill>
                  <a:srgbClr val="000099"/>
                </a:solidFill>
                <a:latin typeface="Candara" panose="020E0502030303020204" pitchFamily="34" charset="0"/>
                <a:sym typeface="Wingdings" panose="05000000000000000000" pitchFamily="2" charset="2"/>
              </a:rPr>
              <a:t> carrying out critical, timely roles in our program, aligned with our roles and responsibilities, and as part of a scientific collaboration.</a:t>
            </a:r>
          </a:p>
          <a:p>
            <a:pPr marL="0" indent="0">
              <a:lnSpc>
                <a:spcPct val="100000"/>
              </a:lnSpc>
              <a:spcBef>
                <a:spcPts val="0"/>
              </a:spcBef>
              <a:buNone/>
            </a:pPr>
            <a:endParaRPr lang="en-US" sz="2200" b="0" u="sng" dirty="0">
              <a:solidFill>
                <a:schemeClr val="tx1"/>
              </a:solidFill>
            </a:endParaRPr>
          </a:p>
          <a:p>
            <a:pPr marL="0" indent="0">
              <a:lnSpc>
                <a:spcPct val="100000"/>
              </a:lnSpc>
              <a:spcBef>
                <a:spcPts val="0"/>
              </a:spcBef>
              <a:buNone/>
            </a:pPr>
            <a:r>
              <a:rPr lang="en-US" sz="2200" u="sng" dirty="0"/>
              <a:t>HEP’s annual PI meeting </a:t>
            </a:r>
            <a:r>
              <a:rPr lang="en-US" sz="2200" b="0" dirty="0"/>
              <a:t>will be held next week (virtually).  There will be talks on the overall HEP program, on the Cosmic Frontier, and on specifics of the FOA’s.  You also have the opportunity to set up a one-on-one meeting with the Cosmic Frontier program managers (send email to </a:t>
            </a:r>
            <a:r>
              <a:rPr lang="en-US" sz="2200" b="0" dirty="0">
                <a:hlinkClick r:id="rId2"/>
              </a:rPr>
              <a:t>Bryan.Field@science.doe.gov</a:t>
            </a:r>
            <a:r>
              <a:rPr lang="en-US" sz="2200" b="0" dirty="0"/>
              <a:t> to set up a meeting)</a:t>
            </a:r>
          </a:p>
          <a:p>
            <a:pPr marL="0" indent="0">
              <a:lnSpc>
                <a:spcPct val="100000"/>
              </a:lnSpc>
              <a:spcBef>
                <a:spcPts val="0"/>
              </a:spcBef>
              <a:buNone/>
            </a:pPr>
            <a:r>
              <a:rPr lang="en-US" sz="2200" b="0" dirty="0">
                <a:sym typeface="Wingdings" panose="05000000000000000000" pitchFamily="2" charset="2"/>
              </a:rPr>
              <a:t></a:t>
            </a:r>
            <a:r>
              <a:rPr lang="en-US" sz="2200" b="0" dirty="0"/>
              <a:t>You need to register ASAP on the meeting www site:  </a:t>
            </a:r>
            <a:r>
              <a:rPr lang="en-US" sz="2200" b="0" dirty="0">
                <a:hlinkClick r:id="rId3"/>
              </a:rPr>
              <a:t>https://www.orau.gov/heppi2023</a:t>
            </a:r>
            <a:endParaRPr lang="en-US" sz="2200" b="0" dirty="0"/>
          </a:p>
          <a:p>
            <a:pPr marL="0" indent="0">
              <a:lnSpc>
                <a:spcPct val="100000"/>
              </a:lnSpc>
              <a:spcBef>
                <a:spcPts val="0"/>
              </a:spcBef>
              <a:buNone/>
            </a:pPr>
            <a:endParaRPr lang="en-US" sz="2200" b="0" u="sng" dirty="0">
              <a:solidFill>
                <a:schemeClr val="tx1"/>
              </a:solidFill>
            </a:endParaRPr>
          </a:p>
          <a:p>
            <a:pPr marL="0" indent="0">
              <a:lnSpc>
                <a:spcPct val="100000"/>
              </a:lnSpc>
              <a:spcBef>
                <a:spcPts val="0"/>
              </a:spcBef>
              <a:buNone/>
            </a:pPr>
            <a:r>
              <a:rPr lang="en-US" sz="2200" u="sng" dirty="0">
                <a:solidFill>
                  <a:schemeClr val="tx1"/>
                </a:solidFill>
              </a:rPr>
              <a:t>When applying for funding</a:t>
            </a:r>
            <a:r>
              <a:rPr lang="en-US" sz="2200" b="0" u="sng" dirty="0">
                <a:solidFill>
                  <a:schemeClr val="tx1"/>
                </a:solidFill>
              </a:rPr>
              <a:t>:</a:t>
            </a:r>
          </a:p>
          <a:p>
            <a:pPr marL="0" indent="0">
              <a:lnSpc>
                <a:spcPct val="100000"/>
              </a:lnSpc>
              <a:spcBef>
                <a:spcPts val="0"/>
              </a:spcBef>
              <a:buNone/>
            </a:pPr>
            <a:r>
              <a:rPr lang="en-US" sz="2200" b="0" dirty="0">
                <a:solidFill>
                  <a:schemeClr val="tx1"/>
                </a:solidFill>
              </a:rPr>
              <a:t>READ the FOA CAREFULLY.</a:t>
            </a:r>
          </a:p>
          <a:p>
            <a:pPr>
              <a:lnSpc>
                <a:spcPct val="100000"/>
              </a:lnSpc>
              <a:spcBef>
                <a:spcPts val="0"/>
              </a:spcBef>
            </a:pPr>
            <a:r>
              <a:rPr lang="en-US" sz="2200" b="0" dirty="0">
                <a:solidFill>
                  <a:schemeClr val="tx1"/>
                </a:solidFill>
              </a:rPr>
              <a:t>You are responsible for addressing all requirements, which often have changes year to year, e.g.</a:t>
            </a:r>
          </a:p>
          <a:p>
            <a:pPr lvl="1">
              <a:lnSpc>
                <a:spcPct val="100000"/>
              </a:lnSpc>
              <a:spcBef>
                <a:spcPts val="0"/>
              </a:spcBef>
            </a:pPr>
            <a:r>
              <a:rPr lang="en-US" sz="2200" b="0" dirty="0"/>
              <a:t>Some require a Letter of Intent, some don’t.</a:t>
            </a:r>
          </a:p>
          <a:p>
            <a:pPr lvl="1">
              <a:lnSpc>
                <a:spcPct val="100000"/>
              </a:lnSpc>
              <a:spcBef>
                <a:spcPts val="0"/>
              </a:spcBef>
            </a:pPr>
            <a:r>
              <a:rPr lang="en-US" sz="2200" b="0" dirty="0"/>
              <a:t>A PIER plan is required (as of  FY2023).</a:t>
            </a:r>
          </a:p>
          <a:p>
            <a:pPr marL="0" indent="0">
              <a:lnSpc>
                <a:spcPct val="100000"/>
              </a:lnSpc>
              <a:spcBef>
                <a:spcPts val="600"/>
              </a:spcBef>
              <a:buNone/>
            </a:pPr>
            <a:endParaRPr lang="en-US" sz="1900" b="0" dirty="0">
              <a:solidFill>
                <a:srgbClr val="1F497D"/>
              </a:solidFill>
            </a:endParaRPr>
          </a:p>
        </p:txBody>
      </p:sp>
      <p:sp>
        <p:nvSpPr>
          <p:cNvPr id="4" name="Footer Placeholder 3">
            <a:extLst>
              <a:ext uri="{FF2B5EF4-FFF2-40B4-BE49-F238E27FC236}">
                <a16:creationId xmlns:a16="http://schemas.microsoft.com/office/drawing/2014/main" id="{3FF209B8-9F82-9A46-4586-24D1A56720D5}"/>
              </a:ext>
            </a:extLst>
          </p:cNvPr>
          <p:cNvSpPr>
            <a:spLocks noGrp="1"/>
          </p:cNvSpPr>
          <p:nvPr>
            <p:ph type="ftr" sz="quarter" idx="11"/>
          </p:nvPr>
        </p:nvSpPr>
        <p:spPr/>
        <p:txBody>
          <a:bodyPr/>
          <a:lstStyle/>
          <a:p>
            <a:r>
              <a:rPr lang="en-US"/>
              <a:t>2023 DESC Collaboration Meeting ∙ 26 July 2023</a:t>
            </a:r>
            <a:endParaRPr lang="en-US" dirty="0"/>
          </a:p>
        </p:txBody>
      </p:sp>
      <p:sp>
        <p:nvSpPr>
          <p:cNvPr id="5" name="Slide Number Placeholder 4">
            <a:extLst>
              <a:ext uri="{FF2B5EF4-FFF2-40B4-BE49-F238E27FC236}">
                <a16:creationId xmlns:a16="http://schemas.microsoft.com/office/drawing/2014/main" id="{CD358FEC-23DF-61C1-3CEF-F4C159ED30A0}"/>
              </a:ext>
            </a:extLst>
          </p:cNvPr>
          <p:cNvSpPr>
            <a:spLocks noGrp="1"/>
          </p:cNvSpPr>
          <p:nvPr>
            <p:ph type="sldNum" sz="quarter" idx="12"/>
          </p:nvPr>
        </p:nvSpPr>
        <p:spPr/>
        <p:txBody>
          <a:bodyPr/>
          <a:lstStyle/>
          <a:p>
            <a:fld id="{3BED7E35-CF80-D24E-8FC1-B11BD33B142C}" type="slidenum">
              <a:rPr lang="en-US" smtClean="0"/>
              <a:pPr/>
              <a:t>9</a:t>
            </a:fld>
            <a:endParaRPr lang="en-US"/>
          </a:p>
        </p:txBody>
      </p:sp>
      <p:sp>
        <p:nvSpPr>
          <p:cNvPr id="6" name="TextBox 5">
            <a:extLst>
              <a:ext uri="{FF2B5EF4-FFF2-40B4-BE49-F238E27FC236}">
                <a16:creationId xmlns:a16="http://schemas.microsoft.com/office/drawing/2014/main" id="{97972604-565C-32BB-0D1D-0E14937DE5EC}"/>
              </a:ext>
            </a:extLst>
          </p:cNvPr>
          <p:cNvSpPr txBox="1"/>
          <p:nvPr/>
        </p:nvSpPr>
        <p:spPr>
          <a:xfrm>
            <a:off x="376262" y="5608671"/>
            <a:ext cx="7688802" cy="830997"/>
          </a:xfrm>
          <a:prstGeom prst="rect">
            <a:avLst/>
          </a:prstGeom>
          <a:noFill/>
        </p:spPr>
        <p:txBody>
          <a:bodyPr wrap="square">
            <a:spAutoFit/>
          </a:bodyPr>
          <a:lstStyle/>
          <a:p>
            <a:r>
              <a:rPr lang="en-US" sz="2400" b="0" dirty="0">
                <a:solidFill>
                  <a:srgbClr val="006600"/>
                </a:solidFill>
                <a:latin typeface="Candara" panose="020E0502030303020204" pitchFamily="34" charset="0"/>
              </a:rPr>
              <a:t>Have questions? </a:t>
            </a:r>
            <a:r>
              <a:rPr lang="en-US" sz="2400" dirty="0">
                <a:solidFill>
                  <a:srgbClr val="006600"/>
                </a:solidFill>
                <a:latin typeface="Candara" panose="020E0502030303020204" pitchFamily="34" charset="0"/>
              </a:rPr>
              <a:t>We are here to help.</a:t>
            </a:r>
          </a:p>
          <a:p>
            <a:r>
              <a:rPr lang="en-US" sz="2400" dirty="0">
                <a:solidFill>
                  <a:srgbClr val="006600"/>
                </a:solidFill>
                <a:latin typeface="Candara" panose="020E0502030303020204" pitchFamily="34" charset="0"/>
                <a:sym typeface="Wingdings" panose="05000000000000000000" pitchFamily="2" charset="2"/>
              </a:rPr>
              <a:t></a:t>
            </a:r>
            <a:r>
              <a:rPr lang="en-US" sz="2400" dirty="0">
                <a:solidFill>
                  <a:srgbClr val="006600"/>
                </a:solidFill>
                <a:latin typeface="Candara" panose="020E0502030303020204" pitchFamily="34" charset="0"/>
              </a:rPr>
              <a:t>Send an email to one/more of the program managers.</a:t>
            </a:r>
          </a:p>
        </p:txBody>
      </p:sp>
    </p:spTree>
    <p:extLst>
      <p:ext uri="{BB962C8B-B14F-4D97-AF65-F5344CB8AC3E}">
        <p14:creationId xmlns:p14="http://schemas.microsoft.com/office/powerpoint/2010/main" val="5038007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9477</TotalTime>
  <Words>2251</Words>
  <Application>Microsoft Office PowerPoint</Application>
  <PresentationFormat>Widescreen</PresentationFormat>
  <Paragraphs>136</Paragraphs>
  <Slides>9</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Arial</vt:lpstr>
      <vt:lpstr>Arial Rounded MT Bold</vt:lpstr>
      <vt:lpstr>Calibri</vt:lpstr>
      <vt:lpstr>Calibri Light</vt:lpstr>
      <vt:lpstr>Candara</vt:lpstr>
      <vt:lpstr>Courier New</vt:lpstr>
      <vt:lpstr>Verdana</vt:lpstr>
      <vt:lpstr>Wingdings</vt:lpstr>
      <vt:lpstr>Office Theme</vt:lpstr>
      <vt:lpstr>DOE Office of High Energy Physics Cosmic Frontier Funding Opportunities  August 9, 2023</vt:lpstr>
      <vt:lpstr>Research Funding Opportunities</vt:lpstr>
      <vt:lpstr>SC Efforts in Broadening Participation  – Promoting Inclusive and Equitable Research (PIER) plans</vt:lpstr>
      <vt:lpstr>SC Efforts in Broadening Participation  – Promoting Inclusive and Equitable Research (PIER) plans</vt:lpstr>
      <vt:lpstr>Reaching a New Energy Sciences Workforce   for High-Energy Physics (RENEW-HEP)</vt:lpstr>
      <vt:lpstr>Funding for Accelerated, Inclusive Research (FAIR)</vt:lpstr>
      <vt:lpstr>Established Program to Stimulate Competitive Research  (EPSCoR) Implementation Grants</vt:lpstr>
      <vt:lpstr>Workforce Development for Teachers and Scientists (WDTS)</vt:lpstr>
      <vt:lpstr>Notes, Reminders: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Abid Patwa</dc:creator>
  <cp:lastModifiedBy>Turner, Kathy</cp:lastModifiedBy>
  <cp:revision>579</cp:revision>
  <dcterms:created xsi:type="dcterms:W3CDTF">2021-11-05T16:51:01Z</dcterms:created>
  <dcterms:modified xsi:type="dcterms:W3CDTF">2023-08-09T17:38:41Z</dcterms:modified>
</cp:coreProperties>
</file>