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</p:sldMasterIdLst>
  <p:notesMasterIdLst>
    <p:notesMasterId r:id="rId12"/>
  </p:notesMasterIdLst>
  <p:sldIdLst>
    <p:sldId id="382" r:id="rId2"/>
    <p:sldId id="383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D100"/>
    <a:srgbClr val="A6FA00"/>
    <a:srgbClr val="AB56FF"/>
    <a:srgbClr val="7B35FF"/>
    <a:srgbClr val="AB1500"/>
    <a:srgbClr val="D81E00"/>
    <a:srgbClr val="E6D4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12"/>
    <p:restoredTop sz="92653"/>
  </p:normalViewPr>
  <p:slideViewPr>
    <p:cSldViewPr snapToGrid="0" snapToObjects="1">
      <p:cViewPr varScale="1">
        <p:scale>
          <a:sx n="112" d="100"/>
          <a:sy n="112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5BD3F-644E-B64A-8F19-31B7ABB8095D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2FA07-151C-3A45-A69B-6A05AE50A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4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2FA07-151C-3A45-A69B-6A05AE50A3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5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enables us to probe high redshifts, seeing gives us excellent image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2FA07-151C-3A45-A69B-6A05AE50A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5A3264E-4DDC-D047-8A66-1066BD0785C9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C325D-9C33-084D-B14C-75F83AC18D5B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E729-0769-9A49-B2BD-6DF7EDDE6B9D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FEC6-9A37-284B-B495-2A5E146520A3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4B11-8CC2-D845-8C40-4E0DA6AD1232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1AE0-D1C5-B846-AADE-809851C3C8E1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6960-1815-A147-8474-776ADA1F895F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AC0E-C9E8-1245-A2D1-75711025930F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CA50-AD1B-2845-94A1-A28FFF41CCBC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A065-811C-A44F-B732-0E518C3B47BB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8F96-B11E-0E42-87D3-1F2AA437E3F3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900D4D7-046E-0B46-8A4A-A180B2A07A9A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sc-release.mtk.nao.ac.jp/doc/index.php/wly3/" TargetMode="External"/><Relationship Id="rId2" Type="http://schemas.openxmlformats.org/officeDocument/2006/relationships/hyperlink" Target="mailto:rdalal@princeton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029" y="748442"/>
            <a:ext cx="10772474" cy="4041648"/>
          </a:xfrm>
        </p:spPr>
        <p:txBody>
          <a:bodyPr>
            <a:normAutofit/>
          </a:bodyPr>
          <a:lstStyle/>
          <a:p>
            <a:r>
              <a:rPr lang="en-US" sz="4800" dirty="0"/>
              <a:t>New Cosmology Constraints from HSC Year 3 Weak Lensing Data:</a:t>
            </a:r>
            <a:br>
              <a:rPr lang="en-US" sz="4800" dirty="0"/>
            </a:br>
            <a:r>
              <a:rPr lang="en-US" sz="4000" dirty="0"/>
              <a:t>Lessons Learned for Rubin Observatory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030" y="4790090"/>
            <a:ext cx="9418320" cy="1691640"/>
          </a:xfrm>
        </p:spPr>
        <p:txBody>
          <a:bodyPr/>
          <a:lstStyle/>
          <a:p>
            <a:r>
              <a:rPr lang="en-US" dirty="0"/>
              <a:t>Roohi Dalal and the HSC Weak Lensing Working Group</a:t>
            </a:r>
          </a:p>
        </p:txBody>
      </p:sp>
    </p:spTree>
    <p:extLst>
      <p:ext uri="{BB962C8B-B14F-4D97-AF65-F5344CB8AC3E}">
        <p14:creationId xmlns:p14="http://schemas.microsoft.com/office/powerpoint/2010/main" val="3709958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1CF7-392D-D346-8661-8E4099C3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8037B-682F-2047-8F86-CA94AB33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find me or email me at </a:t>
            </a:r>
            <a:r>
              <a:rPr lang="en-US" dirty="0">
                <a:hlinkClick r:id="rId2"/>
              </a:rPr>
              <a:t>rdalal@princeton.edu</a:t>
            </a:r>
            <a:r>
              <a:rPr lang="en-US" dirty="0"/>
              <a:t>.</a:t>
            </a:r>
          </a:p>
          <a:p>
            <a:r>
              <a:rPr lang="en-US" dirty="0"/>
              <a:t>Get in touch with other members of the HSC Weak Lensing Working Group (junior members include: </a:t>
            </a:r>
            <a:r>
              <a:rPr lang="en-US" dirty="0" err="1"/>
              <a:t>Xiangchong</a:t>
            </a:r>
            <a:r>
              <a:rPr lang="en-US" dirty="0"/>
              <a:t> Li, Markus Rau, </a:t>
            </a:r>
            <a:r>
              <a:rPr lang="en-US" dirty="0" err="1"/>
              <a:t>Sunao</a:t>
            </a:r>
            <a:r>
              <a:rPr lang="en-US" dirty="0"/>
              <a:t> Sugiyama, Tomomi </a:t>
            </a:r>
            <a:r>
              <a:rPr lang="en-US" dirty="0" err="1"/>
              <a:t>Sunayama</a:t>
            </a:r>
            <a:r>
              <a:rPr lang="en-US" dirty="0"/>
              <a:t> and </a:t>
            </a:r>
            <a:r>
              <a:rPr lang="en-US" dirty="0" err="1"/>
              <a:t>Tianqing</a:t>
            </a:r>
            <a:r>
              <a:rPr lang="en-US" dirty="0"/>
              <a:t> Zhang).</a:t>
            </a:r>
          </a:p>
          <a:p>
            <a:r>
              <a:rPr lang="en-US" dirty="0"/>
              <a:t>See </a:t>
            </a:r>
            <a:r>
              <a:rPr lang="en-US" dirty="0">
                <a:hlinkClick r:id="rId3"/>
              </a:rPr>
              <a:t>https://hsc-release.mtk.nao.ac.jp/doc/index.php/wly3/</a:t>
            </a:r>
            <a:r>
              <a:rPr lang="en-US" dirty="0"/>
              <a:t> (QR code below)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A0AB7-4D5E-734F-9074-19D0DB19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238EB31-32EB-3E49-B05E-0792E6F71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8" y="3861150"/>
            <a:ext cx="2607912" cy="26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BC99-BFEF-514D-8627-C678FE89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01" y="11413"/>
            <a:ext cx="9692640" cy="1325562"/>
          </a:xfrm>
        </p:spPr>
        <p:txBody>
          <a:bodyPr/>
          <a:lstStyle/>
          <a:p>
            <a:r>
              <a:rPr lang="en-US" dirty="0"/>
              <a:t>Hyper </a:t>
            </a:r>
            <a:r>
              <a:rPr lang="en-US" dirty="0" err="1"/>
              <a:t>Suprime</a:t>
            </a:r>
            <a:r>
              <a:rPr lang="en-US" dirty="0"/>
              <a:t>-Cam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6C9F-EEB5-F241-9187-014B712C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401" y="1705455"/>
            <a:ext cx="3607173" cy="476360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Imaging survey using the 8.2 m Subaru telescope.</a:t>
            </a:r>
          </a:p>
          <a:p>
            <a:r>
              <a:rPr lang="en-US" sz="2400" dirty="0"/>
              <a:t>1.5 degree FOV</a:t>
            </a:r>
          </a:p>
          <a:p>
            <a:r>
              <a:rPr lang="en-US" sz="2400" dirty="0"/>
              <a:t>5 band survey (</a:t>
            </a:r>
            <a:r>
              <a:rPr lang="en-US" sz="2400" i="1" dirty="0" err="1"/>
              <a:t>grizy</a:t>
            </a:r>
            <a:r>
              <a:rPr lang="en-US" sz="2400" dirty="0"/>
              <a:t>)</a:t>
            </a:r>
          </a:p>
          <a:p>
            <a:r>
              <a:rPr lang="en-US" sz="2400" dirty="0"/>
              <a:t>Depth ~ 26 mag</a:t>
            </a:r>
          </a:p>
          <a:p>
            <a:r>
              <a:rPr lang="en-US" sz="2400" i="1" dirty="0" err="1"/>
              <a:t>i</a:t>
            </a:r>
            <a:r>
              <a:rPr lang="en-US" sz="2400" dirty="0"/>
              <a:t>-band median seeing: 0.6 arcsec</a:t>
            </a:r>
          </a:p>
          <a:p>
            <a:r>
              <a:rPr lang="en-US" sz="2400" dirty="0"/>
              <a:t>Data processed with </a:t>
            </a:r>
            <a:r>
              <a:rPr lang="en-US" sz="2400" dirty="0" err="1"/>
              <a:t>hscpipe</a:t>
            </a:r>
            <a:r>
              <a:rPr lang="en-US" sz="2400" dirty="0"/>
              <a:t> fork of Rubin Science Pipelines.</a:t>
            </a:r>
          </a:p>
          <a:p>
            <a:r>
              <a:rPr lang="en-US" sz="2400" dirty="0"/>
              <a:t>Y3 data release covers ~450 deg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DFC6-B207-9347-B2D7-1030223C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A picture containing text, outdoor object, colorful, star&#10;&#10;Description automatically generated">
            <a:extLst>
              <a:ext uri="{FF2B5EF4-FFF2-40B4-BE49-F238E27FC236}">
                <a16:creationId xmlns:a16="http://schemas.microsoft.com/office/drawing/2014/main" id="{BA5D833E-7CDD-5440-930E-D0808B4B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574" y="1414865"/>
            <a:ext cx="6574266" cy="5080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3AB0F-337A-9B46-A546-B41D6416CAA4}"/>
              </a:ext>
            </a:extLst>
          </p:cNvPr>
          <p:cNvSpPr txBox="1"/>
          <p:nvPr/>
        </p:nvSpPr>
        <p:spPr>
          <a:xfrm>
            <a:off x="6252861" y="638037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HSC COSMOS Ultra-Deep Field</a:t>
            </a:r>
          </a:p>
        </p:txBody>
      </p:sp>
    </p:spTree>
    <p:extLst>
      <p:ext uri="{BB962C8B-B14F-4D97-AF65-F5344CB8AC3E}">
        <p14:creationId xmlns:p14="http://schemas.microsoft.com/office/powerpoint/2010/main" val="174272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A607-4061-044A-A166-B6A8F099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 Y3 Cosmological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9048-20BE-2C42-83EE-FC285E46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460" y="1820863"/>
            <a:ext cx="5170932" cy="4351337"/>
          </a:xfrm>
        </p:spPr>
        <p:txBody>
          <a:bodyPr/>
          <a:lstStyle/>
          <a:p>
            <a:r>
              <a:rPr lang="en-US" b="1" dirty="0"/>
              <a:t>Cosmic shear power spectra (Dalal et al. 2023)</a:t>
            </a:r>
          </a:p>
          <a:p>
            <a:r>
              <a:rPr lang="en-US" dirty="0"/>
              <a:t>Cosmic shear two-point correlation functions (Li et al. 2023)</a:t>
            </a:r>
          </a:p>
          <a:p>
            <a:r>
              <a:rPr lang="en-US" dirty="0"/>
              <a:t>3x2pt measurement (More et al. 2023)</a:t>
            </a:r>
          </a:p>
          <a:p>
            <a:r>
              <a:rPr lang="en-US" dirty="0"/>
              <a:t>3x2pt analysis, large scales (Sugiyama et al. 2023)</a:t>
            </a:r>
          </a:p>
          <a:p>
            <a:r>
              <a:rPr lang="en-US" dirty="0"/>
              <a:t>3x2pt analysis, small scales (</a:t>
            </a:r>
            <a:r>
              <a:rPr lang="en-US" dirty="0" err="1"/>
              <a:t>Miyatake</a:t>
            </a:r>
            <a:r>
              <a:rPr lang="en-US" dirty="0"/>
              <a:t> et al. 2023)</a:t>
            </a:r>
          </a:p>
          <a:p>
            <a:pPr marL="0" indent="0">
              <a:buNone/>
            </a:pPr>
            <a:r>
              <a:rPr lang="en-US" dirty="0"/>
              <a:t>In addition to many other ongoing analyses!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85AE6-E383-2C4C-B0A3-C405DA7D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E7E33269-B3C8-9541-9DE6-96C184C45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7"/>
          <a:stretch/>
        </p:blipFill>
        <p:spPr>
          <a:xfrm>
            <a:off x="206852" y="1820863"/>
            <a:ext cx="5604160" cy="42334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E71CF-772B-9948-A3F7-709220D45623}"/>
              </a:ext>
            </a:extLst>
          </p:cNvPr>
          <p:cNvCxnSpPr>
            <a:cxnSpLocks/>
          </p:cNvCxnSpPr>
          <p:nvPr/>
        </p:nvCxnSpPr>
        <p:spPr>
          <a:xfrm flipV="1">
            <a:off x="4384623" y="3327816"/>
            <a:ext cx="442210" cy="996847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7F13AA-403F-A34F-868C-5BEE3F8B8783}"/>
              </a:ext>
            </a:extLst>
          </p:cNvPr>
          <p:cNvSpPr txBox="1"/>
          <p:nvPr/>
        </p:nvSpPr>
        <p:spPr>
          <a:xfrm>
            <a:off x="4506704" y="3801503"/>
            <a:ext cx="95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Cosmic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shear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32F824-7B44-E946-8421-F0FF9AFF4000}"/>
              </a:ext>
            </a:extLst>
          </p:cNvPr>
          <p:cNvSpPr/>
          <p:nvPr/>
        </p:nvSpPr>
        <p:spPr>
          <a:xfrm rot="1839583">
            <a:off x="2840635" y="3666690"/>
            <a:ext cx="89941" cy="1688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34FC26-B926-F04B-AD73-53764C76D01B}"/>
              </a:ext>
            </a:extLst>
          </p:cNvPr>
          <p:cNvSpPr/>
          <p:nvPr/>
        </p:nvSpPr>
        <p:spPr>
          <a:xfrm rot="1591481">
            <a:off x="3240373" y="2664847"/>
            <a:ext cx="89941" cy="1688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CD4C00-E533-7E41-8DE3-9033707AC6BD}"/>
              </a:ext>
            </a:extLst>
          </p:cNvPr>
          <p:cNvCxnSpPr>
            <a:cxnSpLocks/>
          </p:cNvCxnSpPr>
          <p:nvPr/>
        </p:nvCxnSpPr>
        <p:spPr>
          <a:xfrm flipV="1">
            <a:off x="2952673" y="2844870"/>
            <a:ext cx="278103" cy="77455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967F93-6FEC-7049-990F-C22ABEEBACE5}"/>
              </a:ext>
            </a:extLst>
          </p:cNvPr>
          <p:cNvSpPr txBox="1"/>
          <p:nvPr/>
        </p:nvSpPr>
        <p:spPr>
          <a:xfrm>
            <a:off x="1968494" y="3048554"/>
            <a:ext cx="1167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Clustering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C80DBA-D74D-F240-B433-8E588B21529E}"/>
              </a:ext>
            </a:extLst>
          </p:cNvPr>
          <p:cNvCxnSpPr>
            <a:cxnSpLocks/>
          </p:cNvCxnSpPr>
          <p:nvPr/>
        </p:nvCxnSpPr>
        <p:spPr>
          <a:xfrm>
            <a:off x="3386224" y="2749259"/>
            <a:ext cx="1380648" cy="449016"/>
          </a:xfrm>
          <a:prstGeom prst="straightConnector1">
            <a:avLst/>
          </a:prstGeom>
          <a:ln w="19050">
            <a:solidFill>
              <a:srgbClr val="AB5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EAD575D-BBB9-8041-A914-2FB87FB0677F}"/>
              </a:ext>
            </a:extLst>
          </p:cNvPr>
          <p:cNvSpPr txBox="1"/>
          <p:nvPr/>
        </p:nvSpPr>
        <p:spPr>
          <a:xfrm rot="1071591">
            <a:off x="3129853" y="2681691"/>
            <a:ext cx="2222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AB56FF"/>
                </a:solidFill>
              </a:rPr>
              <a:t>Galaxy-galaxy lensing</a:t>
            </a: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2B73B4-647E-0943-8A53-F6F9AEF4A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54" y="5490252"/>
            <a:ext cx="1333140" cy="1333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CB13AA-FC52-3941-B6E3-8FD5EB2A1111}"/>
              </a:ext>
            </a:extLst>
          </p:cNvPr>
          <p:cNvSpPr txBox="1"/>
          <p:nvPr/>
        </p:nvSpPr>
        <p:spPr>
          <a:xfrm>
            <a:off x="6823710" y="5849034"/>
            <a:ext cx="311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HSC Y3 cosmology papers can be found here:</a:t>
            </a:r>
          </a:p>
        </p:txBody>
      </p:sp>
    </p:spTree>
    <p:extLst>
      <p:ext uri="{BB962C8B-B14F-4D97-AF65-F5344CB8AC3E}">
        <p14:creationId xmlns:p14="http://schemas.microsoft.com/office/powerpoint/2010/main" val="30671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81C4-C57B-E24D-8D01-8404360D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Shear Power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86C29-70D8-4040-8124-E24EC2E71A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645" y="1828800"/>
                <a:ext cx="3807839" cy="49371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high-significance measurement of the auto and cross-correlation power spectra in four tomographic redshift bins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 (SNR ~ 26.5).</a:t>
                </a:r>
              </a:p>
              <a:p>
                <a:r>
                  <a:rPr lang="en-US" dirty="0"/>
                  <a:t>We fit cosmological parameters by modeling the power spectra using 23 free parameters:</a:t>
                </a:r>
              </a:p>
              <a:p>
                <a:pPr lvl="1"/>
                <a:r>
                  <a:rPr lang="en-US" dirty="0"/>
                  <a:t>5 cosmological</a:t>
                </a:r>
              </a:p>
              <a:p>
                <a:pPr lvl="1"/>
                <a:r>
                  <a:rPr lang="en-US" dirty="0"/>
                  <a:t>6 astrophysical – accounting for baryonic feedback and intrinsic alignments</a:t>
                </a:r>
              </a:p>
              <a:p>
                <a:pPr lvl="1"/>
                <a:r>
                  <a:rPr lang="en-US" dirty="0"/>
                  <a:t>12 observational systematics – point spread function, shear calibration, source redshift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86C29-70D8-4040-8124-E24EC2E71A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645" y="1828800"/>
                <a:ext cx="3807839" cy="4937125"/>
              </a:xfrm>
              <a:blipFill>
                <a:blip r:embed="rId2"/>
                <a:stretch>
                  <a:fillRect l="-332" t="-1028" r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A8082-5A1A-6840-893F-7AE6CBD0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F5B3C614-3A4D-1448-A006-53B5D64A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04" y="1691322"/>
            <a:ext cx="6695028" cy="504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D7320-9299-2848-993A-D87762689C7A}"/>
              </a:ext>
            </a:extLst>
          </p:cNvPr>
          <p:cNvSpPr txBox="1"/>
          <p:nvPr/>
        </p:nvSpPr>
        <p:spPr>
          <a:xfrm>
            <a:off x="5605653" y="644064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 redshift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E6AD5-A6E3-E841-AB33-E98DC58377FD}"/>
              </a:ext>
            </a:extLst>
          </p:cNvPr>
          <p:cNvSpPr txBox="1"/>
          <p:nvPr/>
        </p:nvSpPr>
        <p:spPr>
          <a:xfrm rot="16200000">
            <a:off x="3159183" y="3895526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r>
              <a:rPr lang="en-US" dirty="0"/>
              <a:t> Increasing redshift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7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7E5D-1E8C-724F-BB1F-B2FE5AF6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03AF-AE00-6E45-B329-4D88552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044A62B-22A1-244F-B546-2847DFB8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00" y="1028541"/>
            <a:ext cx="5532120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4CC3D29-BC6C-274F-96EA-9F05D2C053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828800"/>
                <a:ext cx="4053628" cy="4351337"/>
              </a:xfrm>
            </p:spPr>
            <p:txBody>
              <a:bodyPr/>
              <a:lstStyle/>
              <a:p>
                <a:r>
                  <a:rPr lang="en-US" dirty="0"/>
                  <a:t>Cosmic shear power spectrum analysis obtains a </a:t>
                </a:r>
                <a:r>
                  <a:rPr lang="en-US" b="1" dirty="0"/>
                  <a:t>4% precision constraint</a:t>
                </a:r>
                <a:r>
                  <a:rPr lang="en-US" dirty="0"/>
                  <a:t> on the </a:t>
                </a:r>
                <a:r>
                  <a:rPr lang="en-US" dirty="0" err="1"/>
                  <a:t>clumpiness</a:t>
                </a:r>
                <a:r>
                  <a:rPr lang="en-US" dirty="0"/>
                  <a:t> of the matter distribution: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/0.3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0.776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−0.033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+0.032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is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tension with the constraint from cosmic microwave background anisotropies (Planck 2018). </a:t>
                </a:r>
              </a:p>
              <a:p>
                <a:r>
                  <a:rPr lang="en-US" dirty="0"/>
                  <a:t>All four HSC Y3 analyses get consistent constraints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/>
                  <a:t> parameter.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4CC3D29-BC6C-274F-96EA-9F05D2C053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828800"/>
                <a:ext cx="4053628" cy="4351337"/>
              </a:xfrm>
              <a:blipFill>
                <a:blip r:embed="rId3"/>
                <a:stretch>
                  <a:fillRect l="-313" t="-1166" r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32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2BE8-960D-AF43-9FB2-53515B02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2F61B-D066-344E-8DBC-4DD78CF66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2CBFF-39CC-684C-8CAC-4580C6A3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05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A358-EB8D-B24A-9021-AB847FA0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14" y="314021"/>
            <a:ext cx="9692640" cy="1325562"/>
          </a:xfrm>
        </p:spPr>
        <p:txBody>
          <a:bodyPr/>
          <a:lstStyle/>
          <a:p>
            <a:r>
              <a:rPr lang="en-US" dirty="0"/>
              <a:t>High redshift photo-z calibration is a limitation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17EFA-67D1-D14D-A0BB-B431F6CB3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5914" y="1792806"/>
                <a:ext cx="4001882" cy="487469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Redshift bin 3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≤1.2</m:t>
                    </m:r>
                  </m:oMath>
                </a14:m>
                <a:r>
                  <a:rPr lang="en-US" dirty="0"/>
                  <a:t>) is only partially calibrated by clustering redshifts and bin 4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≤1.5</m:t>
                    </m:r>
                  </m:oMath>
                </a14:m>
                <a:r>
                  <a:rPr lang="en-US" dirty="0"/>
                  <a:t>) is not at all calibrated.</a:t>
                </a:r>
              </a:p>
              <a:p>
                <a:r>
                  <a:rPr lang="en-US" dirty="0"/>
                  <a:t>We find that bin 3 is biased low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0.08</m:t>
                    </m:r>
                  </m:oMath>
                </a14:m>
                <a:r>
                  <a:rPr lang="en-US" dirty="0"/>
                  <a:t>, and bin 4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0.16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Improved photo-z training and calibration data will be necessary for Rubin.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17EFA-67D1-D14D-A0BB-B431F6CB3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914" y="1792806"/>
                <a:ext cx="4001882" cy="4874694"/>
              </a:xfrm>
              <a:blipFill>
                <a:blip r:embed="rId2"/>
                <a:stretch>
                  <a:fillRect l="-316" t="-779" r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37624-85D9-8B4A-801E-D7461B4D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016944AD-3463-3349-A0B3-7C9A6611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7588" y="1526105"/>
            <a:ext cx="6352540" cy="4355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9D1EF-D346-DA49-89DA-02B5CC61A150}"/>
              </a:ext>
            </a:extLst>
          </p:cNvPr>
          <p:cNvSpPr txBox="1"/>
          <p:nvPr/>
        </p:nvSpPr>
        <p:spPr>
          <a:xfrm>
            <a:off x="4857366" y="5711921"/>
            <a:ext cx="612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 Redshift Distribution Inference (Rau et al. 2023) combines photometric information with clustering redshift from an LRG sample.</a:t>
            </a:r>
          </a:p>
        </p:txBody>
      </p:sp>
    </p:spTree>
    <p:extLst>
      <p:ext uri="{BB962C8B-B14F-4D97-AF65-F5344CB8AC3E}">
        <p14:creationId xmlns:p14="http://schemas.microsoft.com/office/powerpoint/2010/main" val="390265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25FE-D731-7340-AD36-02F6B8C2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order PSF moments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93A09-5618-D24C-88C9-F15471724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669028" cy="4351337"/>
          </a:xfrm>
        </p:spPr>
        <p:txBody>
          <a:bodyPr/>
          <a:lstStyle/>
          <a:p>
            <a:r>
              <a:rPr lang="en-US" dirty="0"/>
              <a:t>The point spread function (PSF) can contaminate measured galaxy shapes if the PSF model is incorrect, or if the PSF deconvolution is imperfect.</a:t>
            </a:r>
          </a:p>
          <a:p>
            <a:r>
              <a:rPr lang="en-US" dirty="0"/>
              <a:t>Most cosmic shear analyses only account for systematics due to the second moments of the PSF.</a:t>
            </a:r>
          </a:p>
          <a:p>
            <a:r>
              <a:rPr lang="en-US" dirty="0"/>
              <a:t>We find that the fourth moments of the PSF are the dominant contribution to the bias in the measured shear (Zhang et al 2023). </a:t>
            </a:r>
          </a:p>
          <a:p>
            <a:r>
              <a:rPr lang="en-US" dirty="0"/>
              <a:t>Rubin will need to model fourth moments and test the impact of even higher order moments.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AD03-7401-8748-AF26-333342DF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A355F515-C805-B648-BE17-13E82C14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762" y="1808162"/>
            <a:ext cx="4237038" cy="4237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C2647-95C5-D945-9D9A-C94BC9CC3922}"/>
              </a:ext>
            </a:extLst>
          </p:cNvPr>
          <p:cNvSpPr txBox="1"/>
          <p:nvPr/>
        </p:nvSpPr>
        <p:spPr>
          <a:xfrm>
            <a:off x="6261103" y="6130508"/>
            <a:ext cx="433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response to the second (top row) and fourth (bottom row) moments of the PSF.</a:t>
            </a:r>
          </a:p>
        </p:txBody>
      </p:sp>
    </p:spTree>
    <p:extLst>
      <p:ext uri="{BB962C8B-B14F-4D97-AF65-F5344CB8AC3E}">
        <p14:creationId xmlns:p14="http://schemas.microsoft.com/office/powerpoint/2010/main" val="23323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4AD5-F493-CF42-8EAE-2144AAA5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9034"/>
            <a:ext cx="9692640" cy="1325562"/>
          </a:xfrm>
        </p:spPr>
        <p:txBody>
          <a:bodyPr/>
          <a:lstStyle/>
          <a:p>
            <a:r>
              <a:rPr lang="en-US" dirty="0"/>
              <a:t>We need improved models of baryonic feedback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D7F6F-90EA-434C-A9ED-E9CBC24F90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8800"/>
                <a:ext cx="5467350" cy="4027385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Detection of baryonic feedback in our analysis: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𝐴𝐺𝑁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7.68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−0.25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+0.27</m:t>
                        </m:r>
                      </m:sup>
                    </m:sSubSup>
                  </m:oMath>
                </a14:m>
                <a:r>
                  <a:rPr lang="en-US" sz="2000" dirty="0"/>
                  <a:t> (similar level of feedback as </a:t>
                </a:r>
                <a:r>
                  <a:rPr lang="en-US" sz="2000" dirty="0" err="1"/>
                  <a:t>owlsAGN</a:t>
                </a:r>
                <a:r>
                  <a:rPr lang="en-US" sz="2000" dirty="0"/>
                  <a:t> simulations).</a:t>
                </a:r>
              </a:p>
              <a:p>
                <a:r>
                  <a:rPr lang="en-US" sz="2000" dirty="0"/>
                  <a:t>Not modeling baryons leads to a 0.5σ shift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sz="2000" dirty="0"/>
                  <a:t> to a lower value – likely to be more significant for Rubin.</a:t>
                </a:r>
              </a:p>
              <a:p>
                <a:r>
                  <a:rPr lang="en-US" sz="2000" dirty="0"/>
                  <a:t>Modeling feedback will be necessary for Rubin to make use of the data it collects at small scales.</a:t>
                </a:r>
              </a:p>
              <a:p>
                <a:r>
                  <a:rPr lang="en-US" sz="2000" dirty="0"/>
                  <a:t>I’m currently working to develop a principled methodology to select the optimal scale cuts + baryon model to jointly constrain cosmology and feedback.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6D7F6F-90EA-434C-A9ED-E9CBC24F90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8800"/>
                <a:ext cx="5467350" cy="4027385"/>
              </a:xfrm>
              <a:blipFill>
                <a:blip r:embed="rId2"/>
                <a:stretch>
                  <a:fillRect l="-463" t="-1572" r="-1620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D3E2F-07AD-A34E-B88D-43283C57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B5A842-D17E-A844-9143-995985DE3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4"/>
          <a:stretch/>
        </p:blipFill>
        <p:spPr>
          <a:xfrm>
            <a:off x="6585995" y="1828800"/>
            <a:ext cx="3989299" cy="4027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1FB81-635C-AF4A-8D9D-B3C682F1BD45}"/>
              </a:ext>
            </a:extLst>
          </p:cNvPr>
          <p:cNvSpPr txBox="1"/>
          <p:nvPr/>
        </p:nvSpPr>
        <p:spPr>
          <a:xfrm rot="16200000">
            <a:off x="4673132" y="3372331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 baryonic feedback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48844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67846</TotalTime>
  <Words>706</Words>
  <Application>Microsoft Macintosh PowerPoint</Application>
  <PresentationFormat>Widescreen</PresentationFormat>
  <Paragraphs>70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Century Schoolbook</vt:lpstr>
      <vt:lpstr>Wingdings 2</vt:lpstr>
      <vt:lpstr>View</vt:lpstr>
      <vt:lpstr>New Cosmology Constraints from HSC Year 3 Weak Lensing Data: Lessons Learned for Rubin Observatory</vt:lpstr>
      <vt:lpstr>Hyper Suprime-Cam Survey</vt:lpstr>
      <vt:lpstr>HSC Y3 Cosmological Analyses</vt:lpstr>
      <vt:lpstr>Cosmic Shear Power Spectra</vt:lpstr>
      <vt:lpstr>Results</vt:lpstr>
      <vt:lpstr>Lessons Learned</vt:lpstr>
      <vt:lpstr>High redshift photo-z calibration is a limitation</vt:lpstr>
      <vt:lpstr>Higher order PSF moments matter</vt:lpstr>
      <vt:lpstr>We need improved models of baryonic feedback </vt:lpstr>
      <vt:lpstr>For more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Ultra-large Scale Observables of Modified Gravity</dc:title>
  <dc:creator>Roohi Dalal</dc:creator>
  <cp:lastModifiedBy>Roohi Dalal</cp:lastModifiedBy>
  <cp:revision>1403</cp:revision>
  <cp:lastPrinted>2017-08-09T17:43:02Z</cp:lastPrinted>
  <dcterms:created xsi:type="dcterms:W3CDTF">2017-08-07T10:05:18Z</dcterms:created>
  <dcterms:modified xsi:type="dcterms:W3CDTF">2023-08-07T16:59:05Z</dcterms:modified>
</cp:coreProperties>
</file>