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2" r:id="rId2"/>
    <p:sldId id="291" r:id="rId3"/>
    <p:sldId id="292" r:id="rId4"/>
    <p:sldId id="295" r:id="rId5"/>
    <p:sldId id="308" r:id="rId6"/>
    <p:sldId id="314" r:id="rId7"/>
    <p:sldId id="293" r:id="rId8"/>
    <p:sldId id="294" r:id="rId9"/>
    <p:sldId id="305" r:id="rId10"/>
    <p:sldId id="312" r:id="rId11"/>
    <p:sldId id="296" r:id="rId12"/>
    <p:sldId id="306" r:id="rId13"/>
    <p:sldId id="297" r:id="rId14"/>
    <p:sldId id="304" r:id="rId15"/>
    <p:sldId id="298" r:id="rId16"/>
    <p:sldId id="303" r:id="rId17"/>
    <p:sldId id="309" r:id="rId18"/>
    <p:sldId id="310" r:id="rId19"/>
    <p:sldId id="313" r:id="rId20"/>
    <p:sldId id="299" r:id="rId21"/>
    <p:sldId id="307" r:id="rId22"/>
    <p:sldId id="300" r:id="rId2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23" autoAdjust="0"/>
    <p:restoredTop sz="94660"/>
  </p:normalViewPr>
  <p:slideViewPr>
    <p:cSldViewPr>
      <p:cViewPr varScale="1">
        <p:scale>
          <a:sx n="102" d="100"/>
          <a:sy n="102" d="100"/>
        </p:scale>
        <p:origin x="372" y="102"/>
      </p:cViewPr>
      <p:guideLst>
        <p:guide orient="horz" pos="2160"/>
        <p:guide pos="3840"/>
      </p:guideLst>
    </p:cSldViewPr>
  </p:slideViewPr>
  <p:notesTextViewPr>
    <p:cViewPr>
      <p:scale>
        <a:sx n="1" d="1"/>
        <a:sy n="1" d="1"/>
      </p:scale>
      <p:origin x="0" y="0"/>
    </p:cViewPr>
  </p:notesTextViewPr>
  <p:sorterViewPr>
    <p:cViewPr>
      <p:scale>
        <a:sx n="100" d="100"/>
        <a:sy n="100" d="100"/>
      </p:scale>
      <p:origin x="0" y="-13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BFC50A61-DDBF-43AE-AD24-EF60A029AD03}" type="datetimeFigureOut">
              <a:rPr lang="en-US" smtClean="0"/>
              <a:t>8/10/2022</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82272EBB-418E-4D66-B4B2-26CEF0827A0D}" type="slidenum">
              <a:rPr lang="en-US" smtClean="0"/>
              <a:t>‹#›</a:t>
            </a:fld>
            <a:endParaRPr lang="en-US"/>
          </a:p>
        </p:txBody>
      </p:sp>
    </p:spTree>
    <p:extLst>
      <p:ext uri="{BB962C8B-B14F-4D97-AF65-F5344CB8AC3E}">
        <p14:creationId xmlns:p14="http://schemas.microsoft.com/office/powerpoint/2010/main" val="3966830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11582400" cy="5780903"/>
          </a:xfrm>
          <a:prstGeom prst="rect">
            <a:avLst/>
          </a:prstGeom>
        </p:spPr>
        <p:txBody>
          <a:bodyPr/>
          <a:lstStyle>
            <a:lvl1pPr>
              <a:defRPr sz="1800" b="1"/>
            </a:lvl1pPr>
            <a:lvl2pPr>
              <a:defRPr sz="1800" b="1">
                <a:solidFill>
                  <a:schemeClr val="accent1">
                    <a:lumMod val="75000"/>
                  </a:schemeClr>
                </a:solidFill>
              </a:defRPr>
            </a:lvl2pPr>
            <a:lvl3pPr>
              <a:defRPr sz="1600">
                <a:solidFill>
                  <a:schemeClr val="accent4">
                    <a:lumMod val="75000"/>
                  </a:schemeClr>
                </a:solidFill>
              </a:defRPr>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a:xfrm>
            <a:off x="304800" y="152405"/>
            <a:ext cx="9144000" cy="380996"/>
          </a:xfrm>
          <a:prstGeom prst="rect">
            <a:avLst/>
          </a:prstGeom>
        </p:spPr>
        <p:txBody>
          <a:bodyPr/>
          <a:lstStyle>
            <a:lvl1pPr algn="l">
              <a:defRPr sz="2000" b="1"/>
            </a:lvl1pPr>
          </a:lstStyle>
          <a:p>
            <a:r>
              <a:rPr lang="en-US" dirty="0"/>
              <a:t>Click to edit Master title style</a:t>
            </a:r>
          </a:p>
        </p:txBody>
      </p:sp>
      <p:sp>
        <p:nvSpPr>
          <p:cNvPr id="7" name="Line 8"/>
          <p:cNvSpPr>
            <a:spLocks noChangeShapeType="1"/>
          </p:cNvSpPr>
          <p:nvPr userDrawn="1"/>
        </p:nvSpPr>
        <p:spPr bwMode="auto">
          <a:xfrm>
            <a:off x="203200" y="609600"/>
            <a:ext cx="10693400" cy="0"/>
          </a:xfrm>
          <a:prstGeom prst="line">
            <a:avLst/>
          </a:prstGeom>
          <a:noFill/>
          <a:ln w="57150" cmpd="thinThick">
            <a:solidFill>
              <a:srgbClr val="33CCCC"/>
            </a:solidFill>
            <a:round/>
            <a:headEnd/>
            <a:tailEnd/>
          </a:ln>
          <a:effectLst/>
        </p:spPr>
        <p:txBody>
          <a:bodyPr/>
          <a:lstStyle/>
          <a:p>
            <a:pPr>
              <a:defRPr/>
            </a:pPr>
            <a:endParaRPr lang="en-US" sz="1800"/>
          </a:p>
        </p:txBody>
      </p:sp>
      <p:sp>
        <p:nvSpPr>
          <p:cNvPr id="11" name="Footer Placeholder 4"/>
          <p:cNvSpPr>
            <a:spLocks noGrp="1"/>
          </p:cNvSpPr>
          <p:nvPr>
            <p:ph type="ftr" sz="quarter" idx="3"/>
          </p:nvPr>
        </p:nvSpPr>
        <p:spPr>
          <a:xfrm>
            <a:off x="304800" y="6535371"/>
            <a:ext cx="10160000" cy="244475"/>
          </a:xfrm>
          <a:prstGeom prst="rect">
            <a:avLst/>
          </a:prstGeom>
        </p:spPr>
        <p:txBody>
          <a:bodyPr/>
          <a:lstStyle>
            <a:lvl1pPr algn="l">
              <a:defRPr sz="1200" b="1">
                <a:solidFill>
                  <a:srgbClr val="33CCCC"/>
                </a:solidFill>
              </a:defRPr>
            </a:lvl1pPr>
          </a:lstStyle>
          <a:p>
            <a:r>
              <a:rPr lang="en-US" dirty="0"/>
              <a:t>Pumped Coolant System Final Design Review – Aug 2-4, 2022</a:t>
            </a:r>
          </a:p>
        </p:txBody>
      </p:sp>
      <p:sp>
        <p:nvSpPr>
          <p:cNvPr id="12" name="Slide Number Placeholder 5"/>
          <p:cNvSpPr>
            <a:spLocks noGrp="1"/>
          </p:cNvSpPr>
          <p:nvPr>
            <p:ph type="sldNum" sz="quarter" idx="4"/>
          </p:nvPr>
        </p:nvSpPr>
        <p:spPr>
          <a:xfrm>
            <a:off x="10667999" y="6535371"/>
            <a:ext cx="1190172" cy="244475"/>
          </a:xfrm>
          <a:prstGeom prst="rect">
            <a:avLst/>
          </a:prstGeom>
        </p:spPr>
        <p:txBody>
          <a:bodyPr/>
          <a:lstStyle>
            <a:lvl1pPr algn="r">
              <a:defRPr sz="1200" b="1">
                <a:solidFill>
                  <a:srgbClr val="33CCCC"/>
                </a:solidFill>
              </a:defRPr>
            </a:lvl1pPr>
          </a:lstStyle>
          <a:p>
            <a:fld id="{7887A4CB-FE34-4586-B44A-21A47CBBE5D9}" type="slidenum">
              <a:rPr lang="en-US" smtClean="0"/>
              <a:pPr/>
              <a:t>‹#›</a:t>
            </a:fld>
            <a:endParaRPr lang="en-US" dirty="0"/>
          </a:p>
        </p:txBody>
      </p:sp>
      <p:pic>
        <p:nvPicPr>
          <p:cNvPr id="5" name="Picture 4">
            <a:extLst>
              <a:ext uri="{FF2B5EF4-FFF2-40B4-BE49-F238E27FC236}">
                <a16:creationId xmlns:a16="http://schemas.microsoft.com/office/drawing/2014/main" id="{32BA259C-22B9-409A-BB36-3FEE8CE571E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0972800" y="70104"/>
            <a:ext cx="1143000" cy="731520"/>
          </a:xfrm>
          <a:prstGeom prst="rect">
            <a:avLst/>
          </a:prstGeom>
          <a:ln>
            <a:solidFill>
              <a:schemeClr val="tx2">
                <a:lumMod val="60000"/>
                <a:lumOff val="40000"/>
              </a:schemeClr>
            </a:solidFill>
          </a:ln>
        </p:spPr>
      </p:pic>
    </p:spTree>
    <p:extLst>
      <p:ext uri="{BB962C8B-B14F-4D97-AF65-F5344CB8AC3E}">
        <p14:creationId xmlns:p14="http://schemas.microsoft.com/office/powerpoint/2010/main" val="37396313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19200"/>
            <a:ext cx="10363200" cy="1371600"/>
          </a:xfrm>
          <a:prstGeom prst="rect">
            <a:avLst/>
          </a:prstGeom>
        </p:spPr>
        <p:txBody>
          <a:bodyPr/>
          <a:lstStyle>
            <a:lvl1pPr>
              <a:defRPr sz="2800" b="1">
                <a:solidFill>
                  <a:schemeClr val="accent4">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828800" y="4267200"/>
            <a:ext cx="8534400" cy="1524000"/>
          </a:xfrm>
          <a:prstGeom prst="rect">
            <a:avLst/>
          </a:prstGeom>
        </p:spPr>
        <p:txBody>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367928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a:xfrm>
            <a:off x="304800" y="6506187"/>
            <a:ext cx="9550400" cy="244475"/>
          </a:xfrm>
          <a:prstGeom prst="rect">
            <a:avLst/>
          </a:prstGeom>
        </p:spPr>
        <p:txBody>
          <a:bodyPr vert="horz" lIns="91440" tIns="45720" rIns="91440" bIns="45720" rtlCol="0" anchor="ctr"/>
          <a:lstStyle>
            <a:lvl1pPr>
              <a:defRPr lang="en-US" sz="1200" smtClean="0">
                <a:solidFill>
                  <a:srgbClr val="33CCCC"/>
                </a:solidFill>
              </a:defRPr>
            </a:lvl1pPr>
          </a:lstStyle>
          <a:p>
            <a:r>
              <a:rPr lang="en-US" dirty="0"/>
              <a:t>Pumped Coolant System Final Design Review – Aug 2-4, 2022</a:t>
            </a:r>
          </a:p>
        </p:txBody>
      </p:sp>
      <p:sp>
        <p:nvSpPr>
          <p:cNvPr id="11" name="Slide Number Placeholder 10"/>
          <p:cNvSpPr>
            <a:spLocks noGrp="1"/>
          </p:cNvSpPr>
          <p:nvPr>
            <p:ph type="sldNum" sz="quarter" idx="4"/>
          </p:nvPr>
        </p:nvSpPr>
        <p:spPr>
          <a:xfrm>
            <a:off x="10248629" y="6506187"/>
            <a:ext cx="1625600" cy="244475"/>
          </a:xfrm>
          <a:prstGeom prst="rect">
            <a:avLst/>
          </a:prstGeom>
        </p:spPr>
        <p:txBody>
          <a:bodyPr vert="horz" lIns="91440" tIns="45720" rIns="91440" bIns="45720" rtlCol="0" anchor="ctr"/>
          <a:lstStyle>
            <a:lvl1pPr>
              <a:defRPr lang="en-US" sz="1200" smtClean="0">
                <a:solidFill>
                  <a:srgbClr val="33CCCC"/>
                </a:solidFill>
              </a:defRPr>
            </a:lvl1pPr>
          </a:lstStyle>
          <a:p>
            <a:pPr algn="r"/>
            <a:fld id="{895011F3-C6AF-4D28-88E0-3BF657C7FB5B}" type="slidenum">
              <a:rPr lang="en-US" smtClean="0"/>
              <a:pPr algn="r"/>
              <a:t>‹#›</a:t>
            </a:fld>
            <a:endParaRPr lang="en-US"/>
          </a:p>
        </p:txBody>
      </p:sp>
    </p:spTree>
    <p:extLst>
      <p:ext uri="{BB962C8B-B14F-4D97-AF65-F5344CB8AC3E}">
        <p14:creationId xmlns:p14="http://schemas.microsoft.com/office/powerpoint/2010/main" val="1229021819"/>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19200"/>
            <a:ext cx="10363200" cy="1524000"/>
          </a:xfrm>
        </p:spPr>
        <p:txBody>
          <a:bodyPr/>
          <a:lstStyle/>
          <a:p>
            <a:r>
              <a:rPr lang="en-US" sz="2000" dirty="0"/>
              <a:t>Pumped Coolant System Final Design Review</a:t>
            </a:r>
            <a:br>
              <a:rPr lang="en-US" dirty="0"/>
            </a:br>
            <a:br>
              <a:rPr lang="en-US" dirty="0"/>
            </a:br>
            <a:r>
              <a:rPr lang="en-US" sz="4000" dirty="0"/>
              <a:t>Pumped Coolant System Next Steps</a:t>
            </a:r>
          </a:p>
        </p:txBody>
      </p:sp>
      <p:sp>
        <p:nvSpPr>
          <p:cNvPr id="5" name="Subtitle 4"/>
          <p:cNvSpPr>
            <a:spLocks noGrp="1"/>
          </p:cNvSpPr>
          <p:nvPr>
            <p:ph type="subTitle" idx="1"/>
          </p:nvPr>
        </p:nvSpPr>
        <p:spPr>
          <a:xfrm>
            <a:off x="914400" y="4648200"/>
            <a:ext cx="10363200" cy="1932801"/>
          </a:xfrm>
        </p:spPr>
        <p:txBody>
          <a:bodyPr/>
          <a:lstStyle/>
          <a:p>
            <a:endParaRPr lang="en-US" dirty="0"/>
          </a:p>
          <a:p>
            <a:endParaRPr lang="en-US" dirty="0"/>
          </a:p>
        </p:txBody>
      </p:sp>
      <p:sp>
        <p:nvSpPr>
          <p:cNvPr id="3" name="TextBox 2">
            <a:extLst>
              <a:ext uri="{FF2B5EF4-FFF2-40B4-BE49-F238E27FC236}">
                <a16:creationId xmlns:a16="http://schemas.microsoft.com/office/drawing/2014/main" id="{1AFFBDD5-BD8E-4F6D-A369-0DEF3D8DF2AC}"/>
              </a:ext>
            </a:extLst>
          </p:cNvPr>
          <p:cNvSpPr txBox="1"/>
          <p:nvPr/>
        </p:nvSpPr>
        <p:spPr>
          <a:xfrm>
            <a:off x="11658600" y="6581001"/>
            <a:ext cx="533400" cy="276999"/>
          </a:xfrm>
          <a:prstGeom prst="rect">
            <a:avLst/>
          </a:prstGeom>
          <a:noFill/>
        </p:spPr>
        <p:txBody>
          <a:bodyPr wrap="square" rtlCol="0">
            <a:spAutoFit/>
          </a:bodyPr>
          <a:lstStyle/>
          <a:p>
            <a:pPr algn="r"/>
            <a:r>
              <a:rPr lang="en-US" sz="1200" dirty="0"/>
              <a:t>R1</a:t>
            </a:r>
          </a:p>
        </p:txBody>
      </p:sp>
    </p:spTree>
    <p:extLst>
      <p:ext uri="{BB962C8B-B14F-4D97-AF65-F5344CB8AC3E}">
        <p14:creationId xmlns:p14="http://schemas.microsoft.com/office/powerpoint/2010/main" val="2076679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D80382-83BC-6004-87DA-9866DA242455}"/>
              </a:ext>
            </a:extLst>
          </p:cNvPr>
          <p:cNvSpPr>
            <a:spLocks noGrp="1"/>
          </p:cNvSpPr>
          <p:nvPr>
            <p:ph idx="1"/>
          </p:nvPr>
        </p:nvSpPr>
        <p:spPr/>
        <p:txBody>
          <a:bodyPr/>
          <a:lstStyle/>
          <a:p>
            <a:r>
              <a:rPr lang="en-US" dirty="0"/>
              <a:t>During installation of the vacuum jacketed lines QA check will need to be done.  It would be best to be able to perform tests on individual sections before the installation is complete.  Bayonet ends of each type should be available to allow such testing.  It could be useful to have available a fully flexible line long enough to replace a section if a section needs to be temporarily replaced for any reason.  This line may not need a vacuum jacket, but be a lower cost flexible installation. </a:t>
            </a:r>
            <a:r>
              <a:rPr lang="en-US" dirty="0">
                <a:solidFill>
                  <a:srgbClr val="FF0000"/>
                </a:solidFill>
              </a:rPr>
              <a:t>Addressed in recommendations</a:t>
            </a:r>
            <a:endParaRPr lang="en-US" dirty="0"/>
          </a:p>
          <a:p>
            <a:r>
              <a:rPr lang="en-US" dirty="0"/>
              <a:t>Consider procuring “jumper” bypass hose with appropriate end fittings to enable operation and testing of the cooling loop as it is being constructed and prior to final plumbing to the cryostat. </a:t>
            </a:r>
            <a:r>
              <a:rPr lang="en-US" dirty="0">
                <a:solidFill>
                  <a:srgbClr val="FF0000"/>
                </a:solidFill>
              </a:rPr>
              <a:t>Addressed in last page</a:t>
            </a:r>
          </a:p>
          <a:p>
            <a:r>
              <a:rPr lang="en-US" dirty="0"/>
              <a:t>The interface between the PCS plumbing and the telescope structure may not require a formal ICD.  However, the recommended storyboard should capture key features and installation details to ensure successful integration  Key assumptions about fit should be verified across the team prior to finalizing the hose designs. </a:t>
            </a:r>
            <a:r>
              <a:rPr lang="en-US" dirty="0">
                <a:solidFill>
                  <a:srgbClr val="FF0000"/>
                </a:solidFill>
              </a:rPr>
              <a:t>Addressed in recommendations</a:t>
            </a:r>
          </a:p>
          <a:p>
            <a:endParaRPr lang="en-US" dirty="0"/>
          </a:p>
        </p:txBody>
      </p:sp>
      <p:sp>
        <p:nvSpPr>
          <p:cNvPr id="3" name="Title 2">
            <a:extLst>
              <a:ext uri="{FF2B5EF4-FFF2-40B4-BE49-F238E27FC236}">
                <a16:creationId xmlns:a16="http://schemas.microsoft.com/office/drawing/2014/main" id="{D8030376-C6CB-1DBA-49C5-749B0F69294D}"/>
              </a:ext>
            </a:extLst>
          </p:cNvPr>
          <p:cNvSpPr>
            <a:spLocks noGrp="1"/>
          </p:cNvSpPr>
          <p:nvPr>
            <p:ph type="title"/>
          </p:nvPr>
        </p:nvSpPr>
        <p:spPr/>
        <p:txBody>
          <a:bodyPr/>
          <a:lstStyle/>
          <a:p>
            <a:r>
              <a:rPr lang="en-US" dirty="0"/>
              <a:t>Transfer lines and routing comments (cont.)</a:t>
            </a:r>
          </a:p>
        </p:txBody>
      </p:sp>
      <p:sp>
        <p:nvSpPr>
          <p:cNvPr id="4" name="Footer Placeholder 3">
            <a:extLst>
              <a:ext uri="{FF2B5EF4-FFF2-40B4-BE49-F238E27FC236}">
                <a16:creationId xmlns:a16="http://schemas.microsoft.com/office/drawing/2014/main" id="{3A02B8B4-4F32-2236-D16A-2B92693D0FE7}"/>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2C5485A6-8F4A-16EB-6027-8445435C04D5}"/>
              </a:ext>
            </a:extLst>
          </p:cNvPr>
          <p:cNvSpPr>
            <a:spLocks noGrp="1"/>
          </p:cNvSpPr>
          <p:nvPr>
            <p:ph type="sldNum" sz="quarter" idx="4"/>
          </p:nvPr>
        </p:nvSpPr>
        <p:spPr/>
        <p:txBody>
          <a:bodyPr/>
          <a:lstStyle/>
          <a:p>
            <a:fld id="{7887A4CB-FE34-4586-B44A-21A47CBBE5D9}" type="slidenum">
              <a:rPr lang="en-US" smtClean="0"/>
              <a:pPr/>
              <a:t>10</a:t>
            </a:fld>
            <a:endParaRPr lang="en-US" dirty="0"/>
          </a:p>
        </p:txBody>
      </p:sp>
    </p:spTree>
    <p:extLst>
      <p:ext uri="{BB962C8B-B14F-4D97-AF65-F5344CB8AC3E}">
        <p14:creationId xmlns:p14="http://schemas.microsoft.com/office/powerpoint/2010/main" val="356849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417177-4373-14A3-D981-F47F1D06894A}"/>
              </a:ext>
            </a:extLst>
          </p:cNvPr>
          <p:cNvSpPr>
            <a:spLocks noGrp="1"/>
          </p:cNvSpPr>
          <p:nvPr>
            <p:ph idx="1"/>
          </p:nvPr>
        </p:nvSpPr>
        <p:spPr/>
        <p:txBody>
          <a:bodyPr/>
          <a:lstStyle/>
          <a:p>
            <a:r>
              <a:rPr lang="en-US" dirty="0"/>
              <a:t>R1.2 Prior to procuring the s-bend and spiral wrap hose: evaluate (using a mock-up and/or prototype) the wrap motion where the s-bend hose connects to the spiral wrap to ensure the motion stays within the stay clear, evaluate if an additional support is needed at the end of each flex section to define the flex motion. </a:t>
            </a:r>
          </a:p>
          <a:p>
            <a:endParaRPr lang="en-US" dirty="0"/>
          </a:p>
          <a:p>
            <a:r>
              <a:rPr lang="en-US" dirty="0"/>
              <a:t>Decide on whether we should build a prototype before ordering final wrap flex lines</a:t>
            </a:r>
          </a:p>
          <a:p>
            <a:r>
              <a:rPr lang="en-US" dirty="0"/>
              <a:t>Procure bayonet flange</a:t>
            </a:r>
          </a:p>
          <a:p>
            <a:r>
              <a:rPr lang="en-US" dirty="0"/>
              <a:t>Draft manifold part and assembly drawings</a:t>
            </a:r>
          </a:p>
          <a:p>
            <a:r>
              <a:rPr lang="en-US" dirty="0"/>
              <a:t>Procure manifold parts</a:t>
            </a:r>
          </a:p>
          <a:p>
            <a:r>
              <a:rPr lang="en-US" dirty="0"/>
              <a:t>MRR on manifold assembly, test, and integration plans</a:t>
            </a:r>
          </a:p>
          <a:p>
            <a:r>
              <a:rPr lang="en-US" dirty="0"/>
              <a:t>Procure wrap parts</a:t>
            </a:r>
          </a:p>
          <a:p>
            <a:r>
              <a:rPr lang="en-US" dirty="0"/>
              <a:t>Design wrap assembly and test jig</a:t>
            </a:r>
          </a:p>
          <a:p>
            <a:r>
              <a:rPr lang="en-US" dirty="0"/>
              <a:t>MRR on wrap assembly, test, and integration</a:t>
            </a:r>
          </a:p>
          <a:p>
            <a:endParaRPr lang="en-US" dirty="0"/>
          </a:p>
        </p:txBody>
      </p:sp>
      <p:sp>
        <p:nvSpPr>
          <p:cNvPr id="3" name="Title 2">
            <a:extLst>
              <a:ext uri="{FF2B5EF4-FFF2-40B4-BE49-F238E27FC236}">
                <a16:creationId xmlns:a16="http://schemas.microsoft.com/office/drawing/2014/main" id="{A4B89A37-F7B9-1368-1313-DAEA853D77D9}"/>
              </a:ext>
            </a:extLst>
          </p:cNvPr>
          <p:cNvSpPr>
            <a:spLocks noGrp="1"/>
          </p:cNvSpPr>
          <p:nvPr>
            <p:ph type="title"/>
          </p:nvPr>
        </p:nvSpPr>
        <p:spPr/>
        <p:txBody>
          <a:bodyPr/>
          <a:lstStyle/>
          <a:p>
            <a:r>
              <a:rPr lang="en-US" dirty="0"/>
              <a:t>Spiral Wraps and Manifolds work to do</a:t>
            </a:r>
          </a:p>
        </p:txBody>
      </p:sp>
      <p:sp>
        <p:nvSpPr>
          <p:cNvPr id="4" name="Footer Placeholder 3">
            <a:extLst>
              <a:ext uri="{FF2B5EF4-FFF2-40B4-BE49-F238E27FC236}">
                <a16:creationId xmlns:a16="http://schemas.microsoft.com/office/drawing/2014/main" id="{E3364CBB-CB7C-5780-100B-41092EFD89C9}"/>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00A43C32-E2FE-0FA1-6A00-83BA5367AEC9}"/>
              </a:ext>
            </a:extLst>
          </p:cNvPr>
          <p:cNvSpPr>
            <a:spLocks noGrp="1"/>
          </p:cNvSpPr>
          <p:nvPr>
            <p:ph type="sldNum" sz="quarter" idx="4"/>
          </p:nvPr>
        </p:nvSpPr>
        <p:spPr/>
        <p:txBody>
          <a:bodyPr/>
          <a:lstStyle/>
          <a:p>
            <a:fld id="{7887A4CB-FE34-4586-B44A-21A47CBBE5D9}" type="slidenum">
              <a:rPr lang="en-US" smtClean="0"/>
              <a:pPr/>
              <a:t>11</a:t>
            </a:fld>
            <a:endParaRPr lang="en-US" dirty="0"/>
          </a:p>
        </p:txBody>
      </p:sp>
    </p:spTree>
    <p:extLst>
      <p:ext uri="{BB962C8B-B14F-4D97-AF65-F5344CB8AC3E}">
        <p14:creationId xmlns:p14="http://schemas.microsoft.com/office/powerpoint/2010/main" val="98976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2803F-1CEA-4D83-193F-D6901D32F3D1}"/>
              </a:ext>
            </a:extLst>
          </p:cNvPr>
          <p:cNvSpPr>
            <a:spLocks noGrp="1"/>
          </p:cNvSpPr>
          <p:nvPr>
            <p:ph idx="1"/>
          </p:nvPr>
        </p:nvSpPr>
        <p:spPr/>
        <p:txBody>
          <a:bodyPr/>
          <a:lstStyle/>
          <a:p>
            <a:r>
              <a:rPr lang="en-US" dirty="0"/>
              <a:t>The spiral flex and s-bend flex connections are joined but the joint is not supported. Evaluate if a support is needed at that location to help define the flexure motion. A restraint on the elbows between the S and spiral hose will likely better define and constrain the hoses thus designing and machining parts to allow these to be installed if they are needed will save time and time is critical on this project See recommendation on this. </a:t>
            </a:r>
            <a:r>
              <a:rPr lang="en-US" dirty="0">
                <a:solidFill>
                  <a:srgbClr val="FF0000"/>
                </a:solidFill>
              </a:rPr>
              <a:t>Will be reviewed as part of the test within the recommendation</a:t>
            </a:r>
          </a:p>
          <a:p>
            <a:r>
              <a:rPr lang="en-US" dirty="0"/>
              <a:t>Vented hardware is being used in the vacuum space, but it looks like there may be a PEEK block with holes to reduce heat leak but those holes are not vented.  Once this is addressed, the manifold should be procured as quickly as possible. </a:t>
            </a:r>
            <a:r>
              <a:rPr lang="en-US" dirty="0">
                <a:solidFill>
                  <a:srgbClr val="FF0000"/>
                </a:solidFill>
              </a:rPr>
              <a:t>Shawn will fix this</a:t>
            </a:r>
          </a:p>
          <a:p>
            <a:r>
              <a:rPr lang="en-US" dirty="0"/>
              <a:t>The pancake wrap has been mocked up and prototyped with good success.  The spiral wrap has not yet been prototyped at the same level of detail.  SLAC is planning a mock up / test of the spiral wrap with the real lines (fall 2022), any issues could be resolved in winter (2022-2023) to be ready by spring (ship in march 2023).  Concerned with the tight schedule to the March 2023 ship date.</a:t>
            </a:r>
          </a:p>
          <a:p>
            <a:pPr lvl="1"/>
            <a:r>
              <a:rPr lang="en-US" dirty="0"/>
              <a:t>Clearly document the scope of the spiral wrap test and its acceptance criteria; this will help to avoid scope creep of the test and lead to clear conclusion that can motivate subsequent decisions on the lines and wrap performance</a:t>
            </a:r>
          </a:p>
          <a:p>
            <a:pPr marL="457200" lvl="1" indent="0">
              <a:buNone/>
            </a:pPr>
            <a:r>
              <a:rPr lang="en-US" dirty="0">
                <a:solidFill>
                  <a:srgbClr val="FF0000"/>
                </a:solidFill>
              </a:rPr>
              <a:t>Shawn will have a test plan and the prototype work will provide early insights.</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3C7BC708-09BC-FC31-AAB5-89D823C0F907}"/>
              </a:ext>
            </a:extLst>
          </p:cNvPr>
          <p:cNvSpPr>
            <a:spLocks noGrp="1"/>
          </p:cNvSpPr>
          <p:nvPr>
            <p:ph type="title"/>
          </p:nvPr>
        </p:nvSpPr>
        <p:spPr/>
        <p:txBody>
          <a:bodyPr/>
          <a:lstStyle/>
          <a:p>
            <a:r>
              <a:rPr lang="en-US" dirty="0"/>
              <a:t>Spiral Wraps and Manifolds comments</a:t>
            </a:r>
          </a:p>
        </p:txBody>
      </p:sp>
      <p:sp>
        <p:nvSpPr>
          <p:cNvPr id="4" name="Footer Placeholder 3">
            <a:extLst>
              <a:ext uri="{FF2B5EF4-FFF2-40B4-BE49-F238E27FC236}">
                <a16:creationId xmlns:a16="http://schemas.microsoft.com/office/drawing/2014/main" id="{54225BC4-D50C-E2C3-5733-FE0BCFA20CDF}"/>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A90BC2D0-DBBE-2B83-10FC-D16EF4E7D2DB}"/>
              </a:ext>
            </a:extLst>
          </p:cNvPr>
          <p:cNvSpPr>
            <a:spLocks noGrp="1"/>
          </p:cNvSpPr>
          <p:nvPr>
            <p:ph type="sldNum" sz="quarter" idx="4"/>
          </p:nvPr>
        </p:nvSpPr>
        <p:spPr/>
        <p:txBody>
          <a:bodyPr/>
          <a:lstStyle/>
          <a:p>
            <a:fld id="{7887A4CB-FE34-4586-B44A-21A47CBBE5D9}" type="slidenum">
              <a:rPr lang="en-US" smtClean="0"/>
              <a:pPr/>
              <a:t>12</a:t>
            </a:fld>
            <a:endParaRPr lang="en-US" dirty="0"/>
          </a:p>
        </p:txBody>
      </p:sp>
    </p:spTree>
    <p:extLst>
      <p:ext uri="{BB962C8B-B14F-4D97-AF65-F5344CB8AC3E}">
        <p14:creationId xmlns:p14="http://schemas.microsoft.com/office/powerpoint/2010/main" val="1418242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151B1C-EDA3-D225-1609-48EEBA7D13AE}"/>
              </a:ext>
            </a:extLst>
          </p:cNvPr>
          <p:cNvSpPr>
            <a:spLocks noGrp="1"/>
          </p:cNvSpPr>
          <p:nvPr>
            <p:ph idx="1"/>
          </p:nvPr>
        </p:nvSpPr>
        <p:spPr/>
        <p:txBody>
          <a:bodyPr/>
          <a:lstStyle/>
          <a:p>
            <a:r>
              <a:rPr lang="en-US" dirty="0"/>
              <a:t>R1.1 Prior to procuring the 2nd chiller evaluate the following: trapped coolant volume reliefs are incorporated to relieve trapped volumes in the chiller cabinet considering fault conditions such as the heater is on but the pump is off and valves are closed, and verify pressure set points for HBP2 pump bypass valve and Clean Dry Air (CDA) fill valve ZZ15760.</a:t>
            </a:r>
          </a:p>
          <a:p>
            <a:endParaRPr lang="en-US" dirty="0"/>
          </a:p>
          <a:p>
            <a:endParaRPr lang="en-US" dirty="0"/>
          </a:p>
          <a:p>
            <a:r>
              <a:rPr lang="en-US" dirty="0"/>
              <a:t>Work out external plumbing needed so we can finalize cabinet</a:t>
            </a:r>
          </a:p>
          <a:p>
            <a:r>
              <a:rPr lang="en-US" dirty="0"/>
              <a:t>Test water flow and pressure to finalize glycol needs</a:t>
            </a:r>
          </a:p>
          <a:p>
            <a:r>
              <a:rPr lang="en-US" dirty="0"/>
              <a:t>Demonstrate ability to re-configure lines with coolant in reservoir</a:t>
            </a:r>
          </a:p>
          <a:p>
            <a:r>
              <a:rPr lang="en-US" dirty="0"/>
              <a:t>Update and review spec and SOW for procurement</a:t>
            </a:r>
          </a:p>
          <a:p>
            <a:r>
              <a:rPr lang="en-US" dirty="0"/>
              <a:t>Get updated quote with final spec</a:t>
            </a:r>
          </a:p>
          <a:p>
            <a:r>
              <a:rPr lang="en-US" dirty="0"/>
              <a:t>Update operations manual and procedures</a:t>
            </a:r>
          </a:p>
          <a:p>
            <a:r>
              <a:rPr lang="en-US" dirty="0"/>
              <a:t>Test off-normal operations</a:t>
            </a:r>
          </a:p>
          <a:p>
            <a:r>
              <a:rPr lang="en-US" dirty="0"/>
              <a:t>Get manual from </a:t>
            </a:r>
            <a:r>
              <a:rPr lang="en-US" dirty="0" err="1"/>
              <a:t>inTest</a:t>
            </a:r>
            <a:endParaRPr lang="en-US" dirty="0"/>
          </a:p>
          <a:p>
            <a:r>
              <a:rPr lang="en-US" dirty="0"/>
              <a:t>Get servicing requirements and procedures from </a:t>
            </a:r>
            <a:r>
              <a:rPr lang="en-US" dirty="0" err="1"/>
              <a:t>inTest</a:t>
            </a:r>
            <a:endParaRPr lang="en-US" dirty="0"/>
          </a:p>
          <a:p>
            <a:r>
              <a:rPr lang="en-US" dirty="0"/>
              <a:t>Procurement review for chiller</a:t>
            </a:r>
          </a:p>
          <a:p>
            <a:r>
              <a:rPr lang="en-US" dirty="0"/>
              <a:t>Order chiller #2</a:t>
            </a:r>
          </a:p>
          <a:p>
            <a:endParaRPr lang="en-US" dirty="0"/>
          </a:p>
          <a:p>
            <a:endParaRPr lang="en-US" dirty="0"/>
          </a:p>
        </p:txBody>
      </p:sp>
      <p:sp>
        <p:nvSpPr>
          <p:cNvPr id="3" name="Title 2">
            <a:extLst>
              <a:ext uri="{FF2B5EF4-FFF2-40B4-BE49-F238E27FC236}">
                <a16:creationId xmlns:a16="http://schemas.microsoft.com/office/drawing/2014/main" id="{3026BD96-0A89-CEB6-5D51-E351F7D343F6}"/>
              </a:ext>
            </a:extLst>
          </p:cNvPr>
          <p:cNvSpPr>
            <a:spLocks noGrp="1"/>
          </p:cNvSpPr>
          <p:nvPr>
            <p:ph type="title"/>
          </p:nvPr>
        </p:nvSpPr>
        <p:spPr/>
        <p:txBody>
          <a:bodyPr/>
          <a:lstStyle/>
          <a:p>
            <a:r>
              <a:rPr lang="en-US" dirty="0"/>
              <a:t>Chiller work to do</a:t>
            </a:r>
          </a:p>
        </p:txBody>
      </p:sp>
      <p:sp>
        <p:nvSpPr>
          <p:cNvPr id="4" name="Footer Placeholder 3">
            <a:extLst>
              <a:ext uri="{FF2B5EF4-FFF2-40B4-BE49-F238E27FC236}">
                <a16:creationId xmlns:a16="http://schemas.microsoft.com/office/drawing/2014/main" id="{61B00544-9EB2-88FB-689D-68A9352DB41F}"/>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6C96E38A-7DEE-27F4-C195-DB8C27E2EFB6}"/>
              </a:ext>
            </a:extLst>
          </p:cNvPr>
          <p:cNvSpPr>
            <a:spLocks noGrp="1"/>
          </p:cNvSpPr>
          <p:nvPr>
            <p:ph type="sldNum" sz="quarter" idx="4"/>
          </p:nvPr>
        </p:nvSpPr>
        <p:spPr/>
        <p:txBody>
          <a:bodyPr/>
          <a:lstStyle/>
          <a:p>
            <a:fld id="{7887A4CB-FE34-4586-B44A-21A47CBBE5D9}" type="slidenum">
              <a:rPr lang="en-US" smtClean="0"/>
              <a:pPr/>
              <a:t>13</a:t>
            </a:fld>
            <a:endParaRPr lang="en-US" dirty="0"/>
          </a:p>
        </p:txBody>
      </p:sp>
    </p:spTree>
    <p:extLst>
      <p:ext uri="{BB962C8B-B14F-4D97-AF65-F5344CB8AC3E}">
        <p14:creationId xmlns:p14="http://schemas.microsoft.com/office/powerpoint/2010/main" val="3221317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0762C0-E222-B02F-76C6-DF34FB422FE6}"/>
              </a:ext>
            </a:extLst>
          </p:cNvPr>
          <p:cNvSpPr>
            <a:spLocks noGrp="1"/>
          </p:cNvSpPr>
          <p:nvPr>
            <p:ph idx="1"/>
          </p:nvPr>
        </p:nvSpPr>
        <p:spPr/>
        <p:txBody>
          <a:bodyPr/>
          <a:lstStyle/>
          <a:p>
            <a:r>
              <a:rPr lang="en-US" dirty="0"/>
              <a:t>The chiller may have internal trapped volumes including a trapped volume near the 1800W heater which should be addressed by adding a pressure relief valve. </a:t>
            </a:r>
            <a:r>
              <a:rPr lang="en-US" dirty="0">
                <a:solidFill>
                  <a:srgbClr val="FF0000"/>
                </a:solidFill>
              </a:rPr>
              <a:t>Addressed in recommendation</a:t>
            </a:r>
          </a:p>
          <a:p>
            <a:r>
              <a:rPr lang="en-US" dirty="0"/>
              <a:t>Chiller mechanical part fluid list shows HPB2 over-pressure pump bypass relief valve 70 PSI crack pressure and the PID 80 PSI crack pressure, and the total system head is 85 PSI. LCA-19243 show a supply steady state operating head of a 100-105 </a:t>
            </a:r>
            <a:r>
              <a:rPr lang="en-US" dirty="0" err="1"/>
              <a:t>psig</a:t>
            </a:r>
            <a:r>
              <a:rPr lang="en-US" dirty="0"/>
              <a:t> and could be as high as 115 </a:t>
            </a:r>
            <a:r>
              <a:rPr lang="en-US" dirty="0" err="1"/>
              <a:t>psig</a:t>
            </a:r>
            <a:r>
              <a:rPr lang="en-US" dirty="0"/>
              <a:t> when the chiller faults.  Evaluate what the pressure should be and update hardware setpoint and associated documentation. </a:t>
            </a:r>
            <a:r>
              <a:rPr lang="en-US" dirty="0">
                <a:solidFill>
                  <a:srgbClr val="FF0000"/>
                </a:solidFill>
              </a:rPr>
              <a:t>Brian to write and answer</a:t>
            </a:r>
          </a:p>
          <a:p>
            <a:r>
              <a:rPr lang="en-US" dirty="0"/>
              <a:t>Evaluate what happens if 145psig Clean Dry Air (CDA) is used to backfill the system. Other valves are rated to vent at 125psig. Consider lowering the pressure regulation at the PRV to below the pressure of other pressure relief valves.  “Reservoir over-pressure control valve on CDA supply line”, “max Pressure: 145 psi, -20 C to 60 C ambient temp range; Exhibit file 6:” </a:t>
            </a:r>
            <a:r>
              <a:rPr lang="en-US" dirty="0">
                <a:solidFill>
                  <a:srgbClr val="FF0000"/>
                </a:solidFill>
              </a:rPr>
              <a:t>Brian to write and answer</a:t>
            </a:r>
            <a:endParaRPr lang="en-US" dirty="0"/>
          </a:p>
          <a:p>
            <a:r>
              <a:rPr lang="en-US" dirty="0"/>
              <a:t>Consider including how many gallons it takes to fill the system in LCA-19774 filling the system and what reservoir liquid level is considered full. “Repeat Steps 3010 thru 3040 to refill the chiller till the chiller tank indicates the tank is full”. Ensure during a passive system stop all fluid can drain into the chiller reservoir and not exceed the reservoir volume. </a:t>
            </a:r>
            <a:r>
              <a:rPr lang="en-US" dirty="0">
                <a:solidFill>
                  <a:srgbClr val="FF0000"/>
                </a:solidFill>
              </a:rPr>
              <a:t>Boyd to address this comment</a:t>
            </a:r>
          </a:p>
          <a:p>
            <a:r>
              <a:rPr lang="en-US" dirty="0"/>
              <a:t>Due to the difficulties in procuring </a:t>
            </a:r>
            <a:r>
              <a:rPr lang="en-US" dirty="0" err="1"/>
              <a:t>Novec</a:t>
            </a:r>
            <a:r>
              <a:rPr lang="en-US" dirty="0"/>
              <a:t>, the cooling system design should allow for recovery of as much uncontaminated </a:t>
            </a:r>
            <a:r>
              <a:rPr lang="en-US" dirty="0" err="1"/>
              <a:t>Novec</a:t>
            </a:r>
            <a:r>
              <a:rPr lang="en-US" dirty="0"/>
              <a:t> as possible, whenever draining is required.  Provisions should be made for filtering and safely storing recovered </a:t>
            </a:r>
            <a:r>
              <a:rPr lang="en-US" dirty="0" err="1"/>
              <a:t>Novec</a:t>
            </a:r>
            <a:r>
              <a:rPr lang="en-US" dirty="0"/>
              <a:t>, with a “</a:t>
            </a:r>
            <a:r>
              <a:rPr lang="en-US" dirty="0" err="1"/>
              <a:t>traveller</a:t>
            </a:r>
            <a:r>
              <a:rPr lang="en-US" dirty="0"/>
              <a:t>” indicating the history of the stored </a:t>
            </a:r>
            <a:r>
              <a:rPr lang="en-US" dirty="0" err="1"/>
              <a:t>Novec</a:t>
            </a:r>
            <a:r>
              <a:rPr lang="en-US" dirty="0"/>
              <a:t>. </a:t>
            </a:r>
            <a:r>
              <a:rPr lang="en-US" dirty="0">
                <a:solidFill>
                  <a:srgbClr val="FF0000"/>
                </a:solidFill>
              </a:rPr>
              <a:t>yes</a:t>
            </a:r>
          </a:p>
          <a:p>
            <a:endParaRPr lang="en-US" dirty="0"/>
          </a:p>
          <a:p>
            <a:endParaRPr lang="en-US" dirty="0"/>
          </a:p>
        </p:txBody>
      </p:sp>
      <p:sp>
        <p:nvSpPr>
          <p:cNvPr id="3" name="Title 2">
            <a:extLst>
              <a:ext uri="{FF2B5EF4-FFF2-40B4-BE49-F238E27FC236}">
                <a16:creationId xmlns:a16="http://schemas.microsoft.com/office/drawing/2014/main" id="{6E023251-248B-B273-155E-3017D9AF5068}"/>
              </a:ext>
            </a:extLst>
          </p:cNvPr>
          <p:cNvSpPr>
            <a:spLocks noGrp="1"/>
          </p:cNvSpPr>
          <p:nvPr>
            <p:ph type="title"/>
          </p:nvPr>
        </p:nvSpPr>
        <p:spPr/>
        <p:txBody>
          <a:bodyPr/>
          <a:lstStyle/>
          <a:p>
            <a:r>
              <a:rPr lang="en-US" dirty="0"/>
              <a:t>Chiller comments</a:t>
            </a:r>
          </a:p>
        </p:txBody>
      </p:sp>
      <p:sp>
        <p:nvSpPr>
          <p:cNvPr id="4" name="Footer Placeholder 3">
            <a:extLst>
              <a:ext uri="{FF2B5EF4-FFF2-40B4-BE49-F238E27FC236}">
                <a16:creationId xmlns:a16="http://schemas.microsoft.com/office/drawing/2014/main" id="{284674FE-8683-C1AA-A8A9-C92AB19B753F}"/>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C478E82A-ED20-4391-A9A0-5AC7F0AD54EC}"/>
              </a:ext>
            </a:extLst>
          </p:cNvPr>
          <p:cNvSpPr>
            <a:spLocks noGrp="1"/>
          </p:cNvSpPr>
          <p:nvPr>
            <p:ph type="sldNum" sz="quarter" idx="4"/>
          </p:nvPr>
        </p:nvSpPr>
        <p:spPr/>
        <p:txBody>
          <a:bodyPr/>
          <a:lstStyle/>
          <a:p>
            <a:fld id="{7887A4CB-FE34-4586-B44A-21A47CBBE5D9}" type="slidenum">
              <a:rPr lang="en-US" smtClean="0"/>
              <a:pPr/>
              <a:t>14</a:t>
            </a:fld>
            <a:endParaRPr lang="en-US" dirty="0"/>
          </a:p>
        </p:txBody>
      </p:sp>
    </p:spTree>
    <p:extLst>
      <p:ext uri="{BB962C8B-B14F-4D97-AF65-F5344CB8AC3E}">
        <p14:creationId xmlns:p14="http://schemas.microsoft.com/office/powerpoint/2010/main" val="3923856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69C11B-4C64-9734-A850-4C5BE4F247DB}"/>
              </a:ext>
            </a:extLst>
          </p:cNvPr>
          <p:cNvSpPr>
            <a:spLocks noGrp="1"/>
          </p:cNvSpPr>
          <p:nvPr>
            <p:ph idx="1"/>
          </p:nvPr>
        </p:nvSpPr>
        <p:spPr/>
        <p:txBody>
          <a:bodyPr/>
          <a:lstStyle/>
          <a:p>
            <a:r>
              <a:rPr lang="en-US" dirty="0"/>
              <a:t>R2.2 Perform necessary analysis to verify cabinet load (with people and utilities) can be carried by the cabinet, brackets, and the truss. Complete this analysis prior to procurement of the cabinet.  Use an ICD to help with this process and study the following:</a:t>
            </a:r>
          </a:p>
          <a:p>
            <a:pPr lvl="1"/>
            <a:r>
              <a:rPr lang="en-US" dirty="0"/>
              <a:t>Relative thermal contraction due to the difference in CTE between the steel support structure and the aluminum cabinet. </a:t>
            </a:r>
          </a:p>
          <a:p>
            <a:pPr lvl="1"/>
            <a:r>
              <a:rPr lang="en-US" dirty="0"/>
              <a:t>Gravity loading including people and utilities</a:t>
            </a:r>
          </a:p>
          <a:p>
            <a:pPr lvl="1"/>
            <a:r>
              <a:rPr lang="en-US" dirty="0"/>
              <a:t>Seismic loading and structural resonance</a:t>
            </a:r>
          </a:p>
          <a:p>
            <a:r>
              <a:rPr lang="en-US" dirty="0"/>
              <a:t>R4.2 Prior to procurement of the chiller cabinet, compose an Interface Control Document defining the interface between the chiller cabinet and the telescope structure.</a:t>
            </a:r>
          </a:p>
          <a:p>
            <a:endParaRPr lang="en-US" dirty="0"/>
          </a:p>
          <a:p>
            <a:r>
              <a:rPr lang="en-US" dirty="0"/>
              <a:t>Decide on whether an ICD is needed</a:t>
            </a:r>
          </a:p>
          <a:p>
            <a:r>
              <a:rPr lang="en-US" dirty="0"/>
              <a:t>Analyze mounts and hardware</a:t>
            </a:r>
          </a:p>
          <a:p>
            <a:r>
              <a:rPr lang="en-US" dirty="0"/>
              <a:t>Analyze TMA girders</a:t>
            </a:r>
          </a:p>
          <a:p>
            <a:r>
              <a:rPr lang="en-US" dirty="0"/>
              <a:t>Analyze cabinet and decide on steel vs aluminum</a:t>
            </a:r>
          </a:p>
          <a:p>
            <a:r>
              <a:rPr lang="en-US" dirty="0"/>
              <a:t>Add all cabinet contents, including plumbing, electronic chases, transfer lines</a:t>
            </a:r>
          </a:p>
          <a:p>
            <a:r>
              <a:rPr lang="en-US" dirty="0"/>
              <a:t>Finalize plans and designs for lifting, forklifting, shipping, and mounting to ground</a:t>
            </a:r>
          </a:p>
          <a:p>
            <a:endParaRPr lang="en-US" dirty="0"/>
          </a:p>
        </p:txBody>
      </p:sp>
      <p:sp>
        <p:nvSpPr>
          <p:cNvPr id="3" name="Title 2">
            <a:extLst>
              <a:ext uri="{FF2B5EF4-FFF2-40B4-BE49-F238E27FC236}">
                <a16:creationId xmlns:a16="http://schemas.microsoft.com/office/drawing/2014/main" id="{31CAC15B-8F78-0688-3732-0653F0972424}"/>
              </a:ext>
            </a:extLst>
          </p:cNvPr>
          <p:cNvSpPr>
            <a:spLocks noGrp="1"/>
          </p:cNvSpPr>
          <p:nvPr>
            <p:ph type="title"/>
          </p:nvPr>
        </p:nvSpPr>
        <p:spPr/>
        <p:txBody>
          <a:bodyPr/>
          <a:lstStyle/>
          <a:p>
            <a:r>
              <a:rPr lang="en-US" dirty="0"/>
              <a:t>Cabinet work to do</a:t>
            </a:r>
          </a:p>
        </p:txBody>
      </p:sp>
      <p:sp>
        <p:nvSpPr>
          <p:cNvPr id="4" name="Footer Placeholder 3">
            <a:extLst>
              <a:ext uri="{FF2B5EF4-FFF2-40B4-BE49-F238E27FC236}">
                <a16:creationId xmlns:a16="http://schemas.microsoft.com/office/drawing/2014/main" id="{FD503984-3CC2-6EB6-D08A-6AC580829C2C}"/>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283B3B84-D393-DC9C-A242-4188232C8E5F}"/>
              </a:ext>
            </a:extLst>
          </p:cNvPr>
          <p:cNvSpPr>
            <a:spLocks noGrp="1"/>
          </p:cNvSpPr>
          <p:nvPr>
            <p:ph type="sldNum" sz="quarter" idx="4"/>
          </p:nvPr>
        </p:nvSpPr>
        <p:spPr/>
        <p:txBody>
          <a:bodyPr/>
          <a:lstStyle/>
          <a:p>
            <a:fld id="{7887A4CB-FE34-4586-B44A-21A47CBBE5D9}" type="slidenum">
              <a:rPr lang="en-US" smtClean="0"/>
              <a:pPr/>
              <a:t>15</a:t>
            </a:fld>
            <a:endParaRPr lang="en-US" dirty="0"/>
          </a:p>
        </p:txBody>
      </p:sp>
    </p:spTree>
    <p:extLst>
      <p:ext uri="{BB962C8B-B14F-4D97-AF65-F5344CB8AC3E}">
        <p14:creationId xmlns:p14="http://schemas.microsoft.com/office/powerpoint/2010/main" val="2883479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27E242-911A-5281-EBA6-F884794E7023}"/>
              </a:ext>
            </a:extLst>
          </p:cNvPr>
          <p:cNvSpPr>
            <a:spLocks noGrp="1"/>
          </p:cNvSpPr>
          <p:nvPr>
            <p:ph idx="1"/>
          </p:nvPr>
        </p:nvSpPr>
        <p:spPr/>
        <p:txBody>
          <a:bodyPr/>
          <a:lstStyle/>
          <a:p>
            <a:r>
              <a:rPr lang="en-US" dirty="0"/>
              <a:t>Modify design per analysis results</a:t>
            </a:r>
          </a:p>
          <a:p>
            <a:r>
              <a:rPr lang="en-US" dirty="0"/>
              <a:t>Draft cabinet part and assembly drawings</a:t>
            </a:r>
          </a:p>
          <a:p>
            <a:r>
              <a:rPr lang="en-US" dirty="0"/>
              <a:t>Agree on locations and routing for glycol, power and shut-off, CDA</a:t>
            </a:r>
          </a:p>
          <a:p>
            <a:r>
              <a:rPr lang="en-US" dirty="0" err="1"/>
              <a:t>dFDR</a:t>
            </a:r>
            <a:r>
              <a:rPr lang="en-US" dirty="0"/>
              <a:t> on cabinet design</a:t>
            </a:r>
          </a:p>
          <a:p>
            <a:r>
              <a:rPr lang="en-US" dirty="0"/>
              <a:t>Procure cabinet parts</a:t>
            </a:r>
          </a:p>
          <a:p>
            <a:r>
              <a:rPr lang="en-US" dirty="0"/>
              <a:t>Develop plans for loading, moving, shipping, integrating cabinets</a:t>
            </a:r>
          </a:p>
          <a:p>
            <a:r>
              <a:rPr lang="en-US" dirty="0"/>
              <a:t>MRR on cabinet loading, integration plans</a:t>
            </a:r>
          </a:p>
          <a:p>
            <a:endParaRPr lang="en-US" dirty="0"/>
          </a:p>
        </p:txBody>
      </p:sp>
      <p:sp>
        <p:nvSpPr>
          <p:cNvPr id="3" name="Title 2">
            <a:extLst>
              <a:ext uri="{FF2B5EF4-FFF2-40B4-BE49-F238E27FC236}">
                <a16:creationId xmlns:a16="http://schemas.microsoft.com/office/drawing/2014/main" id="{EB8D5E12-9A89-9E94-5225-8851FCAF4129}"/>
              </a:ext>
            </a:extLst>
          </p:cNvPr>
          <p:cNvSpPr>
            <a:spLocks noGrp="1"/>
          </p:cNvSpPr>
          <p:nvPr>
            <p:ph type="title"/>
          </p:nvPr>
        </p:nvSpPr>
        <p:spPr/>
        <p:txBody>
          <a:bodyPr/>
          <a:lstStyle/>
          <a:p>
            <a:r>
              <a:rPr lang="en-US" dirty="0"/>
              <a:t>Cabinet work to do (cont.)</a:t>
            </a:r>
          </a:p>
        </p:txBody>
      </p:sp>
      <p:sp>
        <p:nvSpPr>
          <p:cNvPr id="4" name="Footer Placeholder 3">
            <a:extLst>
              <a:ext uri="{FF2B5EF4-FFF2-40B4-BE49-F238E27FC236}">
                <a16:creationId xmlns:a16="http://schemas.microsoft.com/office/drawing/2014/main" id="{3CFA9504-935E-481B-D42D-D11B3182E1A5}"/>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9DC8D353-399F-E547-2592-73F8C511786A}"/>
              </a:ext>
            </a:extLst>
          </p:cNvPr>
          <p:cNvSpPr>
            <a:spLocks noGrp="1"/>
          </p:cNvSpPr>
          <p:nvPr>
            <p:ph type="sldNum" sz="quarter" idx="4"/>
          </p:nvPr>
        </p:nvSpPr>
        <p:spPr/>
        <p:txBody>
          <a:bodyPr/>
          <a:lstStyle/>
          <a:p>
            <a:fld id="{7887A4CB-FE34-4586-B44A-21A47CBBE5D9}" type="slidenum">
              <a:rPr lang="en-US" smtClean="0"/>
              <a:pPr/>
              <a:t>16</a:t>
            </a:fld>
            <a:endParaRPr lang="en-US" dirty="0"/>
          </a:p>
        </p:txBody>
      </p:sp>
    </p:spTree>
    <p:extLst>
      <p:ext uri="{BB962C8B-B14F-4D97-AF65-F5344CB8AC3E}">
        <p14:creationId xmlns:p14="http://schemas.microsoft.com/office/powerpoint/2010/main" val="373516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A67324-F653-70D2-0BF2-AB821CC40083}"/>
              </a:ext>
            </a:extLst>
          </p:cNvPr>
          <p:cNvSpPr>
            <a:spLocks noGrp="1"/>
          </p:cNvSpPr>
          <p:nvPr>
            <p:ph idx="1"/>
          </p:nvPr>
        </p:nvSpPr>
        <p:spPr/>
        <p:txBody>
          <a:bodyPr/>
          <a:lstStyle/>
          <a:p>
            <a:r>
              <a:rPr lang="en-US" dirty="0"/>
              <a:t>The chiller cabinet mounts to a structural truss.  Analysis of the impact of the cabinet load and associated loads from people during installation and connected utilities needs to be performed.  Brackets have been designed for connecting the cabinet to the truss and are in the solid model.  Assumed factors of safety and margins of safety for the cabinet and brackets should be appropriate for custom structures that must provide personnel occupancy.  Lifting points have not been defined for the cabinet and these will need to be included in the fabrication.  </a:t>
            </a:r>
            <a:r>
              <a:rPr lang="en-US" dirty="0">
                <a:solidFill>
                  <a:srgbClr val="FF0000"/>
                </a:solidFill>
              </a:rPr>
              <a:t>Planned as part of the recommendation</a:t>
            </a:r>
          </a:p>
          <a:p>
            <a:r>
              <a:rPr lang="en-US" dirty="0"/>
              <a:t>An Interface Control Document (ICD) that provides the dimension, direct loads, indirect loads, occupancy limits, and utility requirements for the cabinet would be a good tool to help with cabinet verification.  Complete all analyses on the chiller cabinet and relay loads to the appropriate team for telescope structure analysis ASAP . </a:t>
            </a:r>
            <a:r>
              <a:rPr lang="en-US" dirty="0">
                <a:solidFill>
                  <a:srgbClr val="FF0000"/>
                </a:solidFill>
              </a:rPr>
              <a:t>New drawing planned</a:t>
            </a:r>
          </a:p>
          <a:p>
            <a:r>
              <a:rPr lang="en-US" dirty="0"/>
              <a:t>The cabinet structural bracket connections would seem to benefit from some shear pins to the truss structure (particularly for earthquake loads), this would reduce loading on the threaded rods used for the brackets.  It is not clear the bracket approach is the best method to connect the chiller cabinet to the truss structure.  It is understood that there is an effort to avoid modifications to the truss.  Drilling through-holes on the truss structure and connecting through it with a bolt and nut would be more robust; it would also be easier to create a properly preloaded joint. For the cabinet support consider adding slots to allow for slight changes in mounting beam locations. </a:t>
            </a:r>
            <a:r>
              <a:rPr lang="en-US" dirty="0">
                <a:solidFill>
                  <a:srgbClr val="FF0000"/>
                </a:solidFill>
              </a:rPr>
              <a:t>Martin with discuss with John </a:t>
            </a:r>
            <a:r>
              <a:rPr lang="en-US" dirty="0" err="1">
                <a:solidFill>
                  <a:srgbClr val="FF0000"/>
                </a:solidFill>
              </a:rPr>
              <a:t>aftre</a:t>
            </a:r>
            <a:r>
              <a:rPr lang="en-US" dirty="0">
                <a:solidFill>
                  <a:srgbClr val="FF0000"/>
                </a:solidFill>
              </a:rPr>
              <a:t> analysis is done. Consider welding the flanges</a:t>
            </a:r>
          </a:p>
          <a:p>
            <a:endParaRPr lang="en-US" dirty="0"/>
          </a:p>
        </p:txBody>
      </p:sp>
      <p:sp>
        <p:nvSpPr>
          <p:cNvPr id="3" name="Title 2">
            <a:extLst>
              <a:ext uri="{FF2B5EF4-FFF2-40B4-BE49-F238E27FC236}">
                <a16:creationId xmlns:a16="http://schemas.microsoft.com/office/drawing/2014/main" id="{796A93DB-F804-B9F6-EA57-AE1C3BAB18C4}"/>
              </a:ext>
            </a:extLst>
          </p:cNvPr>
          <p:cNvSpPr>
            <a:spLocks noGrp="1"/>
          </p:cNvSpPr>
          <p:nvPr>
            <p:ph type="title"/>
          </p:nvPr>
        </p:nvSpPr>
        <p:spPr/>
        <p:txBody>
          <a:bodyPr/>
          <a:lstStyle/>
          <a:p>
            <a:r>
              <a:rPr lang="en-US" dirty="0"/>
              <a:t>Cabinet comments</a:t>
            </a:r>
          </a:p>
        </p:txBody>
      </p:sp>
      <p:sp>
        <p:nvSpPr>
          <p:cNvPr id="4" name="Footer Placeholder 3">
            <a:extLst>
              <a:ext uri="{FF2B5EF4-FFF2-40B4-BE49-F238E27FC236}">
                <a16:creationId xmlns:a16="http://schemas.microsoft.com/office/drawing/2014/main" id="{11245644-9956-EBD5-5BD6-62603EED34E4}"/>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39F73B8B-3A01-55AE-AAE9-4B6B42A0297A}"/>
              </a:ext>
            </a:extLst>
          </p:cNvPr>
          <p:cNvSpPr>
            <a:spLocks noGrp="1"/>
          </p:cNvSpPr>
          <p:nvPr>
            <p:ph type="sldNum" sz="quarter" idx="4"/>
          </p:nvPr>
        </p:nvSpPr>
        <p:spPr/>
        <p:txBody>
          <a:bodyPr/>
          <a:lstStyle/>
          <a:p>
            <a:fld id="{7887A4CB-FE34-4586-B44A-21A47CBBE5D9}" type="slidenum">
              <a:rPr lang="en-US" smtClean="0"/>
              <a:pPr/>
              <a:t>17</a:t>
            </a:fld>
            <a:endParaRPr lang="en-US" dirty="0"/>
          </a:p>
        </p:txBody>
      </p:sp>
    </p:spTree>
    <p:extLst>
      <p:ext uri="{BB962C8B-B14F-4D97-AF65-F5344CB8AC3E}">
        <p14:creationId xmlns:p14="http://schemas.microsoft.com/office/powerpoint/2010/main" val="478733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7929B0-4DCD-AC77-6963-1EC1A631DDC0}"/>
              </a:ext>
            </a:extLst>
          </p:cNvPr>
          <p:cNvSpPr>
            <a:spLocks noGrp="1"/>
          </p:cNvSpPr>
          <p:nvPr>
            <p:ph idx="1"/>
          </p:nvPr>
        </p:nvSpPr>
        <p:spPr/>
        <p:txBody>
          <a:bodyPr/>
          <a:lstStyle/>
          <a:p>
            <a:r>
              <a:rPr lang="en-US" dirty="0"/>
              <a:t>The chiller cabinet lift through the floor is likely a high-consequence/critical lift; an ICD to the floor and truss structure will contribute to the planning and success of this installation:</a:t>
            </a:r>
          </a:p>
          <a:p>
            <a:pPr lvl="1"/>
            <a:r>
              <a:rPr lang="en-US" dirty="0"/>
              <a:t>Removal of floor panels creates a safety hazard that will need to be managed during the lift</a:t>
            </a:r>
          </a:p>
          <a:p>
            <a:pPr lvl="1"/>
            <a:r>
              <a:rPr lang="en-US" dirty="0"/>
              <a:t>Damage to the chiller/chiller cabinet/truss structure during the lift could cause a significant delay to the project schedule</a:t>
            </a:r>
          </a:p>
          <a:p>
            <a:pPr lvl="1"/>
            <a:r>
              <a:rPr lang="en-US" dirty="0"/>
              <a:t>The lifted item passes through a floor where the visibility of the load may become obstructed to the crane operator</a:t>
            </a:r>
          </a:p>
          <a:p>
            <a:pPr lvl="1"/>
            <a:r>
              <a:rPr lang="en-US" dirty="0"/>
              <a:t>Load transfer operation from hook to telescope structure</a:t>
            </a:r>
          </a:p>
          <a:p>
            <a:pPr marL="457200" lvl="1" indent="0">
              <a:buNone/>
            </a:pPr>
            <a:r>
              <a:rPr lang="en-US" dirty="0">
                <a:solidFill>
                  <a:srgbClr val="FF0000"/>
                </a:solidFill>
              </a:rPr>
              <a:t>This will be planned as category 2 work</a:t>
            </a:r>
          </a:p>
          <a:p>
            <a:r>
              <a:rPr lang="en-US" dirty="0"/>
              <a:t>The cabinet design is a weldment from aluminum tube.  Aluminum welds have significantly less strength than the base material.  Adding reinforcing plates at the joints could allow taking full advantage of the strength of the members.  Testing of the weldment should be considered in the selection of the fabrication vendor and process.  Consider using appropriate inserts at tapped holes in the aluminum that are utilized as lifting points; the torque spec on steel hoist rings can potentially strip/damage aluminum threads. </a:t>
            </a:r>
            <a:r>
              <a:rPr lang="en-US" dirty="0">
                <a:solidFill>
                  <a:srgbClr val="FF0000"/>
                </a:solidFill>
              </a:rPr>
              <a:t>Will be reviewed after analysis by Martin.</a:t>
            </a:r>
          </a:p>
          <a:p>
            <a:endParaRPr lang="en-US" dirty="0"/>
          </a:p>
        </p:txBody>
      </p:sp>
      <p:sp>
        <p:nvSpPr>
          <p:cNvPr id="3" name="Title 2">
            <a:extLst>
              <a:ext uri="{FF2B5EF4-FFF2-40B4-BE49-F238E27FC236}">
                <a16:creationId xmlns:a16="http://schemas.microsoft.com/office/drawing/2014/main" id="{E7D7C390-4966-67A5-0655-3BF297C029FC}"/>
              </a:ext>
            </a:extLst>
          </p:cNvPr>
          <p:cNvSpPr>
            <a:spLocks noGrp="1"/>
          </p:cNvSpPr>
          <p:nvPr>
            <p:ph type="title"/>
          </p:nvPr>
        </p:nvSpPr>
        <p:spPr/>
        <p:txBody>
          <a:bodyPr/>
          <a:lstStyle/>
          <a:p>
            <a:r>
              <a:rPr lang="en-US" dirty="0"/>
              <a:t>Cabinet comments (cont. 1)</a:t>
            </a:r>
          </a:p>
        </p:txBody>
      </p:sp>
      <p:sp>
        <p:nvSpPr>
          <p:cNvPr id="4" name="Footer Placeholder 3">
            <a:extLst>
              <a:ext uri="{FF2B5EF4-FFF2-40B4-BE49-F238E27FC236}">
                <a16:creationId xmlns:a16="http://schemas.microsoft.com/office/drawing/2014/main" id="{3D419156-9E00-9288-28F7-CEDCC95079F8}"/>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83D162EA-39D2-E506-D569-9836980442C5}"/>
              </a:ext>
            </a:extLst>
          </p:cNvPr>
          <p:cNvSpPr>
            <a:spLocks noGrp="1"/>
          </p:cNvSpPr>
          <p:nvPr>
            <p:ph type="sldNum" sz="quarter" idx="4"/>
          </p:nvPr>
        </p:nvSpPr>
        <p:spPr/>
        <p:txBody>
          <a:bodyPr/>
          <a:lstStyle/>
          <a:p>
            <a:fld id="{7887A4CB-FE34-4586-B44A-21A47CBBE5D9}" type="slidenum">
              <a:rPr lang="en-US" smtClean="0"/>
              <a:pPr/>
              <a:t>18</a:t>
            </a:fld>
            <a:endParaRPr lang="en-US" dirty="0"/>
          </a:p>
        </p:txBody>
      </p:sp>
    </p:spTree>
    <p:extLst>
      <p:ext uri="{BB962C8B-B14F-4D97-AF65-F5344CB8AC3E}">
        <p14:creationId xmlns:p14="http://schemas.microsoft.com/office/powerpoint/2010/main" val="3612405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B60C70-79FE-5830-4E92-84B1E7D54B78}"/>
              </a:ext>
            </a:extLst>
          </p:cNvPr>
          <p:cNvSpPr>
            <a:spLocks noGrp="1"/>
          </p:cNvSpPr>
          <p:nvPr>
            <p:ph idx="1"/>
          </p:nvPr>
        </p:nvSpPr>
        <p:spPr/>
        <p:txBody>
          <a:bodyPr/>
          <a:lstStyle/>
          <a:p>
            <a:r>
              <a:rPr lang="en-US" dirty="0"/>
              <a:t>The exact, as-built geometry of the telescope structure may not be accurately captured in the master solid model.  The planned attachment of the chiller cabinet to the AZ floor is by bracketry that has some dependence on the geometry of the AZ floor and may be adversely affected by differences between the CAD model and as-built features, such as the possible presence of weld beads or spatter or non-nominal beam placement.  In addition, the planned structural analysis subject to chiller/cabinet weight depends on mounting details and on the mass properties of the supported load.  The details of this interface (including geometries and mass properties) should be captured more formally in an ICD, to ensure that the hardware fits correctly and to provide reference documentation for the inputs to the structural analysis.  Machined or 3-d printed parts could be test-fitted as well.  The mentioned existing handrail below the AZ floor needs to very carefully verified to not interfere.</a:t>
            </a:r>
          </a:p>
          <a:p>
            <a:endParaRPr lang="en-US" dirty="0"/>
          </a:p>
          <a:p>
            <a:r>
              <a:rPr lang="en-US" dirty="0"/>
              <a:t>The planned structural / seismic analysis and the passing criteria of the analysis are particularly critical due to the expectation that the hardware is meant to support personnel.  Proof testing is encouraged, even if not required by code.</a:t>
            </a:r>
          </a:p>
          <a:p>
            <a:r>
              <a:rPr lang="en-US" dirty="0"/>
              <a:t>The team should consider leaving the chiller panels in place when installed and energized, for personnel safety considerations.  The </a:t>
            </a:r>
            <a:r>
              <a:rPr lang="en-US" dirty="0" err="1"/>
              <a:t>Thermonics</a:t>
            </a:r>
            <a:r>
              <a:rPr lang="en-US" dirty="0"/>
              <a:t> chiller on DESI has 440 vac power within the panels.  This should be reviewed by an electrical safety SME.</a:t>
            </a:r>
          </a:p>
          <a:p>
            <a:endParaRPr lang="en-US" dirty="0"/>
          </a:p>
        </p:txBody>
      </p:sp>
      <p:sp>
        <p:nvSpPr>
          <p:cNvPr id="3" name="Title 2">
            <a:extLst>
              <a:ext uri="{FF2B5EF4-FFF2-40B4-BE49-F238E27FC236}">
                <a16:creationId xmlns:a16="http://schemas.microsoft.com/office/drawing/2014/main" id="{717342D9-B9CA-6CB5-23D1-C7473EDF9C26}"/>
              </a:ext>
            </a:extLst>
          </p:cNvPr>
          <p:cNvSpPr>
            <a:spLocks noGrp="1"/>
          </p:cNvSpPr>
          <p:nvPr>
            <p:ph type="title"/>
          </p:nvPr>
        </p:nvSpPr>
        <p:spPr/>
        <p:txBody>
          <a:bodyPr/>
          <a:lstStyle/>
          <a:p>
            <a:r>
              <a:rPr lang="en-US" dirty="0"/>
              <a:t>Cabinet comments (cont. 2)</a:t>
            </a:r>
          </a:p>
        </p:txBody>
      </p:sp>
      <p:sp>
        <p:nvSpPr>
          <p:cNvPr id="4" name="Footer Placeholder 3">
            <a:extLst>
              <a:ext uri="{FF2B5EF4-FFF2-40B4-BE49-F238E27FC236}">
                <a16:creationId xmlns:a16="http://schemas.microsoft.com/office/drawing/2014/main" id="{5DBD8EEE-1451-48A7-4E91-AF7879C8CBF0}"/>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610D7EC7-D342-0C33-3744-84881478FF1F}"/>
              </a:ext>
            </a:extLst>
          </p:cNvPr>
          <p:cNvSpPr>
            <a:spLocks noGrp="1"/>
          </p:cNvSpPr>
          <p:nvPr>
            <p:ph type="sldNum" sz="quarter" idx="4"/>
          </p:nvPr>
        </p:nvSpPr>
        <p:spPr/>
        <p:txBody>
          <a:bodyPr/>
          <a:lstStyle/>
          <a:p>
            <a:fld id="{7887A4CB-FE34-4586-B44A-21A47CBBE5D9}" type="slidenum">
              <a:rPr lang="en-US" smtClean="0"/>
              <a:pPr/>
              <a:t>19</a:t>
            </a:fld>
            <a:endParaRPr lang="en-US" dirty="0"/>
          </a:p>
        </p:txBody>
      </p:sp>
    </p:spTree>
    <p:extLst>
      <p:ext uri="{BB962C8B-B14F-4D97-AF65-F5344CB8AC3E}">
        <p14:creationId xmlns:p14="http://schemas.microsoft.com/office/powerpoint/2010/main" val="362837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EB0DEB-D87B-8122-B525-AF013C9CA301}"/>
              </a:ext>
            </a:extLst>
          </p:cNvPr>
          <p:cNvSpPr>
            <a:spLocks noGrp="1"/>
          </p:cNvSpPr>
          <p:nvPr>
            <p:ph idx="1"/>
          </p:nvPr>
        </p:nvSpPr>
        <p:spPr>
          <a:xfrm>
            <a:off x="304800" y="685800"/>
            <a:ext cx="11658600" cy="5780903"/>
          </a:xfrm>
        </p:spPr>
        <p:txBody>
          <a:bodyPr/>
          <a:lstStyle/>
          <a:p>
            <a:r>
              <a:rPr lang="en-US" sz="1600" dirty="0"/>
              <a:t>R1.1 Prior to procuring the 2nd chiller evaluate the following: trapped coolant volume reliefs are incorporated to relieve trapped volumes in the chiller cabinet considering fault conditions such as the heater is on but the pump is off and valves are closed, and verify pressure set points for HBP2 pump bypass valve and Clean Dry Air (CDA) fill valve ZZ15760.</a:t>
            </a:r>
            <a:r>
              <a:rPr lang="en-US" sz="1600" dirty="0">
                <a:solidFill>
                  <a:srgbClr val="FF0000"/>
                </a:solidFill>
              </a:rPr>
              <a:t> Boyd and Brian Q. are evaluating this. The plan is to add an external to the chiller pressure relief valve to address the trapped volume. 1</a:t>
            </a:r>
            <a:r>
              <a:rPr lang="en-US" sz="1600" baseline="30000" dirty="0">
                <a:solidFill>
                  <a:srgbClr val="FF0000"/>
                </a:solidFill>
              </a:rPr>
              <a:t>st</a:t>
            </a:r>
            <a:r>
              <a:rPr lang="en-US" sz="1600" dirty="0">
                <a:solidFill>
                  <a:srgbClr val="FF0000"/>
                </a:solidFill>
              </a:rPr>
              <a:t> one retrofitted by SLAC, second one by the vendor.</a:t>
            </a:r>
            <a:endParaRPr lang="en-US" sz="1600" dirty="0"/>
          </a:p>
          <a:p>
            <a:r>
              <a:rPr lang="en-US" sz="1600" dirty="0"/>
              <a:t>R1.2 Prior to procuring the s-bend and spiral wrap hose: evaluate (using a mock-up and/or prototype) the wrap motion where the s-bend hose connects to the spiral wrap to ensure the motion stays within the stay clear, evaluate if an additional support is needed at the end of each flex section to define the flex motion. </a:t>
            </a:r>
            <a:r>
              <a:rPr lang="en-US" sz="1600" dirty="0">
                <a:solidFill>
                  <a:srgbClr val="FF0000"/>
                </a:solidFill>
              </a:rPr>
              <a:t>We will have a test fixture setup to test with the real lines as soon as they arrive (long lead) since we cannot test without the lines. Martin.</a:t>
            </a:r>
            <a:endParaRPr lang="en-US" sz="1600" dirty="0"/>
          </a:p>
          <a:p>
            <a:r>
              <a:rPr lang="en-US" sz="1600" dirty="0"/>
              <a:t>R2.1 Document a Failure Modes and Effects Analysis (FMEA) for chiller and circulation system to help define CCS and other operation requirements.  These should be started as early as possible and need to be complete before operation with the camera in Chile. </a:t>
            </a:r>
            <a:r>
              <a:rPr lang="en-US" sz="1600" dirty="0">
                <a:solidFill>
                  <a:srgbClr val="FF0000"/>
                </a:solidFill>
              </a:rPr>
              <a:t>Diane can collect what can go wrong and Boyd/Brian can check on what happens when specific CCS shutdown commands are sent or what should be sent. Margaux to send the template to Diane. Needed draft for JSR and completion for December operation at SLAC</a:t>
            </a:r>
          </a:p>
          <a:p>
            <a:r>
              <a:rPr lang="en-US" sz="1600" dirty="0"/>
              <a:t>R2.2 Perform necessary analysis to verify cabinet load (with people and utilities) can be carried by the cabinet, brackets, and the truss. Complete this analysis prior to procurement of the cabinet.  Use an ICD to help with this process and study the following:</a:t>
            </a:r>
          </a:p>
          <a:p>
            <a:pPr lvl="1"/>
            <a:r>
              <a:rPr lang="en-US" sz="1100" dirty="0"/>
              <a:t>Relative thermal contraction due to the difference in CTE between the steel support structure and the aluminum cabinet. </a:t>
            </a:r>
          </a:p>
          <a:p>
            <a:pPr lvl="1"/>
            <a:r>
              <a:rPr lang="en-US" sz="1100" dirty="0"/>
              <a:t>Gravity loading including people and utilities</a:t>
            </a:r>
          </a:p>
          <a:p>
            <a:pPr lvl="1"/>
            <a:r>
              <a:rPr lang="en-US" sz="1100" dirty="0"/>
              <a:t>Seismic loading and structural resonance</a:t>
            </a:r>
          </a:p>
          <a:p>
            <a:pPr marL="457200" lvl="1" indent="0">
              <a:buNone/>
            </a:pPr>
            <a:r>
              <a:rPr lang="en-US" sz="1600" dirty="0">
                <a:solidFill>
                  <a:srgbClr val="FF0000"/>
                </a:solidFill>
              </a:rPr>
              <a:t>Martin will do the cabinet analysis and Doug will do the truss (use the two secondary beams with worst case load - seismic). The result from the analysis will settle the aluminum versus steel for the cabinet. LSE-80 should be updated to reflect the loads (100lbs/</a:t>
            </a:r>
            <a:r>
              <a:rPr lang="en-US" sz="1600" dirty="0" err="1">
                <a:solidFill>
                  <a:srgbClr val="FF0000"/>
                </a:solidFill>
              </a:rPr>
              <a:t>sqf</a:t>
            </a:r>
            <a:r>
              <a:rPr lang="en-US" sz="1600" dirty="0">
                <a:solidFill>
                  <a:srgbClr val="FF0000"/>
                </a:solidFill>
              </a:rPr>
              <a:t>). Jeff B. to send the requirement to Martin and Diane to add to LSE-80 as part of a new LCR. Needed for the JSR</a:t>
            </a:r>
            <a:endParaRPr lang="en-US" sz="1600" dirty="0"/>
          </a:p>
        </p:txBody>
      </p:sp>
      <p:sp>
        <p:nvSpPr>
          <p:cNvPr id="3" name="Title 2">
            <a:extLst>
              <a:ext uri="{FF2B5EF4-FFF2-40B4-BE49-F238E27FC236}">
                <a16:creationId xmlns:a16="http://schemas.microsoft.com/office/drawing/2014/main" id="{409B1DA3-BB65-7DB8-632C-4B46D772836C}"/>
              </a:ext>
            </a:extLst>
          </p:cNvPr>
          <p:cNvSpPr>
            <a:spLocks noGrp="1"/>
          </p:cNvSpPr>
          <p:nvPr>
            <p:ph type="title"/>
          </p:nvPr>
        </p:nvSpPr>
        <p:spPr/>
        <p:txBody>
          <a:bodyPr/>
          <a:lstStyle/>
          <a:p>
            <a:r>
              <a:rPr lang="en-US" dirty="0"/>
              <a:t>FDR recommendations</a:t>
            </a:r>
          </a:p>
        </p:txBody>
      </p:sp>
      <p:sp>
        <p:nvSpPr>
          <p:cNvPr id="4" name="Footer Placeholder 3">
            <a:extLst>
              <a:ext uri="{FF2B5EF4-FFF2-40B4-BE49-F238E27FC236}">
                <a16:creationId xmlns:a16="http://schemas.microsoft.com/office/drawing/2014/main" id="{BC693B37-271A-2793-B575-1551996DEE18}"/>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4B2B5B1E-61FF-A785-0626-905C6E18DCC6}"/>
              </a:ext>
            </a:extLst>
          </p:cNvPr>
          <p:cNvSpPr>
            <a:spLocks noGrp="1"/>
          </p:cNvSpPr>
          <p:nvPr>
            <p:ph type="sldNum" sz="quarter" idx="4"/>
          </p:nvPr>
        </p:nvSpPr>
        <p:spPr/>
        <p:txBody>
          <a:bodyPr/>
          <a:lstStyle/>
          <a:p>
            <a:fld id="{7887A4CB-FE34-4586-B44A-21A47CBBE5D9}" type="slidenum">
              <a:rPr lang="en-US" smtClean="0"/>
              <a:pPr/>
              <a:t>2</a:t>
            </a:fld>
            <a:endParaRPr lang="en-US" dirty="0"/>
          </a:p>
        </p:txBody>
      </p:sp>
    </p:spTree>
    <p:extLst>
      <p:ext uri="{BB962C8B-B14F-4D97-AF65-F5344CB8AC3E}">
        <p14:creationId xmlns:p14="http://schemas.microsoft.com/office/powerpoint/2010/main" val="568387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0122B7-3A7F-7DC1-9AB8-2D845966645F}"/>
              </a:ext>
            </a:extLst>
          </p:cNvPr>
          <p:cNvSpPr>
            <a:spLocks noGrp="1"/>
          </p:cNvSpPr>
          <p:nvPr>
            <p:ph idx="1"/>
          </p:nvPr>
        </p:nvSpPr>
        <p:spPr/>
        <p:txBody>
          <a:bodyPr/>
          <a:lstStyle/>
          <a:p>
            <a:r>
              <a:rPr lang="en-US" dirty="0"/>
              <a:t>Write CCS subsystem manual</a:t>
            </a:r>
          </a:p>
          <a:p>
            <a:r>
              <a:rPr lang="en-US" dirty="0"/>
              <a:t>Update telemetry with all available sensor data from chiller</a:t>
            </a:r>
          </a:p>
          <a:p>
            <a:r>
              <a:rPr lang="en-US" dirty="0"/>
              <a:t>Check on monitoring valve statuses</a:t>
            </a:r>
          </a:p>
          <a:p>
            <a:r>
              <a:rPr lang="en-US" dirty="0"/>
              <a:t>Check on monitoring compressors and pump currents, temps</a:t>
            </a:r>
          </a:p>
          <a:p>
            <a:r>
              <a:rPr lang="en-US" dirty="0"/>
              <a:t>Check on monitoring on-board fault status and alarms</a:t>
            </a:r>
          </a:p>
          <a:p>
            <a:r>
              <a:rPr lang="en-US" dirty="0"/>
              <a:t>Test chiller off-normal operations: PID constant mods, set-point temp change, set-point sensor change, trip and recovery from master protection dropped permit</a:t>
            </a:r>
          </a:p>
          <a:p>
            <a:endParaRPr lang="en-US" dirty="0"/>
          </a:p>
        </p:txBody>
      </p:sp>
      <p:sp>
        <p:nvSpPr>
          <p:cNvPr id="3" name="Title 2">
            <a:extLst>
              <a:ext uri="{FF2B5EF4-FFF2-40B4-BE49-F238E27FC236}">
                <a16:creationId xmlns:a16="http://schemas.microsoft.com/office/drawing/2014/main" id="{1BE87271-3798-3B2A-6BF3-49CAC0907938}"/>
              </a:ext>
            </a:extLst>
          </p:cNvPr>
          <p:cNvSpPr>
            <a:spLocks noGrp="1"/>
          </p:cNvSpPr>
          <p:nvPr>
            <p:ph type="title"/>
          </p:nvPr>
        </p:nvSpPr>
        <p:spPr/>
        <p:txBody>
          <a:bodyPr/>
          <a:lstStyle/>
          <a:p>
            <a:r>
              <a:rPr lang="en-US" dirty="0"/>
              <a:t>CCS and Protection work to do</a:t>
            </a:r>
          </a:p>
        </p:txBody>
      </p:sp>
      <p:sp>
        <p:nvSpPr>
          <p:cNvPr id="4" name="Footer Placeholder 3">
            <a:extLst>
              <a:ext uri="{FF2B5EF4-FFF2-40B4-BE49-F238E27FC236}">
                <a16:creationId xmlns:a16="http://schemas.microsoft.com/office/drawing/2014/main" id="{0A3FB71F-4DEC-F7E7-3374-3F889BA6F9C7}"/>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003C6780-ADEE-79FB-F913-84050804295F}"/>
              </a:ext>
            </a:extLst>
          </p:cNvPr>
          <p:cNvSpPr>
            <a:spLocks noGrp="1"/>
          </p:cNvSpPr>
          <p:nvPr>
            <p:ph type="sldNum" sz="quarter" idx="4"/>
          </p:nvPr>
        </p:nvSpPr>
        <p:spPr/>
        <p:txBody>
          <a:bodyPr/>
          <a:lstStyle/>
          <a:p>
            <a:fld id="{7887A4CB-FE34-4586-B44A-21A47CBBE5D9}" type="slidenum">
              <a:rPr lang="en-US" smtClean="0"/>
              <a:pPr/>
              <a:t>20</a:t>
            </a:fld>
            <a:endParaRPr lang="en-US" dirty="0"/>
          </a:p>
        </p:txBody>
      </p:sp>
    </p:spTree>
    <p:extLst>
      <p:ext uri="{BB962C8B-B14F-4D97-AF65-F5344CB8AC3E}">
        <p14:creationId xmlns:p14="http://schemas.microsoft.com/office/powerpoint/2010/main" val="337509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0D441A-6A7E-5C9D-E515-BA7466EC4DD4}"/>
              </a:ext>
            </a:extLst>
          </p:cNvPr>
          <p:cNvSpPr>
            <a:spLocks noGrp="1"/>
          </p:cNvSpPr>
          <p:nvPr>
            <p:ph idx="1"/>
          </p:nvPr>
        </p:nvSpPr>
        <p:spPr/>
        <p:txBody>
          <a:bodyPr/>
          <a:lstStyle/>
          <a:p>
            <a:r>
              <a:rPr lang="en-US" dirty="0"/>
              <a:t>The Camera Control System (CCS) will monitor and control the Chiller.  The project is planning to monitor and record necessary data to control the system.  The committee’s experience is that more data really helps during operation with troubleshooting and looking at trends for early detection of problems.  Careful definition of the required warnings, alarms, and interlocks to protect the refrigeration unit, coolant transfer lines, and the camera are needed.  For example, vacuum would be monitored and loss of vacuum would shut off chiller.  This could be included in existing documentation, or preferably a new ICD could be developed. </a:t>
            </a:r>
          </a:p>
        </p:txBody>
      </p:sp>
      <p:sp>
        <p:nvSpPr>
          <p:cNvPr id="3" name="Title 2">
            <a:extLst>
              <a:ext uri="{FF2B5EF4-FFF2-40B4-BE49-F238E27FC236}">
                <a16:creationId xmlns:a16="http://schemas.microsoft.com/office/drawing/2014/main" id="{D42540FB-041F-0B1F-FD6C-D1F255C4FCF5}"/>
              </a:ext>
            </a:extLst>
          </p:cNvPr>
          <p:cNvSpPr>
            <a:spLocks noGrp="1"/>
          </p:cNvSpPr>
          <p:nvPr>
            <p:ph type="title"/>
          </p:nvPr>
        </p:nvSpPr>
        <p:spPr/>
        <p:txBody>
          <a:bodyPr/>
          <a:lstStyle/>
          <a:p>
            <a:r>
              <a:rPr lang="en-US" dirty="0"/>
              <a:t>CCS and Protection comments</a:t>
            </a:r>
          </a:p>
        </p:txBody>
      </p:sp>
      <p:sp>
        <p:nvSpPr>
          <p:cNvPr id="4" name="Footer Placeholder 3">
            <a:extLst>
              <a:ext uri="{FF2B5EF4-FFF2-40B4-BE49-F238E27FC236}">
                <a16:creationId xmlns:a16="http://schemas.microsoft.com/office/drawing/2014/main" id="{C481BE4C-60B0-6A8D-A8F4-7B63F900C79A}"/>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D3103CDB-EC22-8AFF-8121-799A6B121945}"/>
              </a:ext>
            </a:extLst>
          </p:cNvPr>
          <p:cNvSpPr>
            <a:spLocks noGrp="1"/>
          </p:cNvSpPr>
          <p:nvPr>
            <p:ph type="sldNum" sz="quarter" idx="4"/>
          </p:nvPr>
        </p:nvSpPr>
        <p:spPr/>
        <p:txBody>
          <a:bodyPr/>
          <a:lstStyle/>
          <a:p>
            <a:fld id="{7887A4CB-FE34-4586-B44A-21A47CBBE5D9}" type="slidenum">
              <a:rPr lang="en-US" smtClean="0"/>
              <a:pPr/>
              <a:t>21</a:t>
            </a:fld>
            <a:endParaRPr lang="en-US" dirty="0"/>
          </a:p>
        </p:txBody>
      </p:sp>
    </p:spTree>
    <p:extLst>
      <p:ext uri="{BB962C8B-B14F-4D97-AF65-F5344CB8AC3E}">
        <p14:creationId xmlns:p14="http://schemas.microsoft.com/office/powerpoint/2010/main" val="1721370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A17E1D-D0EF-71D6-F63F-F38619DF7626}"/>
              </a:ext>
            </a:extLst>
          </p:cNvPr>
          <p:cNvSpPr>
            <a:spLocks noGrp="1"/>
          </p:cNvSpPr>
          <p:nvPr>
            <p:ph idx="1"/>
          </p:nvPr>
        </p:nvSpPr>
        <p:spPr/>
        <p:txBody>
          <a:bodyPr/>
          <a:lstStyle/>
          <a:p>
            <a:r>
              <a:rPr lang="en-US" dirty="0"/>
              <a:t>Finalize ground testing plans, especially on the cart</a:t>
            </a:r>
          </a:p>
          <a:p>
            <a:r>
              <a:rPr lang="en-US" dirty="0"/>
              <a:t>Finalize cabinet configuration in the MRCR and any retrofits </a:t>
            </a:r>
          </a:p>
          <a:p>
            <a:r>
              <a:rPr lang="en-US" dirty="0"/>
              <a:t>Develop plans for moving, integrating, mounting, and accessing cabinet in MRCR</a:t>
            </a:r>
          </a:p>
          <a:p>
            <a:r>
              <a:rPr lang="en-US" dirty="0"/>
              <a:t>Finalize support designs and mounting plans for routing transfer lines</a:t>
            </a:r>
          </a:p>
          <a:p>
            <a:r>
              <a:rPr lang="en-US" dirty="0"/>
              <a:t>MRR on ground operations plans</a:t>
            </a:r>
          </a:p>
          <a:p>
            <a:endParaRPr lang="en-US" dirty="0"/>
          </a:p>
          <a:p>
            <a:endParaRPr lang="en-US" dirty="0"/>
          </a:p>
        </p:txBody>
      </p:sp>
      <p:sp>
        <p:nvSpPr>
          <p:cNvPr id="3" name="Title 2">
            <a:extLst>
              <a:ext uri="{FF2B5EF4-FFF2-40B4-BE49-F238E27FC236}">
                <a16:creationId xmlns:a16="http://schemas.microsoft.com/office/drawing/2014/main" id="{462E76CC-DC63-F059-3C26-7E2CAE0080A3}"/>
              </a:ext>
            </a:extLst>
          </p:cNvPr>
          <p:cNvSpPr>
            <a:spLocks noGrp="1"/>
          </p:cNvSpPr>
          <p:nvPr>
            <p:ph type="title"/>
          </p:nvPr>
        </p:nvSpPr>
        <p:spPr/>
        <p:txBody>
          <a:bodyPr/>
          <a:lstStyle/>
          <a:p>
            <a:r>
              <a:rPr lang="en-US" dirty="0"/>
              <a:t>Ground Operations work to do</a:t>
            </a:r>
          </a:p>
        </p:txBody>
      </p:sp>
      <p:sp>
        <p:nvSpPr>
          <p:cNvPr id="4" name="Footer Placeholder 3">
            <a:extLst>
              <a:ext uri="{FF2B5EF4-FFF2-40B4-BE49-F238E27FC236}">
                <a16:creationId xmlns:a16="http://schemas.microsoft.com/office/drawing/2014/main" id="{F6BD244B-F530-6848-2BB4-BCDD8E4AE25B}"/>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B8ACB976-9EC9-6815-39FF-066C66D6C303}"/>
              </a:ext>
            </a:extLst>
          </p:cNvPr>
          <p:cNvSpPr>
            <a:spLocks noGrp="1"/>
          </p:cNvSpPr>
          <p:nvPr>
            <p:ph type="sldNum" sz="quarter" idx="4"/>
          </p:nvPr>
        </p:nvSpPr>
        <p:spPr/>
        <p:txBody>
          <a:bodyPr/>
          <a:lstStyle/>
          <a:p>
            <a:fld id="{7887A4CB-FE34-4586-B44A-21A47CBBE5D9}" type="slidenum">
              <a:rPr lang="en-US" smtClean="0"/>
              <a:pPr/>
              <a:t>22</a:t>
            </a:fld>
            <a:endParaRPr lang="en-US" dirty="0"/>
          </a:p>
        </p:txBody>
      </p:sp>
    </p:spTree>
    <p:extLst>
      <p:ext uri="{BB962C8B-B14F-4D97-AF65-F5344CB8AC3E}">
        <p14:creationId xmlns:p14="http://schemas.microsoft.com/office/powerpoint/2010/main" val="174204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C65768-59A9-C1C8-585A-8A53678F99AB}"/>
              </a:ext>
            </a:extLst>
          </p:cNvPr>
          <p:cNvSpPr>
            <a:spLocks noGrp="1"/>
          </p:cNvSpPr>
          <p:nvPr>
            <p:ph idx="1"/>
          </p:nvPr>
        </p:nvSpPr>
        <p:spPr/>
        <p:txBody>
          <a:bodyPr/>
          <a:lstStyle/>
          <a:p>
            <a:r>
              <a:rPr lang="en-US" dirty="0"/>
              <a:t>R3.1 Proceed with approval of BCR-023 and proceed with fabrication and integration after addressing recommendations from other subcommittees. </a:t>
            </a:r>
            <a:r>
              <a:rPr lang="en-US" dirty="0">
                <a:solidFill>
                  <a:srgbClr val="FF0000"/>
                </a:solidFill>
              </a:rPr>
              <a:t>Vincent will take care of this with DO-HEP</a:t>
            </a:r>
          </a:p>
          <a:p>
            <a:endParaRPr lang="en-US" dirty="0"/>
          </a:p>
          <a:p>
            <a:r>
              <a:rPr lang="en-US" dirty="0"/>
              <a:t>R4.1 Prior to the start of Camera installation, conduct an internal Installation Readiness Review. </a:t>
            </a:r>
            <a:r>
              <a:rPr lang="en-US" dirty="0">
                <a:solidFill>
                  <a:srgbClr val="FF0000"/>
                </a:solidFill>
              </a:rPr>
              <a:t>Yes, it is part of the plan. It is planned for April 2023. Vincent and Kevin will organize.</a:t>
            </a:r>
          </a:p>
          <a:p>
            <a:endParaRPr lang="en-US" dirty="0"/>
          </a:p>
          <a:p>
            <a:r>
              <a:rPr lang="en-US" dirty="0"/>
              <a:t>R4.2 Prior to procurement of the chiller cabinet, compose an Interface Control Document defining the interface between the chiller cabinet and the telescope structure. </a:t>
            </a:r>
            <a:r>
              <a:rPr lang="en-US" dirty="0">
                <a:solidFill>
                  <a:srgbClr val="FF0000"/>
                </a:solidFill>
              </a:rPr>
              <a:t>John A. will make a new drawing (LSE document). Doug will push the creation of an LCR for this.</a:t>
            </a:r>
          </a:p>
          <a:p>
            <a:endParaRPr lang="en-US" dirty="0"/>
          </a:p>
          <a:p>
            <a:r>
              <a:rPr lang="en-US" dirty="0"/>
              <a:t>R4.3 Before the Installation Readiness Review, add Integration and Commissioning Risks and Mitigations to the risk registry. </a:t>
            </a:r>
            <a:r>
              <a:rPr lang="en-US" dirty="0">
                <a:solidFill>
                  <a:srgbClr val="FF0000"/>
                </a:solidFill>
              </a:rPr>
              <a:t>Kevin R. will add integration and commissioning risks to the registry. Needed before the JSR.</a:t>
            </a:r>
          </a:p>
          <a:p>
            <a:endParaRPr lang="en-US" dirty="0"/>
          </a:p>
          <a:p>
            <a:r>
              <a:rPr lang="en-US" dirty="0"/>
              <a:t>R4.4 Before the Installation Readiness Review, storyboard the integration process and identify/categorize all lift operations; identify hazards; identify key pause points during the process for QA/verification; identify necessary procedures, fixturing/tooling/supplies. </a:t>
            </a:r>
            <a:r>
              <a:rPr lang="en-US" dirty="0">
                <a:solidFill>
                  <a:srgbClr val="FF0000"/>
                </a:solidFill>
              </a:rPr>
              <a:t>John A. will do a story board for installation of the lines and how to lift and install with scaffolding, orientation of telescope and the bracket. Lower priority (to be done after the interface items are done – post JSR). Boyd to develop the procedures for capping, bayonet install and testing the joints are installed correctly. Martin will work on the </a:t>
            </a:r>
            <a:r>
              <a:rPr lang="en-US" dirty="0" err="1">
                <a:solidFill>
                  <a:srgbClr val="FF0000"/>
                </a:solidFill>
              </a:rPr>
              <a:t>oancake</a:t>
            </a:r>
            <a:r>
              <a:rPr lang="en-US" dirty="0">
                <a:solidFill>
                  <a:srgbClr val="FF0000"/>
                </a:solidFill>
              </a:rPr>
              <a:t> wrap story board and Shawn on the spiral wrap story board.</a:t>
            </a:r>
          </a:p>
          <a:p>
            <a:endParaRPr lang="en-US" dirty="0"/>
          </a:p>
        </p:txBody>
      </p:sp>
      <p:sp>
        <p:nvSpPr>
          <p:cNvPr id="3" name="Title 2">
            <a:extLst>
              <a:ext uri="{FF2B5EF4-FFF2-40B4-BE49-F238E27FC236}">
                <a16:creationId xmlns:a16="http://schemas.microsoft.com/office/drawing/2014/main" id="{373199EA-8D8C-CF46-4052-EBA429340E86}"/>
              </a:ext>
            </a:extLst>
          </p:cNvPr>
          <p:cNvSpPr>
            <a:spLocks noGrp="1"/>
          </p:cNvSpPr>
          <p:nvPr>
            <p:ph type="title"/>
          </p:nvPr>
        </p:nvSpPr>
        <p:spPr/>
        <p:txBody>
          <a:bodyPr/>
          <a:lstStyle/>
          <a:p>
            <a:r>
              <a:rPr lang="en-US" dirty="0"/>
              <a:t>FDR recommendations (cont.)</a:t>
            </a:r>
          </a:p>
        </p:txBody>
      </p:sp>
      <p:sp>
        <p:nvSpPr>
          <p:cNvPr id="4" name="Footer Placeholder 3">
            <a:extLst>
              <a:ext uri="{FF2B5EF4-FFF2-40B4-BE49-F238E27FC236}">
                <a16:creationId xmlns:a16="http://schemas.microsoft.com/office/drawing/2014/main" id="{4B3A5AA1-4F1E-2219-013B-3E322DDDF381}"/>
              </a:ext>
            </a:extLst>
          </p:cNvPr>
          <p:cNvSpPr>
            <a:spLocks noGrp="1"/>
          </p:cNvSpPr>
          <p:nvPr>
            <p:ph type="ftr" sz="quarter" idx="3"/>
          </p:nvPr>
        </p:nvSpPr>
        <p:spPr/>
        <p:txBody>
          <a:bodyPr/>
          <a:lstStyle/>
          <a:p>
            <a:r>
              <a:rPr lang="en-US" dirty="0"/>
              <a:t>Pumped Coolant System Final Design Review – Aug 2-4, 2022</a:t>
            </a:r>
          </a:p>
        </p:txBody>
      </p:sp>
      <p:sp>
        <p:nvSpPr>
          <p:cNvPr id="5" name="Slide Number Placeholder 4">
            <a:extLst>
              <a:ext uri="{FF2B5EF4-FFF2-40B4-BE49-F238E27FC236}">
                <a16:creationId xmlns:a16="http://schemas.microsoft.com/office/drawing/2014/main" id="{EEE1478B-4350-AD96-5802-FCC870DCEE86}"/>
              </a:ext>
            </a:extLst>
          </p:cNvPr>
          <p:cNvSpPr>
            <a:spLocks noGrp="1"/>
          </p:cNvSpPr>
          <p:nvPr>
            <p:ph type="sldNum" sz="quarter" idx="4"/>
          </p:nvPr>
        </p:nvSpPr>
        <p:spPr/>
        <p:txBody>
          <a:bodyPr/>
          <a:lstStyle/>
          <a:p>
            <a:fld id="{7887A4CB-FE34-4586-B44A-21A47CBBE5D9}" type="slidenum">
              <a:rPr lang="en-US" smtClean="0"/>
              <a:pPr/>
              <a:t>3</a:t>
            </a:fld>
            <a:endParaRPr lang="en-US" dirty="0"/>
          </a:p>
        </p:txBody>
      </p:sp>
    </p:spTree>
    <p:extLst>
      <p:ext uri="{BB962C8B-B14F-4D97-AF65-F5344CB8AC3E}">
        <p14:creationId xmlns:p14="http://schemas.microsoft.com/office/powerpoint/2010/main" val="194526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88692E-E1CC-0FA4-F4B2-615B0A59C1A9}"/>
              </a:ext>
            </a:extLst>
          </p:cNvPr>
          <p:cNvSpPr>
            <a:spLocks noGrp="1"/>
          </p:cNvSpPr>
          <p:nvPr>
            <p:ph idx="1"/>
          </p:nvPr>
        </p:nvSpPr>
        <p:spPr/>
        <p:txBody>
          <a:bodyPr/>
          <a:lstStyle/>
          <a:p>
            <a:r>
              <a:rPr lang="en-US" dirty="0"/>
              <a:t>R2.1 Document a Failure Modes and Effects Analysis (FMEA) for chiller and circulation system to help define CCS and other operation requirements.  These should be started as early as possible and need to be complete before operation with the camera in Chile.</a:t>
            </a:r>
          </a:p>
          <a:p>
            <a:r>
              <a:rPr lang="en-US" dirty="0"/>
              <a:t>R4.1 Prior to the start of Camera installation, conduct an internal Installation Readiness Review.</a:t>
            </a:r>
          </a:p>
          <a:p>
            <a:r>
              <a:rPr lang="en-US" dirty="0"/>
              <a:t>R4.3 Before the Installation Readiness Review, add Integration and Commissioning Risks and Mitigations to the risk registry.</a:t>
            </a:r>
          </a:p>
          <a:p>
            <a:r>
              <a:rPr lang="en-US" dirty="0"/>
              <a:t>R4.4 Before the Installation Readiness Review, storyboard the integration process and identify/categorize all lift operations; identify hazards; identify key pause points during the process for QA/verification; identify necessary procedures, fixturing/tooling/supplies.</a:t>
            </a:r>
          </a:p>
          <a:p>
            <a:endParaRPr lang="en-US" dirty="0"/>
          </a:p>
          <a:p>
            <a:endParaRPr lang="en-US" dirty="0"/>
          </a:p>
          <a:p>
            <a:endParaRPr lang="en-US" dirty="0"/>
          </a:p>
        </p:txBody>
      </p:sp>
      <p:sp>
        <p:nvSpPr>
          <p:cNvPr id="3" name="Title 2">
            <a:extLst>
              <a:ext uri="{FF2B5EF4-FFF2-40B4-BE49-F238E27FC236}">
                <a16:creationId xmlns:a16="http://schemas.microsoft.com/office/drawing/2014/main" id="{7A3712F0-8D19-31C9-C2EE-166E8F175B15}"/>
              </a:ext>
            </a:extLst>
          </p:cNvPr>
          <p:cNvSpPr>
            <a:spLocks noGrp="1"/>
          </p:cNvSpPr>
          <p:nvPr>
            <p:ph type="title"/>
          </p:nvPr>
        </p:nvSpPr>
        <p:spPr/>
        <p:txBody>
          <a:bodyPr/>
          <a:lstStyle/>
          <a:p>
            <a:r>
              <a:rPr lang="en-US" dirty="0"/>
              <a:t>PCS General work to do</a:t>
            </a:r>
          </a:p>
        </p:txBody>
      </p:sp>
      <p:sp>
        <p:nvSpPr>
          <p:cNvPr id="4" name="Footer Placeholder 3">
            <a:extLst>
              <a:ext uri="{FF2B5EF4-FFF2-40B4-BE49-F238E27FC236}">
                <a16:creationId xmlns:a16="http://schemas.microsoft.com/office/drawing/2014/main" id="{86F63FF1-A5F9-CE91-828D-37B2BA36A81F}"/>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40E950F4-62FF-979C-54D3-3152330EE249}"/>
              </a:ext>
            </a:extLst>
          </p:cNvPr>
          <p:cNvSpPr>
            <a:spLocks noGrp="1"/>
          </p:cNvSpPr>
          <p:nvPr>
            <p:ph type="sldNum" sz="quarter" idx="4"/>
          </p:nvPr>
        </p:nvSpPr>
        <p:spPr/>
        <p:txBody>
          <a:bodyPr/>
          <a:lstStyle/>
          <a:p>
            <a:fld id="{7887A4CB-FE34-4586-B44A-21A47CBBE5D9}" type="slidenum">
              <a:rPr lang="en-US" smtClean="0"/>
              <a:pPr/>
              <a:t>4</a:t>
            </a:fld>
            <a:endParaRPr lang="en-US" dirty="0"/>
          </a:p>
        </p:txBody>
      </p:sp>
    </p:spTree>
    <p:extLst>
      <p:ext uri="{BB962C8B-B14F-4D97-AF65-F5344CB8AC3E}">
        <p14:creationId xmlns:p14="http://schemas.microsoft.com/office/powerpoint/2010/main" val="310282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772406-AFD5-03A0-7B11-208FB132DA0C}"/>
              </a:ext>
            </a:extLst>
          </p:cNvPr>
          <p:cNvSpPr>
            <a:spLocks noGrp="1"/>
          </p:cNvSpPr>
          <p:nvPr>
            <p:ph idx="1"/>
          </p:nvPr>
        </p:nvSpPr>
        <p:spPr>
          <a:xfrm>
            <a:off x="152400" y="685800"/>
            <a:ext cx="11734800" cy="5780903"/>
          </a:xfrm>
        </p:spPr>
        <p:txBody>
          <a:bodyPr/>
          <a:lstStyle/>
          <a:p>
            <a:r>
              <a:rPr lang="en-US" sz="1600" dirty="0"/>
              <a:t>Consider any conditions where the cold plate electronic or cold plate heaters can be on when the cooling system is off. A hardware switch such as a </a:t>
            </a:r>
            <a:r>
              <a:rPr lang="en-US" sz="1600" dirty="0" err="1"/>
              <a:t>klixon</a:t>
            </a:r>
            <a:r>
              <a:rPr lang="en-US" sz="1600" dirty="0"/>
              <a:t> in series with the cold plate heaters could prevent an accident overheating condition. </a:t>
            </a:r>
            <a:r>
              <a:rPr lang="en-US" sz="1600" dirty="0">
                <a:solidFill>
                  <a:srgbClr val="FF0000"/>
                </a:solidFill>
              </a:rPr>
              <a:t>We have 4 RTDs that are fed to the master protection system PLC that trips the heaters when the temperatures gets too hot.</a:t>
            </a:r>
          </a:p>
          <a:p>
            <a:r>
              <a:rPr lang="en-US" sz="1600" dirty="0"/>
              <a:t>Consider including in LCA-19243, pumped coolant system operations plan, a list of permits, warnings, and alarms sent to telescope operators and conditions that would fault other camera systems based on the chiller faulting. Include a list of what conditions would stop the chiller system including chiller self protection and any external signals that would stop the chiller. Include conditions such as if the vacuum is poor in the camera or other telescope fault conditions. </a:t>
            </a:r>
            <a:r>
              <a:rPr lang="en-US" sz="1600" dirty="0">
                <a:solidFill>
                  <a:srgbClr val="FF0000"/>
                </a:solidFill>
              </a:rPr>
              <a:t>Tony will add this to the document after we receive the manual.</a:t>
            </a:r>
          </a:p>
          <a:p>
            <a:r>
              <a:rPr lang="en-US" sz="1600" dirty="0"/>
              <a:t>Consider including a complete FMEA for the pumped coolant system to go through all failure scenarios such as low liquid level, loss of ethernet communications, power failures, poor vacuum conditions in the Transfer lines, or loss of vacuum in the camera region which could cause condensate to accumulate, internal chiller heater stuck on.  </a:t>
            </a:r>
            <a:r>
              <a:rPr lang="en-US" sz="1600" dirty="0">
                <a:solidFill>
                  <a:srgbClr val="FF0000"/>
                </a:solidFill>
              </a:rPr>
              <a:t>Already part of the recommendation.</a:t>
            </a:r>
          </a:p>
          <a:p>
            <a:r>
              <a:rPr lang="en-US" sz="1600" dirty="0"/>
              <a:t>It would be beneficial to develop the resource and installation related risks to better understand their impact to the personnel/instrument safety and installation schedule. </a:t>
            </a:r>
            <a:r>
              <a:rPr lang="en-US" sz="1600" dirty="0">
                <a:solidFill>
                  <a:srgbClr val="FF0000"/>
                </a:solidFill>
              </a:rPr>
              <a:t>Done as part of the risk recommendation by Kevin</a:t>
            </a:r>
          </a:p>
          <a:p>
            <a:r>
              <a:rPr lang="en-US" sz="1600" dirty="0"/>
              <a:t>The project may want to evaluate what impacts </a:t>
            </a:r>
            <a:r>
              <a:rPr lang="en-US" sz="1600" dirty="0" err="1"/>
              <a:t>Novec</a:t>
            </a:r>
            <a:r>
              <a:rPr lang="en-US" sz="1600" dirty="0"/>
              <a:t> leaks would have on energized electronics and on lubrication that could be exposed to them and mitigate such risks if appropriate. </a:t>
            </a:r>
            <a:r>
              <a:rPr lang="en-US" sz="1600" dirty="0">
                <a:solidFill>
                  <a:srgbClr val="FF0000"/>
                </a:solidFill>
              </a:rPr>
              <a:t>Brian to search literature for impact on electronics components and write a summary. Same for oil of motors (if it drops on a motors ,such as fans, will it interact and dissolve the oil causing the motor to seize up)</a:t>
            </a:r>
          </a:p>
          <a:p>
            <a:r>
              <a:rPr lang="en-US" sz="1600" dirty="0"/>
              <a:t>ICD LSE-64 should explicitly state the required available flow rate of compressed dry air.  If there is a requirement on stability of the delivered pressure, then this should also be documented. </a:t>
            </a:r>
            <a:r>
              <a:rPr lang="en-US" sz="1600" dirty="0">
                <a:solidFill>
                  <a:srgbClr val="FF0000"/>
                </a:solidFill>
              </a:rPr>
              <a:t>Boyd and Brian Q. should provide the flow rate and Diane will update the LSE-64 to add this. Let’s pick the flow rate needed to pressurize the tank in ~5min. Doug and Diane to take the stability offline. We can ask for 32 gallon of CDA at 50 psi in 5 minutes.</a:t>
            </a:r>
          </a:p>
          <a:p>
            <a:endParaRPr lang="en-US" sz="1600" dirty="0"/>
          </a:p>
        </p:txBody>
      </p:sp>
      <p:sp>
        <p:nvSpPr>
          <p:cNvPr id="3" name="Title 2">
            <a:extLst>
              <a:ext uri="{FF2B5EF4-FFF2-40B4-BE49-F238E27FC236}">
                <a16:creationId xmlns:a16="http://schemas.microsoft.com/office/drawing/2014/main" id="{2D97A361-8236-C2B1-0912-1DEE19ABA927}"/>
              </a:ext>
            </a:extLst>
          </p:cNvPr>
          <p:cNvSpPr>
            <a:spLocks noGrp="1"/>
          </p:cNvSpPr>
          <p:nvPr>
            <p:ph type="title"/>
          </p:nvPr>
        </p:nvSpPr>
        <p:spPr/>
        <p:txBody>
          <a:bodyPr/>
          <a:lstStyle/>
          <a:p>
            <a:r>
              <a:rPr lang="en-US" dirty="0"/>
              <a:t>PCS General comments</a:t>
            </a:r>
          </a:p>
        </p:txBody>
      </p:sp>
      <p:sp>
        <p:nvSpPr>
          <p:cNvPr id="4" name="Footer Placeholder 3">
            <a:extLst>
              <a:ext uri="{FF2B5EF4-FFF2-40B4-BE49-F238E27FC236}">
                <a16:creationId xmlns:a16="http://schemas.microsoft.com/office/drawing/2014/main" id="{D46E7864-E31C-C8E4-3CFB-B1D7BF84878C}"/>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480D9DD6-BE5E-BAFB-B7B3-BF8465378135}"/>
              </a:ext>
            </a:extLst>
          </p:cNvPr>
          <p:cNvSpPr>
            <a:spLocks noGrp="1"/>
          </p:cNvSpPr>
          <p:nvPr>
            <p:ph type="sldNum" sz="quarter" idx="4"/>
          </p:nvPr>
        </p:nvSpPr>
        <p:spPr/>
        <p:txBody>
          <a:bodyPr/>
          <a:lstStyle/>
          <a:p>
            <a:fld id="{7887A4CB-FE34-4586-B44A-21A47CBBE5D9}" type="slidenum">
              <a:rPr lang="en-US" smtClean="0"/>
              <a:pPr/>
              <a:t>5</a:t>
            </a:fld>
            <a:endParaRPr lang="en-US" dirty="0"/>
          </a:p>
        </p:txBody>
      </p:sp>
    </p:spTree>
    <p:extLst>
      <p:ext uri="{BB962C8B-B14F-4D97-AF65-F5344CB8AC3E}">
        <p14:creationId xmlns:p14="http://schemas.microsoft.com/office/powerpoint/2010/main" val="375138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86BCC4-88F4-4492-65E1-E8F03DBCF8C9}"/>
              </a:ext>
            </a:extLst>
          </p:cNvPr>
          <p:cNvSpPr>
            <a:spLocks noGrp="1"/>
          </p:cNvSpPr>
          <p:nvPr>
            <p:ph idx="1"/>
          </p:nvPr>
        </p:nvSpPr>
        <p:spPr/>
        <p:txBody>
          <a:bodyPr/>
          <a:lstStyle/>
          <a:p>
            <a:r>
              <a:rPr lang="en-US" dirty="0"/>
              <a:t>The PCS team should assess whether 10 </a:t>
            </a:r>
            <a:r>
              <a:rPr lang="en-US" dirty="0" err="1"/>
              <a:t>gpm</a:t>
            </a:r>
            <a:r>
              <a:rPr lang="en-US" dirty="0"/>
              <a:t> of facility coolant is actually required for the PCS and if appropriate, update the requirement to reflect the actual need, which may avoid substantial facilities work to up-size that piping. </a:t>
            </a:r>
            <a:r>
              <a:rPr lang="en-US" dirty="0">
                <a:solidFill>
                  <a:srgbClr val="FF0000"/>
                </a:solidFill>
              </a:rPr>
              <a:t>Brian and Boyd are evaluating with a chiller. We should incorporate with the pending LCR  for LSE-64/65. We will hold the approval for 4 weeks or so.</a:t>
            </a:r>
          </a:p>
          <a:p>
            <a:r>
              <a:rPr lang="en-US" dirty="0"/>
              <a:t>Risks for the Integration and Commissioning phases should be identified and added to the Risk Registry, with mitigations planned where appropriate, especially considering the impacts of possible delays.  Possible risks include damage to hardware, unexpected integration issues, shipping, availability of personnel, hardware availability sequencing, supply chain (e.g. </a:t>
            </a:r>
            <a:r>
              <a:rPr lang="en-US" dirty="0" err="1"/>
              <a:t>Novec</a:t>
            </a:r>
            <a:r>
              <a:rPr lang="en-US" dirty="0"/>
              <a:t>), etc.  Possible mitigations could include procurement of spare elements of the piping runs and procurement of “generic” hose runs that may be used to bridge lengths of the coolant runs in case of failure or mis-fit of the baseline hoses. </a:t>
            </a:r>
            <a:r>
              <a:rPr lang="en-US" dirty="0">
                <a:solidFill>
                  <a:srgbClr val="FF0000"/>
                </a:solidFill>
              </a:rPr>
              <a:t>Already addressed by Kevin through the recommendations</a:t>
            </a:r>
          </a:p>
          <a:p>
            <a:r>
              <a:rPr lang="en-US" dirty="0"/>
              <a:t>A storyboard of the steps in the entire integration and commissioning process would be very helpful for internal planning, presentation to reviewers, identification of risks and hazards, identification of needed fixturing/tooling/supplies, documentation of prerequisites for each integration activity, and documentation of verification/QA activities. </a:t>
            </a:r>
            <a:r>
              <a:rPr lang="en-US" dirty="0">
                <a:solidFill>
                  <a:srgbClr val="FF0000"/>
                </a:solidFill>
              </a:rPr>
              <a:t>Already addressed b John with the recommendation.</a:t>
            </a:r>
          </a:p>
          <a:p>
            <a:endParaRPr lang="en-US" dirty="0"/>
          </a:p>
        </p:txBody>
      </p:sp>
      <p:sp>
        <p:nvSpPr>
          <p:cNvPr id="3" name="Title 2">
            <a:extLst>
              <a:ext uri="{FF2B5EF4-FFF2-40B4-BE49-F238E27FC236}">
                <a16:creationId xmlns:a16="http://schemas.microsoft.com/office/drawing/2014/main" id="{5CA4462C-5075-3908-AEDC-687D3617A5C1}"/>
              </a:ext>
            </a:extLst>
          </p:cNvPr>
          <p:cNvSpPr>
            <a:spLocks noGrp="1"/>
          </p:cNvSpPr>
          <p:nvPr>
            <p:ph type="title"/>
          </p:nvPr>
        </p:nvSpPr>
        <p:spPr/>
        <p:txBody>
          <a:bodyPr/>
          <a:lstStyle/>
          <a:p>
            <a:r>
              <a:rPr lang="en-US" dirty="0"/>
              <a:t>PCS General comments (cont.)</a:t>
            </a:r>
          </a:p>
        </p:txBody>
      </p:sp>
      <p:sp>
        <p:nvSpPr>
          <p:cNvPr id="4" name="Footer Placeholder 3">
            <a:extLst>
              <a:ext uri="{FF2B5EF4-FFF2-40B4-BE49-F238E27FC236}">
                <a16:creationId xmlns:a16="http://schemas.microsoft.com/office/drawing/2014/main" id="{306B1955-F45D-3B6D-5E60-147D364A0385}"/>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361F53D0-9B6B-B196-92FC-9F1A680E9968}"/>
              </a:ext>
            </a:extLst>
          </p:cNvPr>
          <p:cNvSpPr>
            <a:spLocks noGrp="1"/>
          </p:cNvSpPr>
          <p:nvPr>
            <p:ph type="sldNum" sz="quarter" idx="4"/>
          </p:nvPr>
        </p:nvSpPr>
        <p:spPr/>
        <p:txBody>
          <a:bodyPr/>
          <a:lstStyle/>
          <a:p>
            <a:fld id="{7887A4CB-FE34-4586-B44A-21A47CBBE5D9}" type="slidenum">
              <a:rPr lang="en-US" smtClean="0"/>
              <a:pPr/>
              <a:t>6</a:t>
            </a:fld>
            <a:endParaRPr lang="en-US" dirty="0"/>
          </a:p>
        </p:txBody>
      </p:sp>
    </p:spTree>
    <p:extLst>
      <p:ext uri="{BB962C8B-B14F-4D97-AF65-F5344CB8AC3E}">
        <p14:creationId xmlns:p14="http://schemas.microsoft.com/office/powerpoint/2010/main" val="212762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E1A62-2B33-0CEB-A744-83842CC972A8}"/>
              </a:ext>
            </a:extLst>
          </p:cNvPr>
          <p:cNvSpPr>
            <a:spLocks noGrp="1"/>
          </p:cNvSpPr>
          <p:nvPr>
            <p:ph idx="1"/>
          </p:nvPr>
        </p:nvSpPr>
        <p:spPr/>
        <p:txBody>
          <a:bodyPr/>
          <a:lstStyle/>
          <a:p>
            <a:r>
              <a:rPr lang="en-US" dirty="0"/>
              <a:t>Decide on low friction sleeving and walls and floor material</a:t>
            </a:r>
          </a:p>
          <a:p>
            <a:r>
              <a:rPr lang="en-US" dirty="0"/>
              <a:t>Modify lid and screw locations for clearances</a:t>
            </a:r>
          </a:p>
          <a:p>
            <a:r>
              <a:rPr lang="en-US" dirty="0"/>
              <a:t>Develop template and drill jigs for CCW retrofit</a:t>
            </a:r>
          </a:p>
          <a:p>
            <a:r>
              <a:rPr lang="en-US" dirty="0"/>
              <a:t>Mock up bayonet connections to test access and clamping</a:t>
            </a:r>
          </a:p>
          <a:p>
            <a:r>
              <a:rPr lang="en-US" dirty="0"/>
              <a:t>Decide on surface coatings and color</a:t>
            </a:r>
          </a:p>
          <a:p>
            <a:r>
              <a:rPr lang="en-US" dirty="0"/>
              <a:t>Draft part and assembly drawings</a:t>
            </a:r>
          </a:p>
          <a:p>
            <a:r>
              <a:rPr lang="en-US" dirty="0"/>
              <a:t>Review clearances, retrofit, and mounting plans with Summit team </a:t>
            </a:r>
          </a:p>
          <a:p>
            <a:r>
              <a:rPr lang="en-US" dirty="0"/>
              <a:t>Procure parts</a:t>
            </a:r>
          </a:p>
          <a:p>
            <a:r>
              <a:rPr lang="en-US" dirty="0"/>
              <a:t>MRR on assembly, test, and integration plans</a:t>
            </a:r>
          </a:p>
          <a:p>
            <a:r>
              <a:rPr lang="en-US" dirty="0"/>
              <a:t>Update frame for assembly, test, and transport</a:t>
            </a:r>
          </a:p>
          <a:p>
            <a:endParaRPr lang="en-US" dirty="0"/>
          </a:p>
          <a:p>
            <a:endParaRPr lang="en-US" dirty="0"/>
          </a:p>
        </p:txBody>
      </p:sp>
      <p:sp>
        <p:nvSpPr>
          <p:cNvPr id="3" name="Title 2">
            <a:extLst>
              <a:ext uri="{FF2B5EF4-FFF2-40B4-BE49-F238E27FC236}">
                <a16:creationId xmlns:a16="http://schemas.microsoft.com/office/drawing/2014/main" id="{E8907470-7246-DA80-09B2-9B3BE7561C45}"/>
              </a:ext>
            </a:extLst>
          </p:cNvPr>
          <p:cNvSpPr>
            <a:spLocks noGrp="1"/>
          </p:cNvSpPr>
          <p:nvPr>
            <p:ph type="title"/>
          </p:nvPr>
        </p:nvSpPr>
        <p:spPr/>
        <p:txBody>
          <a:bodyPr/>
          <a:lstStyle/>
          <a:p>
            <a:r>
              <a:rPr lang="en-US" dirty="0"/>
              <a:t>Pancake Wrap work to do</a:t>
            </a:r>
          </a:p>
        </p:txBody>
      </p:sp>
      <p:sp>
        <p:nvSpPr>
          <p:cNvPr id="4" name="Footer Placeholder 3">
            <a:extLst>
              <a:ext uri="{FF2B5EF4-FFF2-40B4-BE49-F238E27FC236}">
                <a16:creationId xmlns:a16="http://schemas.microsoft.com/office/drawing/2014/main" id="{A2EFE258-E962-0C4D-29C3-AB2116D5CC94}"/>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BF42A9F1-9775-E728-AA0F-72B4C7970DB5}"/>
              </a:ext>
            </a:extLst>
          </p:cNvPr>
          <p:cNvSpPr>
            <a:spLocks noGrp="1"/>
          </p:cNvSpPr>
          <p:nvPr>
            <p:ph type="sldNum" sz="quarter" idx="4"/>
          </p:nvPr>
        </p:nvSpPr>
        <p:spPr/>
        <p:txBody>
          <a:bodyPr/>
          <a:lstStyle/>
          <a:p>
            <a:fld id="{7887A4CB-FE34-4586-B44A-21A47CBBE5D9}" type="slidenum">
              <a:rPr lang="en-US" smtClean="0"/>
              <a:pPr/>
              <a:t>7</a:t>
            </a:fld>
            <a:endParaRPr lang="en-US" dirty="0"/>
          </a:p>
        </p:txBody>
      </p:sp>
    </p:spTree>
    <p:extLst>
      <p:ext uri="{BB962C8B-B14F-4D97-AF65-F5344CB8AC3E}">
        <p14:creationId xmlns:p14="http://schemas.microsoft.com/office/powerpoint/2010/main" val="3166724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EFDF1D-796C-64B8-46D8-4C894EE14F45}"/>
              </a:ext>
            </a:extLst>
          </p:cNvPr>
          <p:cNvSpPr>
            <a:spLocks noGrp="1"/>
          </p:cNvSpPr>
          <p:nvPr>
            <p:ph idx="1"/>
          </p:nvPr>
        </p:nvSpPr>
        <p:spPr/>
        <p:txBody>
          <a:bodyPr/>
          <a:lstStyle/>
          <a:p>
            <a:r>
              <a:rPr lang="en-US" dirty="0"/>
              <a:t>Finish generic and custom support designs and analysis</a:t>
            </a:r>
          </a:p>
          <a:p>
            <a:r>
              <a:rPr lang="en-US" dirty="0"/>
              <a:t>Finalize line routing</a:t>
            </a:r>
          </a:p>
          <a:p>
            <a:r>
              <a:rPr lang="en-US" dirty="0"/>
              <a:t>Look at shipping and re-gen sizes</a:t>
            </a:r>
          </a:p>
          <a:p>
            <a:r>
              <a:rPr lang="en-US" dirty="0"/>
              <a:t>Decide on sparing and re-generation</a:t>
            </a:r>
          </a:p>
          <a:p>
            <a:r>
              <a:rPr lang="en-US" dirty="0"/>
              <a:t>Draft line drawings</a:t>
            </a:r>
          </a:p>
          <a:p>
            <a:r>
              <a:rPr lang="en-US" dirty="0"/>
              <a:t>Decide on fill-in flex lines</a:t>
            </a:r>
          </a:p>
          <a:p>
            <a:r>
              <a:rPr lang="en-US" dirty="0"/>
              <a:t>Decide on bayonet close-outs and testing/purge configurations</a:t>
            </a:r>
          </a:p>
          <a:p>
            <a:r>
              <a:rPr lang="en-US" dirty="0"/>
              <a:t>Decide on gauge read-outs and access for pumping</a:t>
            </a:r>
          </a:p>
          <a:p>
            <a:r>
              <a:rPr lang="en-US" dirty="0"/>
              <a:t>Procure all transfer lines</a:t>
            </a:r>
          </a:p>
          <a:p>
            <a:r>
              <a:rPr lang="en-US" dirty="0"/>
              <a:t>Develop plans and templates for support mounting</a:t>
            </a:r>
          </a:p>
          <a:p>
            <a:r>
              <a:rPr lang="en-US" dirty="0"/>
              <a:t>Develop integrator and test straw-man to refine work plans and processes</a:t>
            </a:r>
          </a:p>
          <a:p>
            <a:r>
              <a:rPr lang="en-US" dirty="0"/>
              <a:t>MRR on retrofit and install plans</a:t>
            </a:r>
          </a:p>
          <a:p>
            <a:endParaRPr lang="en-US" dirty="0"/>
          </a:p>
        </p:txBody>
      </p:sp>
      <p:sp>
        <p:nvSpPr>
          <p:cNvPr id="3" name="Title 2">
            <a:extLst>
              <a:ext uri="{FF2B5EF4-FFF2-40B4-BE49-F238E27FC236}">
                <a16:creationId xmlns:a16="http://schemas.microsoft.com/office/drawing/2014/main" id="{9CDD63DD-4389-FB32-9540-3C658BB6B9AA}"/>
              </a:ext>
            </a:extLst>
          </p:cNvPr>
          <p:cNvSpPr>
            <a:spLocks noGrp="1"/>
          </p:cNvSpPr>
          <p:nvPr>
            <p:ph type="title"/>
          </p:nvPr>
        </p:nvSpPr>
        <p:spPr/>
        <p:txBody>
          <a:bodyPr/>
          <a:lstStyle/>
          <a:p>
            <a:r>
              <a:rPr lang="en-US" dirty="0"/>
              <a:t>Transfer lines and routing work to do</a:t>
            </a:r>
          </a:p>
        </p:txBody>
      </p:sp>
      <p:sp>
        <p:nvSpPr>
          <p:cNvPr id="4" name="Footer Placeholder 3">
            <a:extLst>
              <a:ext uri="{FF2B5EF4-FFF2-40B4-BE49-F238E27FC236}">
                <a16:creationId xmlns:a16="http://schemas.microsoft.com/office/drawing/2014/main" id="{A327B091-ACD6-FAD3-062F-56FF65CCA4C6}"/>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12118932-B413-DC4F-0F50-2FDFA0EECBBB}"/>
              </a:ext>
            </a:extLst>
          </p:cNvPr>
          <p:cNvSpPr>
            <a:spLocks noGrp="1"/>
          </p:cNvSpPr>
          <p:nvPr>
            <p:ph type="sldNum" sz="quarter" idx="4"/>
          </p:nvPr>
        </p:nvSpPr>
        <p:spPr/>
        <p:txBody>
          <a:bodyPr/>
          <a:lstStyle/>
          <a:p>
            <a:fld id="{7887A4CB-FE34-4586-B44A-21A47CBBE5D9}" type="slidenum">
              <a:rPr lang="en-US" smtClean="0"/>
              <a:pPr/>
              <a:t>8</a:t>
            </a:fld>
            <a:endParaRPr lang="en-US" dirty="0"/>
          </a:p>
        </p:txBody>
      </p:sp>
    </p:spTree>
    <p:extLst>
      <p:ext uri="{BB962C8B-B14F-4D97-AF65-F5344CB8AC3E}">
        <p14:creationId xmlns:p14="http://schemas.microsoft.com/office/powerpoint/2010/main" val="287438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860D0-E46C-EEA4-E4F9-F51A2533A136}"/>
              </a:ext>
            </a:extLst>
          </p:cNvPr>
          <p:cNvSpPr>
            <a:spLocks noGrp="1"/>
          </p:cNvSpPr>
          <p:nvPr>
            <p:ph idx="1"/>
          </p:nvPr>
        </p:nvSpPr>
        <p:spPr/>
        <p:txBody>
          <a:bodyPr/>
          <a:lstStyle/>
          <a:p>
            <a:r>
              <a:rPr lang="en-US" sz="1600" dirty="0"/>
              <a:t>Consider implementing the remote monitoring of the vacuum jacket pressures. </a:t>
            </a:r>
            <a:r>
              <a:rPr lang="en-US" sz="1600" dirty="0">
                <a:solidFill>
                  <a:srgbClr val="FF0000"/>
                </a:solidFill>
              </a:rPr>
              <a:t>IR camera monitoring plus monthly measurement with easy access does not warrant the full remote monitoring cable routing necessary. We should wire the ones that matter (top end) likely 6 items to monitor to a hub. Joh A. will look at this.</a:t>
            </a:r>
          </a:p>
          <a:p>
            <a:r>
              <a:rPr lang="en-US" sz="1600" dirty="0"/>
              <a:t>Consider adding a second </a:t>
            </a:r>
            <a:r>
              <a:rPr lang="en-US" sz="1600" dirty="0" err="1"/>
              <a:t>pumpout</a:t>
            </a:r>
            <a:r>
              <a:rPr lang="en-US" sz="1600" dirty="0"/>
              <a:t> port on each of the longer transfer lines which would allow leak testing the other pump out and reduce the </a:t>
            </a:r>
            <a:r>
              <a:rPr lang="en-US" sz="1600" dirty="0" err="1"/>
              <a:t>pumpdown</a:t>
            </a:r>
            <a:r>
              <a:rPr lang="en-US" sz="1600" dirty="0"/>
              <a:t> time by allowing pumping from both ends.  This also allows daisy chaining lines for joint pump down. </a:t>
            </a:r>
            <a:r>
              <a:rPr lang="en-US" sz="1600" dirty="0">
                <a:solidFill>
                  <a:srgbClr val="FF0000"/>
                </a:solidFill>
              </a:rPr>
              <a:t>This does not apply to the </a:t>
            </a:r>
            <a:r>
              <a:rPr lang="en-US" sz="1600" dirty="0" err="1">
                <a:solidFill>
                  <a:srgbClr val="FF0000"/>
                </a:solidFill>
              </a:rPr>
              <a:t>cryoworks</a:t>
            </a:r>
            <a:r>
              <a:rPr lang="en-US" sz="1600" dirty="0">
                <a:solidFill>
                  <a:srgbClr val="FF0000"/>
                </a:solidFill>
              </a:rPr>
              <a:t> line – second </a:t>
            </a:r>
            <a:r>
              <a:rPr lang="en-US" sz="1600" dirty="0" err="1">
                <a:solidFill>
                  <a:srgbClr val="FF0000"/>
                </a:solidFill>
              </a:rPr>
              <a:t>pumpout</a:t>
            </a:r>
            <a:r>
              <a:rPr lang="en-US" sz="1600" dirty="0">
                <a:solidFill>
                  <a:srgbClr val="FF0000"/>
                </a:solidFill>
              </a:rPr>
              <a:t> port is not needed. We have received information from the vendor showing that only lines over 50 feet need a second pump port.</a:t>
            </a:r>
          </a:p>
          <a:p>
            <a:r>
              <a:rPr lang="en-US" sz="1600" dirty="0"/>
              <a:t>For Lines #7; Consider machining plates with tapped holes for supporting the hose cradle vs tapping holes in situ. These plates can then simply be welded to the TMA Spider Vanes that would of been tapped. Also the CAD figure that was shown had 6 V-shaped mounts consider reducing this number. Finally It is not clear if using the cover to secure the line from sliding down the Spider Vane is the best thing vs using a real pipe clamp or two. Can the VJ be coated directly and get rid of the cover? </a:t>
            </a:r>
            <a:r>
              <a:rPr lang="en-US" sz="1600" dirty="0">
                <a:solidFill>
                  <a:srgbClr val="FF0000"/>
                </a:solidFill>
              </a:rPr>
              <a:t>John and Doug will write a response to this comment</a:t>
            </a:r>
          </a:p>
          <a:p>
            <a:r>
              <a:rPr lang="en-US" sz="1600" dirty="0"/>
              <a:t>Planning for the installation of the vacuum jacketed lines has begun and is an important part of the final design process.  Some of the leadership positions for oversight of this work are vacant now.  This type of complex installation work often has a “storyboard” to illustrate the work steps and help visualize interferences and highlight access issues.  The committee thinks an installation storyboard would be useful. (see Recommendation R4.4) – </a:t>
            </a:r>
            <a:r>
              <a:rPr lang="en-US" sz="1600" dirty="0">
                <a:solidFill>
                  <a:srgbClr val="FF0000"/>
                </a:solidFill>
              </a:rPr>
              <a:t>This is a project office item.</a:t>
            </a:r>
          </a:p>
          <a:p>
            <a:r>
              <a:rPr lang="en-US" sz="1600" dirty="0"/>
              <a:t>The performance of the coolant transfer lines is critical to the operation of the system.   Each segment of the vacuums should have a vacuum sensor, and the data from these should be continuously and automatically written into a database for easy access.  Consider preparing equipment to temporarily pump the vacuum space if vacuum pressure starts to rise until a convenient time for replacement is available.  Consider obtaining up-front spares for any lines that flex with telescope motion, e.g. the lines that pass around the elevation axis. </a:t>
            </a:r>
            <a:r>
              <a:rPr lang="en-US" sz="1600" dirty="0">
                <a:solidFill>
                  <a:srgbClr val="FF0000"/>
                </a:solidFill>
              </a:rPr>
              <a:t>John A will review what can be specified as a set of flex lines + adapters to cover temporary issues. Vincent will work with DOE-HEP on cost considerations for this.</a:t>
            </a:r>
          </a:p>
          <a:p>
            <a:endParaRPr lang="en-US" sz="1600" dirty="0"/>
          </a:p>
        </p:txBody>
      </p:sp>
      <p:sp>
        <p:nvSpPr>
          <p:cNvPr id="3" name="Title 2">
            <a:extLst>
              <a:ext uri="{FF2B5EF4-FFF2-40B4-BE49-F238E27FC236}">
                <a16:creationId xmlns:a16="http://schemas.microsoft.com/office/drawing/2014/main" id="{17B04FA6-FE53-634C-3E00-01E64549E7B9}"/>
              </a:ext>
            </a:extLst>
          </p:cNvPr>
          <p:cNvSpPr>
            <a:spLocks noGrp="1"/>
          </p:cNvSpPr>
          <p:nvPr>
            <p:ph type="title"/>
          </p:nvPr>
        </p:nvSpPr>
        <p:spPr/>
        <p:txBody>
          <a:bodyPr/>
          <a:lstStyle/>
          <a:p>
            <a:r>
              <a:rPr lang="en-US" dirty="0"/>
              <a:t>Transfer lines and routing comments</a:t>
            </a:r>
          </a:p>
        </p:txBody>
      </p:sp>
      <p:sp>
        <p:nvSpPr>
          <p:cNvPr id="4" name="Footer Placeholder 3">
            <a:extLst>
              <a:ext uri="{FF2B5EF4-FFF2-40B4-BE49-F238E27FC236}">
                <a16:creationId xmlns:a16="http://schemas.microsoft.com/office/drawing/2014/main" id="{5CDFC30C-0EBC-0C0E-A29C-A38B72A13398}"/>
              </a:ext>
            </a:extLst>
          </p:cNvPr>
          <p:cNvSpPr>
            <a:spLocks noGrp="1"/>
          </p:cNvSpPr>
          <p:nvPr>
            <p:ph type="ftr" sz="quarter" idx="3"/>
          </p:nvPr>
        </p:nvSpPr>
        <p:spPr/>
        <p:txBody>
          <a:bodyPr/>
          <a:lstStyle/>
          <a:p>
            <a:r>
              <a:rPr lang="en-US"/>
              <a:t>Pumped Coolant System Final Design Review – Aug 2-4, 2022</a:t>
            </a:r>
            <a:endParaRPr lang="en-US" dirty="0"/>
          </a:p>
        </p:txBody>
      </p:sp>
      <p:sp>
        <p:nvSpPr>
          <p:cNvPr id="5" name="Slide Number Placeholder 4">
            <a:extLst>
              <a:ext uri="{FF2B5EF4-FFF2-40B4-BE49-F238E27FC236}">
                <a16:creationId xmlns:a16="http://schemas.microsoft.com/office/drawing/2014/main" id="{0FEE9C9C-35C3-7B5E-802B-49DE8837CF82}"/>
              </a:ext>
            </a:extLst>
          </p:cNvPr>
          <p:cNvSpPr>
            <a:spLocks noGrp="1"/>
          </p:cNvSpPr>
          <p:nvPr>
            <p:ph type="sldNum" sz="quarter" idx="4"/>
          </p:nvPr>
        </p:nvSpPr>
        <p:spPr/>
        <p:txBody>
          <a:bodyPr/>
          <a:lstStyle/>
          <a:p>
            <a:fld id="{7887A4CB-FE34-4586-B44A-21A47CBBE5D9}" type="slidenum">
              <a:rPr lang="en-US" smtClean="0"/>
              <a:pPr/>
              <a:t>9</a:t>
            </a:fld>
            <a:endParaRPr lang="en-US" dirty="0"/>
          </a:p>
        </p:txBody>
      </p:sp>
    </p:spTree>
    <p:extLst>
      <p:ext uri="{BB962C8B-B14F-4D97-AF65-F5344CB8AC3E}">
        <p14:creationId xmlns:p14="http://schemas.microsoft.com/office/powerpoint/2010/main" val="921303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49414</TotalTime>
  <Words>4728</Words>
  <Application>Microsoft Office PowerPoint</Application>
  <PresentationFormat>Widescreen</PresentationFormat>
  <Paragraphs>207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Pumped Coolant System Final Design Review  Pumped Coolant System Next Steps</vt:lpstr>
      <vt:lpstr>FDR recommendations</vt:lpstr>
      <vt:lpstr>FDR recommendations (cont.)</vt:lpstr>
      <vt:lpstr>PCS General work to do</vt:lpstr>
      <vt:lpstr>PCS General comments</vt:lpstr>
      <vt:lpstr>PCS General comments (cont.)</vt:lpstr>
      <vt:lpstr>Pancake Wrap work to do</vt:lpstr>
      <vt:lpstr>Transfer lines and routing work to do</vt:lpstr>
      <vt:lpstr>Transfer lines and routing comments</vt:lpstr>
      <vt:lpstr>Transfer lines and routing comments (cont.)</vt:lpstr>
      <vt:lpstr>Spiral Wraps and Manifolds work to do</vt:lpstr>
      <vt:lpstr>Spiral Wraps and Manifolds comments</vt:lpstr>
      <vt:lpstr>Chiller work to do</vt:lpstr>
      <vt:lpstr>Chiller comments</vt:lpstr>
      <vt:lpstr>Cabinet work to do</vt:lpstr>
      <vt:lpstr>Cabinet work to do (cont.)</vt:lpstr>
      <vt:lpstr>Cabinet comments</vt:lpstr>
      <vt:lpstr>Cabinet comments (cont. 1)</vt:lpstr>
      <vt:lpstr>Cabinet comments (cont. 2)</vt:lpstr>
      <vt:lpstr>CCS and Protection work to do</vt:lpstr>
      <vt:lpstr>CCS and Protection comments</vt:lpstr>
      <vt:lpstr>Ground Operations work to do</vt:lpstr>
    </vt:vector>
  </TitlesOfParts>
  <Company>SLAC National Accelerator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Osier, Shawn</dc:creator>
  <cp:lastModifiedBy>Riot, Vincent J.</cp:lastModifiedBy>
  <cp:revision>332</cp:revision>
  <cp:lastPrinted>2017-10-12T14:11:53Z</cp:lastPrinted>
  <dcterms:created xsi:type="dcterms:W3CDTF">2017-05-08T22:07:34Z</dcterms:created>
  <dcterms:modified xsi:type="dcterms:W3CDTF">2022-08-10T19:33:28Z</dcterms:modified>
</cp:coreProperties>
</file>