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60"/>
  </p:notesMasterIdLst>
  <p:sldIdLst>
    <p:sldId id="256" r:id="rId2"/>
    <p:sldId id="258" r:id="rId3"/>
    <p:sldId id="328" r:id="rId4"/>
    <p:sldId id="329" r:id="rId5"/>
    <p:sldId id="330" r:id="rId6"/>
    <p:sldId id="331" r:id="rId7"/>
    <p:sldId id="332" r:id="rId8"/>
    <p:sldId id="333" r:id="rId9"/>
    <p:sldId id="320" r:id="rId10"/>
    <p:sldId id="262" r:id="rId11"/>
    <p:sldId id="259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71" r:id="rId20"/>
    <p:sldId id="272" r:id="rId21"/>
    <p:sldId id="274" r:id="rId22"/>
    <p:sldId id="276" r:id="rId23"/>
    <p:sldId id="280" r:id="rId24"/>
    <p:sldId id="278" r:id="rId25"/>
    <p:sldId id="282" r:id="rId26"/>
    <p:sldId id="284" r:id="rId27"/>
    <p:sldId id="286" r:id="rId28"/>
    <p:sldId id="327" r:id="rId29"/>
    <p:sldId id="287" r:id="rId30"/>
    <p:sldId id="314" r:id="rId31"/>
    <p:sldId id="315" r:id="rId32"/>
    <p:sldId id="317" r:id="rId33"/>
    <p:sldId id="326" r:id="rId34"/>
    <p:sldId id="319" r:id="rId35"/>
    <p:sldId id="316" r:id="rId36"/>
    <p:sldId id="318" r:id="rId37"/>
    <p:sldId id="325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623"/>
  </p:normalViewPr>
  <p:slideViewPr>
    <p:cSldViewPr snapToGrid="0">
      <p:cViewPr varScale="1">
        <p:scale>
          <a:sx n="104" d="100"/>
          <a:sy n="104" d="100"/>
        </p:scale>
        <p:origin x="-78" y="-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00660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lIns="86493" tIns="43247" rIns="86493" bIns="43247"/>
          <a:lstStyle/>
          <a:p>
            <a:pPr>
              <a:defRPr/>
            </a:pPr>
            <a:fld id="{5BEE8CEC-E519-4300-A5DF-081E6A32A9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05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817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 Layout">
  <p:cSld name="Main Title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 descr="Tele11-201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886327"/>
            <a:ext cx="7772400" cy="233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/>
          <p:nvPr/>
        </p:nvSpPr>
        <p:spPr>
          <a:xfrm>
            <a:off x="457200" y="4877860"/>
            <a:ext cx="82296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LSST Commissioning Review • Tucson • August 2-3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Shape 19" descr="LogoW-ShadowTransBack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4214" y="-19050"/>
            <a:ext cx="1484986" cy="836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25400">
            <a:solidFill>
              <a:srgbClr val="4F81BD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9" name="Picture 10" descr="LogoW-ShadowTransBac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9916" y="18536"/>
            <a:ext cx="1742303" cy="55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52400" y="28576"/>
            <a:ext cx="7162800" cy="546014"/>
          </a:xfrm>
        </p:spPr>
        <p:txBody>
          <a:bodyPr>
            <a:normAutofit/>
          </a:bodyPr>
          <a:lstStyle>
            <a:lvl1pPr algn="l">
              <a:defRPr sz="21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88388" y="666750"/>
            <a:ext cx="8623495" cy="4191000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spcAft>
                <a:spcPts val="225"/>
              </a:spcAft>
              <a:defRPr/>
            </a:lvl1pPr>
            <a:lvl2pPr>
              <a:spcBef>
                <a:spcPts val="450"/>
              </a:spcBef>
              <a:spcAft>
                <a:spcPts val="225"/>
              </a:spcAft>
              <a:defRPr/>
            </a:lvl2pPr>
            <a:lvl3pPr>
              <a:spcBef>
                <a:spcPts val="225"/>
              </a:spcBef>
              <a:spcAft>
                <a:spcPts val="225"/>
              </a:spcAft>
              <a:defRPr/>
            </a:lvl3pPr>
            <a:lvl4pPr>
              <a:spcBef>
                <a:spcPts val="225"/>
              </a:spcBef>
              <a:spcAft>
                <a:spcPts val="225"/>
              </a:spcAft>
              <a:defRPr/>
            </a:lvl4pPr>
            <a:lvl5pPr>
              <a:spcBef>
                <a:spcPts val="225"/>
              </a:spcBef>
              <a:spcAft>
                <a:spcPts val="225"/>
              </a:spcAft>
              <a:defRPr/>
            </a:lvl5pPr>
            <a:lvl6pPr>
              <a:spcBef>
                <a:spcPts val="225"/>
              </a:spcBef>
              <a:spcAft>
                <a:spcPts val="225"/>
              </a:spcAft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 err="1"/>
              <a:t>adfad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2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4" y="1382491"/>
            <a:ext cx="7772400" cy="810978"/>
          </a:xfrm>
        </p:spPr>
        <p:txBody>
          <a:bodyPr lIns="91440" tIns="45720" rIns="91440" anchor="ctr"/>
          <a:lstStyle>
            <a:lvl1pPr algn="ctr">
              <a:defRPr sz="24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lsst_cutaway_final_small01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0225" y="2460984"/>
            <a:ext cx="4104797" cy="2214429"/>
          </a:xfrm>
          <a:prstGeom prst="rect">
            <a:avLst/>
          </a:prstGeom>
        </p:spPr>
      </p:pic>
      <p:pic>
        <p:nvPicPr>
          <p:cNvPr id="8" name="Picture 5" descr="LSST_Logo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2969" y="480356"/>
            <a:ext cx="2576286" cy="54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hape 54"/>
          <p:cNvCxnSpPr/>
          <p:nvPr userDrawn="1"/>
        </p:nvCxnSpPr>
        <p:spPr>
          <a:xfrm rot="10800000">
            <a:off x="66588" y="4873294"/>
            <a:ext cx="9028200" cy="112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808080">
                <a:alpha val="37650"/>
              </a:srgbClr>
            </a:outerShdw>
          </a:effectLst>
        </p:spPr>
      </p:cxnSp>
      <p:sp>
        <p:nvSpPr>
          <p:cNvPr id="14" name="Shape 57"/>
          <p:cNvSpPr txBox="1"/>
          <p:nvPr userDrawn="1"/>
        </p:nvSpPr>
        <p:spPr>
          <a:xfrm>
            <a:off x="457200" y="4891088"/>
            <a:ext cx="8229600" cy="184500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75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LSST Commissioning Plan Review • January 2017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750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55"/>
          <p:cNvSpPr txBox="1"/>
          <p:nvPr userDrawn="1"/>
        </p:nvSpPr>
        <p:spPr>
          <a:xfrm>
            <a:off x="8424863" y="4891088"/>
            <a:ext cx="566700" cy="20587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"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6634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Layou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09175" y="107156"/>
            <a:ext cx="6872100" cy="417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858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287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716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199" y="760809"/>
            <a:ext cx="8229600" cy="3982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42875" algn="l" rtl="0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defRPr sz="18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213" marR="0" lvl="1" indent="-100013" algn="l" rtl="0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defRPr sz="18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57150" algn="l" rtl="0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defRPr sz="18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76200" algn="l" rtl="0">
              <a:spcBef>
                <a:spcPts val="3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defRPr sz="15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76200" algn="l" rtl="0">
              <a:spcBef>
                <a:spcPts val="3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defRPr sz="15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rtl="0">
              <a:spcBef>
                <a:spcPts val="300"/>
              </a:spcBef>
              <a:buClr>
                <a:srgbClr val="1F497D"/>
              </a:buClr>
              <a:buSzPct val="100000"/>
              <a:buFont typeface="Arial"/>
              <a:defRPr sz="15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rtl="0">
              <a:spcBef>
                <a:spcPts val="300"/>
              </a:spcBef>
              <a:buClr>
                <a:srgbClr val="1F497D"/>
              </a:buClr>
              <a:buSzPct val="100000"/>
              <a:buFont typeface="Arial"/>
              <a:defRPr sz="15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rtl="0">
              <a:spcBef>
                <a:spcPts val="300"/>
              </a:spcBef>
              <a:buClr>
                <a:srgbClr val="1F497D"/>
              </a:buClr>
              <a:buSzPct val="100000"/>
              <a:buFont typeface="Arial"/>
              <a:defRPr sz="15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rtl="0">
              <a:spcBef>
                <a:spcPts val="300"/>
              </a:spcBef>
              <a:buClr>
                <a:srgbClr val="1F497D"/>
              </a:buClr>
              <a:buSzPct val="100000"/>
              <a:buFont typeface="Arial"/>
              <a:defRPr sz="15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7605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6" name="Picture 5" descr="lsst_cutaway1200px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9400" y="2266950"/>
            <a:ext cx="3465806" cy="248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47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95450" y="133350"/>
            <a:ext cx="57531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4248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95450" y="133350"/>
            <a:ext cx="57531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4248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95450" y="133350"/>
            <a:ext cx="57531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4248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95450" y="133350"/>
            <a:ext cx="57531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424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ne Column Layout">
  <p:cSld name="1_One Column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760810"/>
            <a:ext cx="8229601" cy="398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F497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Merriweather Sans"/>
              <a:buChar char="-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54" name="Shape 54"/>
          <p:cNvGrpSpPr/>
          <p:nvPr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55" name="Shape 55" descr="LogoW-ShadowTransBack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354214" y="-19050"/>
              <a:ext cx="1484986" cy="83637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6" name="Shape 56"/>
            <p:cNvCxnSpPr/>
            <p:nvPr/>
          </p:nvCxnSpPr>
          <p:spPr>
            <a:xfrm rot="10800000">
              <a:off x="66676" y="606029"/>
              <a:ext cx="9028113" cy="119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82296"/>
            <a:ext cx="1295400" cy="427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Two Column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760810"/>
            <a:ext cx="4038601" cy="398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F497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Merriweather Sans"/>
              <a:buChar char="-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724400" y="760810"/>
            <a:ext cx="3962400" cy="398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F497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Merriweather Sans"/>
              <a:buChar char="-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61" name="Shape 61"/>
          <p:cNvGrpSpPr/>
          <p:nvPr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62" name="Shape 62" descr="LogoW-ShadowTransBack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354214" y="-19050"/>
              <a:ext cx="1484986" cy="83637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3" name="Shape 63"/>
            <p:cNvCxnSpPr/>
            <p:nvPr/>
          </p:nvCxnSpPr>
          <p:spPr>
            <a:xfrm rot="10800000">
              <a:off x="66676" y="606029"/>
              <a:ext cx="9028113" cy="119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7516"/>
            <a:ext cx="810260" cy="62585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695450" y="133350"/>
            <a:ext cx="5753100" cy="41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lumn Layout">
  <p:cSld name="1_Two Column Layou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516856" y="133350"/>
            <a:ext cx="6110288" cy="41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760810"/>
            <a:ext cx="4038601" cy="398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F497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Merriweather Sans"/>
              <a:buChar char="-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724400" y="760810"/>
            <a:ext cx="3962400" cy="398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F497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Merriweather Sans"/>
              <a:buChar char="-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70" name="Shape 70"/>
          <p:cNvGrpSpPr/>
          <p:nvPr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71" name="Shape 71" descr="LogoW-ShadowTransBack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354214" y="-19050"/>
              <a:ext cx="1484986" cy="83637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2" name="Shape 72"/>
            <p:cNvCxnSpPr/>
            <p:nvPr/>
          </p:nvCxnSpPr>
          <p:spPr>
            <a:xfrm rot="10800000">
              <a:off x="66676" y="606029"/>
              <a:ext cx="9028113" cy="119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wo Column Layout">
  <p:cSld name="3_Two Column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760810"/>
            <a:ext cx="4038601" cy="398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F497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Merriweather Sans"/>
              <a:buChar char="-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724400" y="760810"/>
            <a:ext cx="3962400" cy="398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F497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Merriweather Sans"/>
              <a:buChar char="-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76" name="Shape 76"/>
          <p:cNvGrpSpPr/>
          <p:nvPr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77" name="Shape 77" descr="LogoW-ShadowTransBack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354214" y="-19050"/>
              <a:ext cx="1484986" cy="83637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8" name="Shape 78"/>
            <p:cNvCxnSpPr/>
            <p:nvPr/>
          </p:nvCxnSpPr>
          <p:spPr>
            <a:xfrm rot="10800000">
              <a:off x="66676" y="606029"/>
              <a:ext cx="9028113" cy="119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79" name="Shape 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82296"/>
            <a:ext cx="1295400" cy="42748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Layout">
  <p:cSld name="Title Only Layou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593056" y="133350"/>
            <a:ext cx="5950744" cy="41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91" name="Shape 91"/>
          <p:cNvGrpSpPr/>
          <p:nvPr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92" name="Shape 92" descr="LogoW-ShadowTransBack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354214" y="-19050"/>
              <a:ext cx="1484986" cy="83637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3" name="Shape 93"/>
            <p:cNvCxnSpPr/>
            <p:nvPr/>
          </p:nvCxnSpPr>
          <p:spPr>
            <a:xfrm rot="10800000">
              <a:off x="66676" y="606029"/>
              <a:ext cx="9028113" cy="119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Only Layout">
  <p:cSld name="4_Title Only Layou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Shape 95"/>
          <p:cNvCxnSpPr/>
          <p:nvPr/>
        </p:nvCxnSpPr>
        <p:spPr>
          <a:xfrm rot="10800000">
            <a:off x="66676" y="606029"/>
            <a:ext cx="9028113" cy="119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6" name="Shape 96"/>
          <p:cNvGrpSpPr/>
          <p:nvPr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97" name="Shape 97" descr="LogoW-ShadowTransBack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354214" y="-19050"/>
              <a:ext cx="1484986" cy="83637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8" name="Shape 98"/>
            <p:cNvCxnSpPr/>
            <p:nvPr/>
          </p:nvCxnSpPr>
          <p:spPr>
            <a:xfrm rot="10800000">
              <a:off x="66676" y="606029"/>
              <a:ext cx="9028113" cy="119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1733550" y="133350"/>
            <a:ext cx="5676900" cy="41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7516"/>
            <a:ext cx="810260" cy="625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Only Layout">
  <p:cSld name="5_Title Only Layou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Shape 102"/>
          <p:cNvGrpSpPr/>
          <p:nvPr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3" name="Shape 103" descr="LogoW-ShadowTransBack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354214" y="-19050"/>
              <a:ext cx="1484986" cy="83637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4" name="Shape 104"/>
            <p:cNvCxnSpPr/>
            <p:nvPr/>
          </p:nvCxnSpPr>
          <p:spPr>
            <a:xfrm rot="10800000">
              <a:off x="66676" y="606029"/>
              <a:ext cx="9028113" cy="119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82296"/>
            <a:ext cx="1295400" cy="427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Only Layout">
  <p:cSld name="3_Title Only Layou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Shape 108"/>
          <p:cNvGrpSpPr/>
          <p:nvPr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9" name="Shape 109" descr="LogoW-ShadowTransBack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354214" y="-19050"/>
              <a:ext cx="1484986" cy="83637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0" name="Shape 110"/>
            <p:cNvCxnSpPr/>
            <p:nvPr/>
          </p:nvCxnSpPr>
          <p:spPr>
            <a:xfrm rot="10800000">
              <a:off x="66676" y="606029"/>
              <a:ext cx="9028113" cy="119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33351"/>
            <a:ext cx="1143000" cy="39756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516856" y="133350"/>
            <a:ext cx="6110288" cy="41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760810"/>
            <a:ext cx="8229601" cy="398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F497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Merriweather Sans"/>
              <a:buChar char="-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2" name="Shape 12"/>
          <p:cNvCxnSpPr/>
          <p:nvPr/>
        </p:nvCxnSpPr>
        <p:spPr>
          <a:xfrm rot="10800000">
            <a:off x="66676" y="4873229"/>
            <a:ext cx="9028113" cy="119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Shape 13"/>
          <p:cNvSpPr txBox="1"/>
          <p:nvPr/>
        </p:nvSpPr>
        <p:spPr>
          <a:xfrm>
            <a:off x="8424864" y="4891087"/>
            <a:ext cx="56673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 txBox="1"/>
          <p:nvPr/>
        </p:nvSpPr>
        <p:spPr>
          <a:xfrm>
            <a:off x="457200" y="4891088"/>
            <a:ext cx="82296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LSST Commissioning Review • Tucson  • August 2-3</a:t>
            </a:r>
            <a:endParaRPr sz="100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7" r:id="rId4"/>
    <p:sldLayoutId id="2147483658" r:id="rId5"/>
    <p:sldLayoutId id="2147483660" r:id="rId6"/>
    <p:sldLayoutId id="2147483661" r:id="rId7"/>
    <p:sldLayoutId id="2147483662" r:id="rId8"/>
    <p:sldLayoutId id="2147483663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ctrTitle"/>
          </p:nvPr>
        </p:nvSpPr>
        <p:spPr>
          <a:xfrm>
            <a:off x="685800" y="886327"/>
            <a:ext cx="7772400" cy="233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kern="1200" dirty="0">
                <a:ea typeface="ＭＳ Ｐゴシック" charset="-128"/>
                <a:cs typeface="ＭＳ Ｐゴシック" charset="-128"/>
              </a:rPr>
              <a:t>Camera Summit Reverification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dirty="0"/>
              <a:t>Travis Lange</a:t>
            </a:r>
            <a:br>
              <a:rPr lang="en" dirty="0"/>
            </a:br>
            <a:r>
              <a:rPr lang="en" dirty="0"/>
              <a:t>Camera I&amp;T Engineer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NSF/DOE LSST Commissioning Review</a:t>
            </a:r>
            <a:br>
              <a:rPr lang="en-US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August 2, 2018</a:t>
            </a:r>
            <a:endParaRPr sz="2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Reassembly of the Camera after shipping</a:t>
            </a:r>
          </a:p>
        </p:txBody>
      </p:sp>
    </p:spTree>
    <p:extLst>
      <p:ext uri="{BB962C8B-B14F-4D97-AF65-F5344CB8AC3E}">
        <p14:creationId xmlns:p14="http://schemas.microsoft.com/office/powerpoint/2010/main" val="4091318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Floor Camera Maintenance Facility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94" y="765292"/>
            <a:ext cx="6467475" cy="3993916"/>
          </a:xfrm>
        </p:spPr>
      </p:pic>
      <p:sp>
        <p:nvSpPr>
          <p:cNvPr id="5" name="Rectangle 4"/>
          <p:cNvSpPr/>
          <p:nvPr/>
        </p:nvSpPr>
        <p:spPr>
          <a:xfrm>
            <a:off x="2571750" y="1885951"/>
            <a:ext cx="1200150" cy="457199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 w="254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TextBox 5"/>
          <p:cNvSpPr txBox="1"/>
          <p:nvPr/>
        </p:nvSpPr>
        <p:spPr>
          <a:xfrm>
            <a:off x="1714500" y="1197917"/>
            <a:ext cx="857250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Clean Room</a:t>
            </a: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2571750" y="1324875"/>
            <a:ext cx="540689" cy="61822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71900" y="1885951"/>
            <a:ext cx="800100" cy="685800"/>
          </a:xfrm>
          <a:prstGeom prst="rect">
            <a:avLst/>
          </a:prstGeom>
          <a:solidFill>
            <a:srgbClr val="92D050">
              <a:alpha val="25000"/>
            </a:srgbClr>
          </a:solidFill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TextBox 9"/>
          <p:cNvSpPr txBox="1"/>
          <p:nvPr/>
        </p:nvSpPr>
        <p:spPr>
          <a:xfrm>
            <a:off x="2857500" y="742950"/>
            <a:ext cx="1028700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White Room</a:t>
            </a:r>
          </a:p>
        </p:txBody>
      </p:sp>
      <p:cxnSp>
        <p:nvCxnSpPr>
          <p:cNvPr id="11" name="Straight Arrow Connector 10"/>
          <p:cNvCxnSpPr>
            <a:stCxn id="10" idx="3"/>
            <a:endCxn id="9" idx="0"/>
          </p:cNvCxnSpPr>
          <p:nvPr/>
        </p:nvCxnSpPr>
        <p:spPr>
          <a:xfrm>
            <a:off x="3886200" y="869908"/>
            <a:ext cx="285750" cy="101604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97842" y="1828800"/>
            <a:ext cx="1088832" cy="742950"/>
          </a:xfrm>
          <a:prstGeom prst="rect">
            <a:avLst/>
          </a:prstGeom>
          <a:solidFill>
            <a:srgbClr val="FF0000">
              <a:alpha val="25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TextBox 15"/>
          <p:cNvSpPr txBox="1"/>
          <p:nvPr/>
        </p:nvSpPr>
        <p:spPr>
          <a:xfrm>
            <a:off x="5686675" y="855017"/>
            <a:ext cx="1976147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Camera Staging and Test Area</a:t>
            </a: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>
            <a:off x="5029202" y="981975"/>
            <a:ext cx="657473" cy="87853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86674" y="1828800"/>
            <a:ext cx="831408" cy="74811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5" name="TextBox 24"/>
          <p:cNvSpPr txBox="1"/>
          <p:nvPr/>
        </p:nvSpPr>
        <p:spPr>
          <a:xfrm>
            <a:off x="6572250" y="1197917"/>
            <a:ext cx="800100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Utility Area</a:t>
            </a:r>
          </a:p>
        </p:txBody>
      </p:sp>
      <p:cxnSp>
        <p:nvCxnSpPr>
          <p:cNvPr id="26" name="Straight Arrow Connector 25"/>
          <p:cNvCxnSpPr>
            <a:stCxn id="25" idx="1"/>
          </p:cNvCxnSpPr>
          <p:nvPr/>
        </p:nvCxnSpPr>
        <p:spPr>
          <a:xfrm flipH="1">
            <a:off x="6000750" y="1324875"/>
            <a:ext cx="571500" cy="52580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00115" y="2748279"/>
            <a:ext cx="3643685" cy="1080772"/>
          </a:xfrm>
          <a:prstGeom prst="rect">
            <a:avLst/>
          </a:prstGeom>
          <a:solidFill>
            <a:srgbClr val="00B050">
              <a:alpha val="25000"/>
            </a:srgbClr>
          </a:solidFill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2" name="TextBox 31"/>
          <p:cNvSpPr txBox="1"/>
          <p:nvPr/>
        </p:nvSpPr>
        <p:spPr>
          <a:xfrm>
            <a:off x="6172201" y="4230094"/>
            <a:ext cx="1371599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Mirror Coating Facility</a:t>
            </a:r>
          </a:p>
        </p:txBody>
      </p:sp>
      <p:cxnSp>
        <p:nvCxnSpPr>
          <p:cNvPr id="33" name="Straight Arrow Connector 32"/>
          <p:cNvCxnSpPr>
            <a:stCxn id="32" idx="1"/>
          </p:cNvCxnSpPr>
          <p:nvPr/>
        </p:nvCxnSpPr>
        <p:spPr>
          <a:xfrm flipH="1" flipV="1">
            <a:off x="5429250" y="3657601"/>
            <a:ext cx="742951" cy="78024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728665" y="2588431"/>
            <a:ext cx="3643685" cy="154770"/>
          </a:xfrm>
          <a:prstGeom prst="rect">
            <a:avLst/>
          </a:prstGeom>
          <a:solidFill>
            <a:srgbClr val="FFFF00">
              <a:alpha val="25000"/>
            </a:srgbClr>
          </a:solidFill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1" name="TextBox 40"/>
          <p:cNvSpPr txBox="1"/>
          <p:nvPr/>
        </p:nvSpPr>
        <p:spPr>
          <a:xfrm>
            <a:off x="1767053" y="3712517"/>
            <a:ext cx="813642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Walkway</a:t>
            </a:r>
          </a:p>
        </p:txBody>
      </p:sp>
      <p:cxnSp>
        <p:nvCxnSpPr>
          <p:cNvPr id="42" name="Straight Arrow Connector 41"/>
          <p:cNvCxnSpPr>
            <a:stCxn id="41" idx="3"/>
          </p:cNvCxnSpPr>
          <p:nvPr/>
        </p:nvCxnSpPr>
        <p:spPr>
          <a:xfrm flipV="1">
            <a:off x="2580695" y="2687784"/>
            <a:ext cx="1819856" cy="115169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61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5" grpId="0" animBg="1"/>
      <p:bldP spid="16" grpId="0" animBg="1"/>
      <p:bldP spid="24" grpId="0" animBg="1"/>
      <p:bldP spid="25" grpId="0" animBg="1"/>
      <p:bldP spid="31" grpId="0" animBg="1"/>
      <p:bldP spid="32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Receiving the Camera and Prepping for Install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94" y="698818"/>
            <a:ext cx="6467475" cy="4126864"/>
          </a:xfrm>
        </p:spPr>
      </p:pic>
      <p:sp>
        <p:nvSpPr>
          <p:cNvPr id="4" name="TextBox 3"/>
          <p:cNvSpPr txBox="1"/>
          <p:nvPr/>
        </p:nvSpPr>
        <p:spPr>
          <a:xfrm>
            <a:off x="5486401" y="971550"/>
            <a:ext cx="1644926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Camera Integration Stand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6308864" y="1225466"/>
            <a:ext cx="304634" cy="7245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28950" y="1183121"/>
            <a:ext cx="475338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BOT</a:t>
            </a: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>
            <a:off x="2640330" y="1310079"/>
            <a:ext cx="388620" cy="6399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57850" y="3453846"/>
            <a:ext cx="1772644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Camera Staging and Test Area</a:t>
            </a:r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>
          <a:xfrm flipH="1" flipV="1">
            <a:off x="6094675" y="2514600"/>
            <a:ext cx="449497" cy="9392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146729" y="4020360"/>
            <a:ext cx="1706051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White Room (class 100,000)</a:t>
            </a:r>
          </a:p>
        </p:txBody>
      </p:sp>
      <p:cxnSp>
        <p:nvCxnSpPr>
          <p:cNvPr id="32" name="Straight Arrow Connector 31"/>
          <p:cNvCxnSpPr>
            <a:stCxn id="31" idx="0"/>
          </p:cNvCxnSpPr>
          <p:nvPr/>
        </p:nvCxnSpPr>
        <p:spPr>
          <a:xfrm flipV="1">
            <a:off x="3999755" y="2514600"/>
            <a:ext cx="325357" cy="15057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50753" y="3560441"/>
            <a:ext cx="1595976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Clean Room (class 10,000)</a:t>
            </a:r>
          </a:p>
        </p:txBody>
      </p:sp>
      <p:cxnSp>
        <p:nvCxnSpPr>
          <p:cNvPr id="37" name="Straight Arrow Connector 36"/>
          <p:cNvCxnSpPr>
            <a:stCxn id="36" idx="0"/>
          </p:cNvCxnSpPr>
          <p:nvPr/>
        </p:nvCxnSpPr>
        <p:spPr>
          <a:xfrm flipV="1">
            <a:off x="2348741" y="2187245"/>
            <a:ext cx="680209" cy="13731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474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the Camera—LCA-13420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04" y="817072"/>
            <a:ext cx="6109855" cy="3890357"/>
          </a:xfrm>
        </p:spPr>
      </p:pic>
      <p:sp>
        <p:nvSpPr>
          <p:cNvPr id="4" name="Rounded Rectangle 3"/>
          <p:cNvSpPr/>
          <p:nvPr/>
        </p:nvSpPr>
        <p:spPr>
          <a:xfrm>
            <a:off x="1717966" y="2732113"/>
            <a:ext cx="990272" cy="754037"/>
          </a:xfrm>
          <a:prstGeom prst="roundRect">
            <a:avLst/>
          </a:prstGeom>
          <a:solidFill>
            <a:srgbClr val="FF0000">
              <a:alpha val="1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TextBox 4"/>
          <p:cNvSpPr txBox="1"/>
          <p:nvPr/>
        </p:nvSpPr>
        <p:spPr>
          <a:xfrm>
            <a:off x="2939193" y="814446"/>
            <a:ext cx="1515764" cy="57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Remove Camera from Shipping Container and move into White Room</a:t>
            </a:r>
          </a:p>
        </p:txBody>
      </p:sp>
      <p:cxnSp>
        <p:nvCxnSpPr>
          <p:cNvPr id="7" name="Straight Arrow Connector 6"/>
          <p:cNvCxnSpPr>
            <a:stCxn id="5" idx="1"/>
            <a:endCxn id="4" idx="0"/>
          </p:cNvCxnSpPr>
          <p:nvPr/>
        </p:nvCxnSpPr>
        <p:spPr>
          <a:xfrm flipH="1">
            <a:off x="2213102" y="1102987"/>
            <a:ext cx="726091" cy="16291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14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Staging and Test Area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11" y="698818"/>
            <a:ext cx="6459440" cy="4126865"/>
          </a:xfrm>
        </p:spPr>
      </p:pic>
      <p:sp>
        <p:nvSpPr>
          <p:cNvPr id="5" name="TextBox 4"/>
          <p:cNvSpPr txBox="1"/>
          <p:nvPr/>
        </p:nvSpPr>
        <p:spPr>
          <a:xfrm>
            <a:off x="4229100" y="1028700"/>
            <a:ext cx="1652380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Camera Integration Stand</a:t>
            </a:r>
          </a:p>
        </p:txBody>
      </p:sp>
      <p:cxnSp>
        <p:nvCxnSpPr>
          <p:cNvPr id="6" name="Straight Arrow Connector 5"/>
          <p:cNvCxnSpPr>
            <a:stCxn id="5" idx="2"/>
          </p:cNvCxnSpPr>
          <p:nvPr/>
        </p:nvCxnSpPr>
        <p:spPr>
          <a:xfrm>
            <a:off x="5055290" y="1282616"/>
            <a:ext cx="542049" cy="8488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142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 Camera from SLAC on Saddle Stand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7" y="699748"/>
            <a:ext cx="6456529" cy="4125005"/>
          </a:xfrm>
        </p:spPr>
      </p:pic>
      <p:sp>
        <p:nvSpPr>
          <p:cNvPr id="5" name="TextBox 4"/>
          <p:cNvSpPr txBox="1"/>
          <p:nvPr/>
        </p:nvSpPr>
        <p:spPr>
          <a:xfrm>
            <a:off x="4971552" y="908436"/>
            <a:ext cx="1630416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Camera on Support Stand</a:t>
            </a: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3969688" y="1035394"/>
            <a:ext cx="1001864" cy="11363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447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Camera Into White Room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8" y="701384"/>
            <a:ext cx="6456526" cy="4121732"/>
          </a:xfrm>
        </p:spPr>
      </p:pic>
      <p:cxnSp>
        <p:nvCxnSpPr>
          <p:cNvPr id="5" name="Straight Arrow Connector 4"/>
          <p:cNvCxnSpPr/>
          <p:nvPr/>
        </p:nvCxnSpPr>
        <p:spPr>
          <a:xfrm flipH="1">
            <a:off x="2770533" y="2514600"/>
            <a:ext cx="71561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035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in White Room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94" y="702088"/>
            <a:ext cx="6467475" cy="4120325"/>
          </a:xfrm>
        </p:spPr>
      </p:pic>
      <p:sp>
        <p:nvSpPr>
          <p:cNvPr id="5" name="TextBox 4"/>
          <p:cNvSpPr txBox="1"/>
          <p:nvPr/>
        </p:nvSpPr>
        <p:spPr>
          <a:xfrm>
            <a:off x="1572768" y="1037739"/>
            <a:ext cx="1614115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Camera in Support Stand</a:t>
            </a:r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>
            <a:off x="3186883" y="1164697"/>
            <a:ext cx="978011" cy="10458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74410" y="1965838"/>
            <a:ext cx="1299047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L1-L2 Support Stand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532121" y="2196671"/>
            <a:ext cx="442289" cy="6598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878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L1-L2 Container into White Room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94" y="703019"/>
            <a:ext cx="6467475" cy="4118463"/>
          </a:xfrm>
        </p:spPr>
      </p:pic>
      <p:sp>
        <p:nvSpPr>
          <p:cNvPr id="5" name="TextBox 4"/>
          <p:cNvSpPr txBox="1"/>
          <p:nvPr/>
        </p:nvSpPr>
        <p:spPr>
          <a:xfrm>
            <a:off x="2569464" y="974035"/>
            <a:ext cx="1108015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L1-L2 Shipping Container</a:t>
            </a:r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>
            <a:off x="3677479" y="1181784"/>
            <a:ext cx="1669774" cy="7623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46357" y="3598217"/>
            <a:ext cx="1283144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L1-L2 Support Stand</a:t>
            </a: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 flipV="1">
            <a:off x="5675246" y="3166302"/>
            <a:ext cx="471111" cy="5588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312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 L1-L2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94" y="702088"/>
            <a:ext cx="6467475" cy="4120325"/>
          </a:xfrm>
        </p:spPr>
      </p:pic>
      <p:sp>
        <p:nvSpPr>
          <p:cNvPr id="5" name="TextBox 4"/>
          <p:cNvSpPr txBox="1"/>
          <p:nvPr/>
        </p:nvSpPr>
        <p:spPr>
          <a:xfrm>
            <a:off x="2697480" y="909487"/>
            <a:ext cx="979999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L1-L2 Shipping Container</a:t>
            </a:r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>
            <a:off x="3677479" y="1117236"/>
            <a:ext cx="1669774" cy="7623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73305" y="3603075"/>
            <a:ext cx="1413346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L1-L2 on Support Stand</a:t>
            </a: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 flipV="1">
            <a:off x="5602193" y="3171160"/>
            <a:ext cx="471112" cy="6396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000750" y="2171698"/>
            <a:ext cx="697728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59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Schedule, Budget, Risks and Hazards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Reassembling </a:t>
            </a:r>
            <a:r>
              <a:rPr lang="en-US" dirty="0"/>
              <a:t>the Camera</a:t>
            </a:r>
          </a:p>
          <a:p>
            <a:endParaRPr lang="en-US" dirty="0"/>
          </a:p>
          <a:p>
            <a:r>
              <a:rPr lang="en-US" dirty="0" smtClean="0"/>
              <a:t>Re-Verification </a:t>
            </a:r>
            <a:r>
              <a:rPr lang="en-US" dirty="0"/>
              <a:t>of Requirements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93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L1-L2 Shipping Container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94" y="700454"/>
            <a:ext cx="6467475" cy="4123592"/>
          </a:xfr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601818" y="2534479"/>
            <a:ext cx="489005" cy="31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9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 L1-L2 and Shroud to Camera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94" y="699526"/>
            <a:ext cx="6467475" cy="4125449"/>
          </a:xfrm>
        </p:spPr>
      </p:pic>
      <p:cxnSp>
        <p:nvCxnSpPr>
          <p:cNvPr id="5" name="Straight Arrow Connector 4"/>
          <p:cNvCxnSpPr/>
          <p:nvPr/>
        </p:nvCxnSpPr>
        <p:spPr>
          <a:xfrm flipV="1">
            <a:off x="4800600" y="2343150"/>
            <a:ext cx="1264258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75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Camera into Staging Area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94" y="700454"/>
            <a:ext cx="6467475" cy="4123592"/>
          </a:xfrm>
        </p:spPr>
      </p:pic>
    </p:spTree>
    <p:extLst>
      <p:ext uri="{BB962C8B-B14F-4D97-AF65-F5344CB8AC3E}">
        <p14:creationId xmlns:p14="http://schemas.microsoft.com/office/powerpoint/2010/main" val="1211367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 Filters for Camera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94" y="695484"/>
            <a:ext cx="6467475" cy="4133533"/>
          </a:xfrm>
        </p:spPr>
      </p:pic>
      <p:sp>
        <p:nvSpPr>
          <p:cNvPr id="8" name="TextBox 7"/>
          <p:cNvSpPr txBox="1"/>
          <p:nvPr/>
        </p:nvSpPr>
        <p:spPr>
          <a:xfrm>
            <a:off x="2409713" y="2032749"/>
            <a:ext cx="1145690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Bench Top Stand</a:t>
            </a:r>
          </a:p>
        </p:txBody>
      </p:sp>
      <p:cxnSp>
        <p:nvCxnSpPr>
          <p:cNvPr id="9" name="Straight Arrow Connector 8"/>
          <p:cNvCxnSpPr>
            <a:stCxn id="8" idx="3"/>
          </p:cNvCxnSpPr>
          <p:nvPr/>
        </p:nvCxnSpPr>
        <p:spPr>
          <a:xfrm>
            <a:off x="3555403" y="2159707"/>
            <a:ext cx="806823" cy="680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56186" y="975905"/>
            <a:ext cx="1307054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Filter Loader on Cart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3063240" y="1102863"/>
            <a:ext cx="1210236" cy="10453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28808" y="2030501"/>
            <a:ext cx="1672142" cy="57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Filter Clean Storage Box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latin typeface="Calibri" panose="020F0502020204030204" pitchFamily="34" charset="0"/>
              </a:rPr>
              <a:t>Holds 6 filter assemblies</a:t>
            </a: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>
            <a:off x="5306211" y="2319042"/>
            <a:ext cx="622597" cy="4241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4262" y="3412998"/>
            <a:ext cx="2543511" cy="10618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latin typeface="Calibri" panose="020F0502020204030204" pitchFamily="34" charset="0"/>
              </a:defRPr>
            </a:lvl1pPr>
          </a:lstStyle>
          <a:p>
            <a:pPr marL="257175" indent="-257175">
              <a:buFont typeface="+mj-lt"/>
              <a:buAutoNum type="arabicPeriod"/>
            </a:pPr>
            <a:r>
              <a:rPr lang="en-US" sz="1050" dirty="0"/>
              <a:t>Manually move filters from individual shipping container into bench top stand.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050" dirty="0"/>
              <a:t>Use filter loader to move filters from bench top stand to filter storage box, fully automated.</a:t>
            </a:r>
          </a:p>
        </p:txBody>
      </p:sp>
    </p:spTree>
    <p:extLst>
      <p:ext uri="{BB962C8B-B14F-4D97-AF65-F5344CB8AC3E}">
        <p14:creationId xmlns:p14="http://schemas.microsoft.com/office/powerpoint/2010/main" val="3066267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 Camera for Move to Integration Stand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06" y="696251"/>
            <a:ext cx="6459450" cy="4131998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4512364" y="2571750"/>
            <a:ext cx="1316936" cy="20802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66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Filters in Camera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466" y="704696"/>
            <a:ext cx="6443931" cy="4115108"/>
          </a:xfrm>
        </p:spPr>
      </p:pic>
      <p:sp>
        <p:nvSpPr>
          <p:cNvPr id="10" name="TextBox 9"/>
          <p:cNvSpPr txBox="1"/>
          <p:nvPr/>
        </p:nvSpPr>
        <p:spPr>
          <a:xfrm>
            <a:off x="1074352" y="2285457"/>
            <a:ext cx="1456989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Filter Clean Storage Box</a:t>
            </a: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2531341" y="2493206"/>
            <a:ext cx="1629179" cy="9906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586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Testing &amp; Alignment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23" y="701897"/>
            <a:ext cx="6433816" cy="4120706"/>
          </a:xfrm>
        </p:spPr>
      </p:pic>
    </p:spTree>
    <p:extLst>
      <p:ext uri="{BB962C8B-B14F-4D97-AF65-F5344CB8AC3E}">
        <p14:creationId xmlns:p14="http://schemas.microsoft.com/office/powerpoint/2010/main" val="1566527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 Hexapod/Rotator Assembly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94" y="704418"/>
            <a:ext cx="6467475" cy="4115665"/>
          </a:xfrm>
        </p:spPr>
      </p:pic>
      <p:sp>
        <p:nvSpPr>
          <p:cNvPr id="7" name="TextBox 6"/>
          <p:cNvSpPr txBox="1"/>
          <p:nvPr/>
        </p:nvSpPr>
        <p:spPr>
          <a:xfrm>
            <a:off x="1485900" y="2293635"/>
            <a:ext cx="1371600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Camera Integration Assembly Stand/Cart</a:t>
            </a:r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>
            <a:off x="2857500" y="2501384"/>
            <a:ext cx="772668" cy="12476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0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97" y="666750"/>
            <a:ext cx="6553955" cy="4191000"/>
          </a:xfrm>
        </p:spPr>
      </p:pic>
      <p:sp>
        <p:nvSpPr>
          <p:cNvPr id="5" name="TextBox 4"/>
          <p:cNvSpPr txBox="1"/>
          <p:nvPr/>
        </p:nvSpPr>
        <p:spPr>
          <a:xfrm>
            <a:off x="1280160" y="2420654"/>
            <a:ext cx="1286126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Camera </a:t>
            </a:r>
            <a:r>
              <a:rPr lang="en-US" sz="1050" dirty="0" smtClean="0">
                <a:latin typeface="Calibri" panose="020F0502020204030204" pitchFamily="34" charset="0"/>
              </a:rPr>
              <a:t>Integration Assembly on Cart</a:t>
            </a:r>
            <a:endParaRPr lang="en-US" sz="1050" dirty="0"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>
            <a:off x="2566286" y="2628403"/>
            <a:ext cx="1612522" cy="1586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721608" y="2628403"/>
            <a:ext cx="1806040" cy="13492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25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Integrate Camera on Hexapod/Rotator Assembly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42" y="705532"/>
            <a:ext cx="6461779" cy="4113437"/>
          </a:xfrm>
        </p:spPr>
      </p:pic>
      <p:sp>
        <p:nvSpPr>
          <p:cNvPr id="5" name="TextBox 4"/>
          <p:cNvSpPr txBox="1"/>
          <p:nvPr/>
        </p:nvSpPr>
        <p:spPr>
          <a:xfrm>
            <a:off x="1405343" y="2657380"/>
            <a:ext cx="1909358" cy="57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Complete Camera </a:t>
            </a:r>
            <a:r>
              <a:rPr lang="en-US" sz="1050" dirty="0" smtClean="0">
                <a:latin typeface="Calibri" panose="020F0502020204030204" pitchFamily="34" charset="0"/>
              </a:rPr>
              <a:t>Integration Assembly on cart, </a:t>
            </a:r>
            <a:r>
              <a:rPr lang="en-US" sz="1050" dirty="0">
                <a:latin typeface="Calibri" panose="020F0502020204030204" pitchFamily="34" charset="0"/>
              </a:rPr>
              <a:t>ready </a:t>
            </a:r>
            <a:r>
              <a:rPr lang="en-US" sz="1050" dirty="0" smtClean="0">
                <a:latin typeface="Calibri" panose="020F0502020204030204" pitchFamily="34" charset="0"/>
              </a:rPr>
              <a:t>for move to telescope</a:t>
            </a:r>
            <a:endParaRPr lang="en-US" sz="1050" dirty="0"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>
            <a:off x="3314701" y="2945921"/>
            <a:ext cx="1019555" cy="9311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77" y="759336"/>
            <a:ext cx="3113018" cy="17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0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Schedule, Budget, Risks, and Hazards</a:t>
            </a:r>
          </a:p>
        </p:txBody>
      </p:sp>
    </p:spTree>
    <p:extLst>
      <p:ext uri="{BB962C8B-B14F-4D97-AF65-F5344CB8AC3E}">
        <p14:creationId xmlns:p14="http://schemas.microsoft.com/office/powerpoint/2010/main" val="2133776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Re-Verification of the Camera Requirements</a:t>
            </a:r>
          </a:p>
        </p:txBody>
      </p:sp>
    </p:spTree>
    <p:extLst>
      <p:ext uri="{BB962C8B-B14F-4D97-AF65-F5344CB8AC3E}">
        <p14:creationId xmlns:p14="http://schemas.microsoft.com/office/powerpoint/2010/main" val="1304493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and Performance Tests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 Subset of functional tests re-verified before L1-L2 assembly is installed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CCS </a:t>
            </a:r>
            <a:r>
              <a:rPr lang="en-US" dirty="0"/>
              <a:t>Control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Hardware </a:t>
            </a:r>
            <a:r>
              <a:rPr lang="en-US" dirty="0"/>
              <a:t>Protection System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Shutter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 smtClean="0"/>
              <a:t>Auto </a:t>
            </a:r>
            <a:r>
              <a:rPr lang="en-US" dirty="0"/>
              <a:t>Changer</a:t>
            </a:r>
          </a:p>
          <a:p>
            <a:pPr lvl="1"/>
            <a:r>
              <a:rPr lang="en-US" dirty="0" smtClean="0"/>
              <a:t>Filter </a:t>
            </a:r>
            <a:r>
              <a:rPr lang="en-US" dirty="0"/>
              <a:t>Exchange with Carousel (no filter present)</a:t>
            </a:r>
          </a:p>
          <a:p>
            <a:pPr lvl="1"/>
            <a:r>
              <a:rPr lang="en-US" dirty="0" smtClean="0"/>
              <a:t>Cryostat </a:t>
            </a:r>
            <a:r>
              <a:rPr lang="en-US" dirty="0"/>
              <a:t>vacuum—leak check</a:t>
            </a:r>
          </a:p>
          <a:p>
            <a:r>
              <a:rPr lang="en-US" dirty="0"/>
              <a:t> After Camera reassembly:</a:t>
            </a:r>
          </a:p>
          <a:p>
            <a:pPr lvl="1"/>
            <a:r>
              <a:rPr lang="en-US" dirty="0" smtClean="0"/>
              <a:t>Refrigeration </a:t>
            </a:r>
            <a:r>
              <a:rPr lang="en-US" dirty="0"/>
              <a:t>temperature control</a:t>
            </a:r>
          </a:p>
          <a:p>
            <a:pPr lvl="1"/>
            <a:r>
              <a:rPr lang="en-US" dirty="0" smtClean="0"/>
              <a:t>Camera </a:t>
            </a:r>
            <a:r>
              <a:rPr lang="en-US" dirty="0"/>
              <a:t>body temperature control (purge air system)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Acquisition </a:t>
            </a:r>
          </a:p>
        </p:txBody>
      </p:sp>
    </p:spTree>
    <p:extLst>
      <p:ext uri="{BB962C8B-B14F-4D97-AF65-F5344CB8AC3E}">
        <p14:creationId xmlns:p14="http://schemas.microsoft.com/office/powerpoint/2010/main" val="3335317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Alignment and Performance—After Reassembly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57175" lvl="1" indent="-142875">
              <a:buFont typeface="Arial"/>
              <a:buChar char="●"/>
            </a:pPr>
            <a:r>
              <a:rPr lang="en-US" dirty="0"/>
              <a:t> Survey and Alignment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Placement </a:t>
            </a:r>
            <a:r>
              <a:rPr lang="en-US" dirty="0"/>
              <a:t>and verification of Best Fit Optical Axis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Darks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 smtClean="0"/>
              <a:t>Noise </a:t>
            </a:r>
            <a:r>
              <a:rPr lang="en-US" dirty="0"/>
              <a:t>Level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Bad </a:t>
            </a:r>
            <a:r>
              <a:rPr lang="en-US" dirty="0"/>
              <a:t>Pixels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Traps </a:t>
            </a:r>
            <a:r>
              <a:rPr lang="en-US" dirty="0"/>
              <a:t>(potentially)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Flat </a:t>
            </a:r>
            <a:r>
              <a:rPr lang="en-US" dirty="0"/>
              <a:t>Field (photon transfer)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Gain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 smtClean="0"/>
              <a:t>Linearity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 smtClean="0"/>
              <a:t>Full </a:t>
            </a:r>
            <a:r>
              <a:rPr lang="en-US" dirty="0"/>
              <a:t>Well</a:t>
            </a:r>
          </a:p>
          <a:p>
            <a:pPr>
              <a:lnSpc>
                <a:spcPct val="110000"/>
              </a:lnSpc>
            </a:pPr>
            <a:r>
              <a:rPr lang="en-US" dirty="0"/>
              <a:t>Calibrated Optical Beam Projector (CCOB) Narrow Beam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Optical </a:t>
            </a:r>
            <a:r>
              <a:rPr lang="en-US" dirty="0"/>
              <a:t>filter throughput (for new filters)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Optical </a:t>
            </a:r>
            <a:r>
              <a:rPr lang="en-US" dirty="0"/>
              <a:t>alignment re-verification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Focal </a:t>
            </a:r>
            <a:r>
              <a:rPr lang="en-US" dirty="0"/>
              <a:t>Plane metrology check—relative height of raft CCDs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67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Re-verification Equipment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827933"/>
            <a:ext cx="4327397" cy="41682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1" y="1086162"/>
            <a:ext cx="3241078" cy="31475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4882" y="4235958"/>
            <a:ext cx="1740343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alibri" panose="020F0502020204030204" pitchFamily="34" charset="0"/>
              </a:rPr>
              <a:t>Throughput Measurements on CCOB Narrow Beam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900" y="1049586"/>
            <a:ext cx="1657350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alibri" panose="020F0502020204030204" pitchFamily="34" charset="0"/>
              </a:rPr>
              <a:t>Survey and Alignment on Camera Integration Stand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29" y="718116"/>
            <a:ext cx="2070024" cy="198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12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Extensive planning has been completed for logistics of camera reassembly</a:t>
            </a:r>
          </a:p>
          <a:p>
            <a:pPr lvl="1"/>
            <a:r>
              <a:rPr lang="en-US" dirty="0" smtClean="0"/>
              <a:t>Flow </a:t>
            </a:r>
            <a:r>
              <a:rPr lang="en-US" dirty="0"/>
              <a:t>Diagrams for high level details</a:t>
            </a:r>
          </a:p>
          <a:p>
            <a:pPr lvl="1"/>
            <a:r>
              <a:rPr lang="en-US" dirty="0" smtClean="0"/>
              <a:t>CAD </a:t>
            </a:r>
            <a:r>
              <a:rPr lang="en-US" dirty="0"/>
              <a:t>layouts to verify movement logistics</a:t>
            </a:r>
          </a:p>
          <a:p>
            <a:pPr lvl="1"/>
            <a:r>
              <a:rPr lang="en-US" dirty="0" smtClean="0"/>
              <a:t>Requirements </a:t>
            </a:r>
            <a:r>
              <a:rPr lang="en-US" dirty="0"/>
              <a:t>from these plans are flowed to camera fixture hardware</a:t>
            </a:r>
          </a:p>
          <a:p>
            <a:r>
              <a:rPr lang="en-US" dirty="0" smtClean="0"/>
              <a:t>Re-verification </a:t>
            </a:r>
            <a:r>
              <a:rPr lang="en-US" dirty="0"/>
              <a:t>plan (LCA-14954) has been created to identify what tests need to be reconfirmed at the Cerro Pachon summit</a:t>
            </a:r>
          </a:p>
        </p:txBody>
      </p:sp>
    </p:spTree>
    <p:extLst>
      <p:ext uri="{BB962C8B-B14F-4D97-AF65-F5344CB8AC3E}">
        <p14:creationId xmlns:p14="http://schemas.microsoft.com/office/powerpoint/2010/main" val="29114823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4038751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Re-verification Contingency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Camera will be outfitted with shock monitor data loggers during shipping</a:t>
            </a:r>
          </a:p>
          <a:p>
            <a:r>
              <a:rPr lang="en-US" dirty="0" smtClean="0"/>
              <a:t>If </a:t>
            </a:r>
            <a:r>
              <a:rPr lang="en-US" dirty="0"/>
              <a:t>shock loads are recorded at values higher than allowable, there are concerns about the integrity of the focal plane</a:t>
            </a:r>
          </a:p>
          <a:p>
            <a:pPr lvl="1"/>
            <a:r>
              <a:rPr lang="en-US" dirty="0"/>
              <a:t> Will require re-verification of focal plane flatness requirement</a:t>
            </a:r>
          </a:p>
          <a:p>
            <a:pPr lvl="1"/>
            <a:r>
              <a:rPr lang="en-US" dirty="0"/>
              <a:t> Significant task would require:</a:t>
            </a:r>
          </a:p>
          <a:p>
            <a:pPr lvl="2"/>
            <a:r>
              <a:rPr lang="en-US" dirty="0" smtClean="0"/>
              <a:t>removing </a:t>
            </a:r>
            <a:r>
              <a:rPr lang="en-US" dirty="0"/>
              <a:t>cryostat from camera body (leave UT attached to cryostat)</a:t>
            </a:r>
          </a:p>
          <a:p>
            <a:pPr lvl="2"/>
            <a:r>
              <a:rPr lang="en-US" dirty="0" smtClean="0"/>
              <a:t>constructing </a:t>
            </a:r>
            <a:r>
              <a:rPr lang="en-US" dirty="0"/>
              <a:t>clean tent in staging area</a:t>
            </a:r>
          </a:p>
          <a:p>
            <a:pPr lvl="2"/>
            <a:r>
              <a:rPr lang="en-US" dirty="0" smtClean="0"/>
              <a:t>setting </a:t>
            </a:r>
            <a:r>
              <a:rPr lang="en-US" dirty="0"/>
              <a:t>up BOT in clean tent to verify focal plane metrology </a:t>
            </a:r>
            <a:r>
              <a:rPr lang="en-US" dirty="0" smtClean="0"/>
              <a:t>requirement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36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374881" y="107156"/>
            <a:ext cx="5154075" cy="417825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vl="0"/>
            <a:r>
              <a:rPr lang="en-US" dirty="0"/>
              <a:t>Long term RAFT Maintenance</a:t>
            </a:r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485899" y="760809"/>
            <a:ext cx="6172200" cy="39827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spcBef>
                <a:spcPts val="450"/>
              </a:spcBef>
              <a:spcAft>
                <a:spcPts val="225"/>
              </a:spcAft>
            </a:pPr>
            <a:r>
              <a:rPr lang="en-US" dirty="0"/>
              <a:t> We expect to never need to replace a RAFT tower</a:t>
            </a:r>
          </a:p>
          <a:p>
            <a:pPr lvl="1">
              <a:spcBef>
                <a:spcPts val="450"/>
              </a:spcBef>
              <a:spcAft>
                <a:spcPts val="225"/>
              </a:spcAft>
            </a:pPr>
            <a:r>
              <a:rPr lang="en-US" dirty="0"/>
              <a:t> MIE provides one spare RAFT</a:t>
            </a:r>
          </a:p>
          <a:p>
            <a:pPr>
              <a:spcBef>
                <a:spcPts val="450"/>
              </a:spcBef>
              <a:spcAft>
                <a:spcPts val="225"/>
              </a:spcAft>
            </a:pPr>
            <a:r>
              <a:rPr lang="en-US" dirty="0"/>
              <a:t> If spare RAFT is installed then the removed RAFT will be shipped back to SLAC for repair</a:t>
            </a:r>
          </a:p>
          <a:p>
            <a:pPr lvl="1">
              <a:spcBef>
                <a:spcPts val="450"/>
              </a:spcBef>
              <a:spcAft>
                <a:spcPts val="225"/>
              </a:spcAft>
            </a:pPr>
            <a:r>
              <a:rPr lang="en-US" dirty="0"/>
              <a:t> All RAFT construction fixtures will be maintained at SLAC</a:t>
            </a:r>
          </a:p>
          <a:p>
            <a:pPr lvl="1">
              <a:spcBef>
                <a:spcPts val="450"/>
              </a:spcBef>
              <a:spcAft>
                <a:spcPts val="225"/>
              </a:spcAft>
            </a:pPr>
            <a:r>
              <a:rPr lang="en-US" dirty="0"/>
              <a:t> Skills needed for refurbishment will be transferred from BNL to SLAC personnel as part of commissioning budget</a:t>
            </a:r>
          </a:p>
          <a:p>
            <a:pPr lvl="1">
              <a:spcBef>
                <a:spcPts val="450"/>
              </a:spcBef>
              <a:spcAft>
                <a:spcPts val="225"/>
              </a:spcAft>
            </a:pPr>
            <a:r>
              <a:rPr lang="en-US" dirty="0"/>
              <a:t> Both commissioning and operations would need contingent funding to rebuild a RAFT </a:t>
            </a:r>
          </a:p>
          <a:p>
            <a:pPr>
              <a:spcBef>
                <a:spcPts val="450"/>
              </a:spcBef>
              <a:spcAft>
                <a:spcPts val="225"/>
              </a:spcAft>
            </a:pPr>
            <a:r>
              <a:rPr lang="en-US" dirty="0"/>
              <a:t> Note:</a:t>
            </a:r>
          </a:p>
          <a:p>
            <a:pPr lvl="1">
              <a:spcBef>
                <a:spcPts val="450"/>
              </a:spcBef>
              <a:spcAft>
                <a:spcPts val="225"/>
              </a:spcAft>
            </a:pPr>
            <a:r>
              <a:rPr lang="en-US" dirty="0"/>
              <a:t> SLAC plans to maintain camera expertise by retaining key personnel on new projects</a:t>
            </a:r>
          </a:p>
          <a:p>
            <a:pPr marL="114300" indent="0">
              <a:spcBef>
                <a:spcPts val="0"/>
              </a:spcBef>
              <a:buSzPct val="66000"/>
              <a:buNone/>
            </a:pPr>
            <a:endParaRPr lang="en-US" dirty="0"/>
          </a:p>
          <a:p>
            <a:pPr marL="114300" indent="0">
              <a:spcBef>
                <a:spcPts val="0"/>
              </a:spcBef>
              <a:buSzPct val="66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1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Camera Maintenance</a:t>
            </a:r>
            <a:br>
              <a:rPr lang="en-US" dirty="0"/>
            </a:br>
            <a:r>
              <a:rPr lang="en-US" sz="1800" dirty="0"/>
              <a:t>(Receiving the Camera from the Telescope)</a:t>
            </a:r>
          </a:p>
        </p:txBody>
      </p:sp>
    </p:spTree>
    <p:extLst>
      <p:ext uri="{BB962C8B-B14F-4D97-AF65-F5344CB8AC3E}">
        <p14:creationId xmlns:p14="http://schemas.microsoft.com/office/powerpoint/2010/main" val="341119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Flow Diagram: Disassembly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04" y="817072"/>
            <a:ext cx="6109855" cy="3890357"/>
          </a:xfrm>
        </p:spPr>
      </p:pic>
    </p:spTree>
    <p:extLst>
      <p:ext uri="{BB962C8B-B14F-4D97-AF65-F5344CB8AC3E}">
        <p14:creationId xmlns:p14="http://schemas.microsoft.com/office/powerpoint/2010/main" val="222080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63106C6-49F9-6245-9856-8E996674F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0810"/>
            <a:ext cx="8229600" cy="3982640"/>
          </a:xfrm>
        </p:spPr>
        <p:txBody>
          <a:bodyPr/>
          <a:lstStyle/>
          <a:p>
            <a:r>
              <a:rPr lang="en-US" dirty="0" smtClean="0"/>
              <a:t>Scope</a:t>
            </a:r>
          </a:p>
          <a:p>
            <a:pPr lvl="1"/>
            <a:r>
              <a:rPr lang="en-US" dirty="0" smtClean="0"/>
              <a:t>This WBS takes the </a:t>
            </a:r>
            <a:r>
              <a:rPr lang="en-US" dirty="0" err="1" smtClean="0"/>
              <a:t>LSSTCam</a:t>
            </a:r>
            <a:r>
              <a:rPr lang="en-US" dirty="0" smtClean="0"/>
              <a:t> from delivery at the summit to ready for installation on the telescope</a:t>
            </a:r>
          </a:p>
          <a:p>
            <a:r>
              <a:rPr lang="en-US" dirty="0" smtClean="0"/>
              <a:t>Duration</a:t>
            </a:r>
          </a:p>
          <a:p>
            <a:pPr lvl="1"/>
            <a:r>
              <a:rPr lang="en-US" dirty="0" smtClean="0"/>
              <a:t>June 2020 </a:t>
            </a:r>
            <a:r>
              <a:rPr lang="en-US" dirty="0" smtClean="0">
                <a:sym typeface="Wingdings" panose="05000000000000000000" pitchFamily="2" charset="2"/>
              </a:rPr>
              <a:t> November 2020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36388518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Flow Diagram: Raft Integration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04" y="817072"/>
            <a:ext cx="6109855" cy="3890357"/>
          </a:xfrm>
        </p:spPr>
      </p:pic>
    </p:spTree>
    <p:extLst>
      <p:ext uri="{BB962C8B-B14F-4D97-AF65-F5344CB8AC3E}">
        <p14:creationId xmlns:p14="http://schemas.microsoft.com/office/powerpoint/2010/main" val="86894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Maintenance Flow Diagram: Cryostat and Camera Integration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04" y="817072"/>
            <a:ext cx="6109855" cy="3890357"/>
          </a:xfrm>
        </p:spPr>
      </p:pic>
    </p:spTree>
    <p:extLst>
      <p:ext uri="{BB962C8B-B14F-4D97-AF65-F5344CB8AC3E}">
        <p14:creationId xmlns:p14="http://schemas.microsoft.com/office/powerpoint/2010/main" val="105720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Maintenance Flow Diagram: Final Integration and Test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04" y="817072"/>
            <a:ext cx="6109855" cy="3890357"/>
          </a:xfrm>
        </p:spPr>
      </p:pic>
    </p:spTree>
    <p:extLst>
      <p:ext uri="{BB962C8B-B14F-4D97-AF65-F5344CB8AC3E}">
        <p14:creationId xmlns:p14="http://schemas.microsoft.com/office/powerpoint/2010/main" val="255011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 for Camera Removal from Integrated Assembly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94" y="705532"/>
            <a:ext cx="6467475" cy="4113437"/>
          </a:xfrm>
        </p:spPr>
      </p:pic>
      <p:sp>
        <p:nvSpPr>
          <p:cNvPr id="8" name="TextBox 7"/>
          <p:cNvSpPr txBox="1"/>
          <p:nvPr/>
        </p:nvSpPr>
        <p:spPr>
          <a:xfrm>
            <a:off x="1584299" y="2407256"/>
            <a:ext cx="1639956" cy="57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Prep Camera Support Assembly for transfer of camera to saddle stand</a:t>
            </a:r>
          </a:p>
        </p:txBody>
      </p:sp>
      <p:cxnSp>
        <p:nvCxnSpPr>
          <p:cNvPr id="9" name="Straight Arrow Connector 8"/>
          <p:cNvCxnSpPr>
            <a:stCxn id="8" idx="3"/>
          </p:cNvCxnSpPr>
          <p:nvPr/>
        </p:nvCxnSpPr>
        <p:spPr>
          <a:xfrm>
            <a:off x="3224255" y="2695797"/>
            <a:ext cx="560566" cy="6020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957762" y="2635858"/>
            <a:ext cx="1" cy="6619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76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Remove Filters from Camera &amp; Store in Clean Box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94" y="696593"/>
            <a:ext cx="6467475" cy="4131314"/>
          </a:xfrm>
        </p:spPr>
      </p:pic>
      <p:sp>
        <p:nvSpPr>
          <p:cNvPr id="5" name="TextBox 4"/>
          <p:cNvSpPr txBox="1"/>
          <p:nvPr/>
        </p:nvSpPr>
        <p:spPr>
          <a:xfrm>
            <a:off x="2514600" y="800100"/>
            <a:ext cx="1468506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Filter Storage Clean Box</a:t>
            </a:r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>
            <a:off x="3983106" y="1007849"/>
            <a:ext cx="2337684" cy="2263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21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Camera into White Room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94" y="696593"/>
            <a:ext cx="6467475" cy="4131314"/>
          </a:xfrm>
        </p:spPr>
      </p:pic>
      <p:cxnSp>
        <p:nvCxnSpPr>
          <p:cNvPr id="5" name="Straight Arrow Connector 4"/>
          <p:cNvCxnSpPr/>
          <p:nvPr/>
        </p:nvCxnSpPr>
        <p:spPr>
          <a:xfrm flipH="1">
            <a:off x="2389367" y="2400300"/>
            <a:ext cx="83488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02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in White Room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94" y="698555"/>
            <a:ext cx="6467475" cy="4127391"/>
          </a:xfrm>
        </p:spPr>
      </p:pic>
    </p:spTree>
    <p:extLst>
      <p:ext uri="{BB962C8B-B14F-4D97-AF65-F5344CB8AC3E}">
        <p14:creationId xmlns:p14="http://schemas.microsoft.com/office/powerpoint/2010/main" val="351648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Remove Camera Shroud, Auto Changer and Shutter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94" y="698818"/>
            <a:ext cx="6467475" cy="4126865"/>
          </a:xfrm>
        </p:spPr>
      </p:pic>
      <p:cxnSp>
        <p:nvCxnSpPr>
          <p:cNvPr id="5" name="Straight Arrow Connector 4"/>
          <p:cNvCxnSpPr/>
          <p:nvPr/>
        </p:nvCxnSpPr>
        <p:spPr>
          <a:xfrm flipV="1">
            <a:off x="3981616" y="2057400"/>
            <a:ext cx="1306002" cy="1738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43650" y="3429000"/>
            <a:ext cx="969066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Utility Trunk Support Stand</a:t>
            </a: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5803964" y="3119948"/>
            <a:ext cx="539686" cy="5168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64694" y="2297117"/>
            <a:ext cx="1264256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err="1">
                <a:latin typeface="Calibri" panose="020F0502020204030204" pitchFamily="34" charset="0"/>
              </a:rPr>
              <a:t>Cryo</a:t>
            </a:r>
            <a:r>
              <a:rPr lang="en-US" sz="1050" dirty="0">
                <a:latin typeface="Calibri" panose="020F0502020204030204" pitchFamily="34" charset="0"/>
              </a:rPr>
              <a:t> Support Stand</a:t>
            </a:r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>
            <a:off x="3028950" y="2424075"/>
            <a:ext cx="906451" cy="5517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99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Move Cryostat Assembly to </a:t>
            </a:r>
            <a:r>
              <a:rPr lang="en-US" dirty="0" err="1"/>
              <a:t>Cryo</a:t>
            </a:r>
            <a:r>
              <a:rPr lang="en-US" dirty="0"/>
              <a:t> Support Stand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94" y="701384"/>
            <a:ext cx="6467475" cy="4121732"/>
          </a:xfrm>
        </p:spPr>
      </p:pic>
      <p:sp>
        <p:nvSpPr>
          <p:cNvPr id="5" name="TextBox 4"/>
          <p:cNvSpPr txBox="1"/>
          <p:nvPr/>
        </p:nvSpPr>
        <p:spPr>
          <a:xfrm>
            <a:off x="3576099" y="907628"/>
            <a:ext cx="1264256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Auto Changer in Clean Box on Cart</a:t>
            </a:r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>
            <a:off x="4840355" y="1115377"/>
            <a:ext cx="673875" cy="8108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114800" y="2297117"/>
            <a:ext cx="355821" cy="6786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657850" y="1428750"/>
            <a:ext cx="0" cy="4588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07544" y="2297117"/>
            <a:ext cx="1264256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err="1">
                <a:latin typeface="Calibri" panose="020F0502020204030204" pitchFamily="34" charset="0"/>
              </a:rPr>
              <a:t>Cryo</a:t>
            </a:r>
            <a:r>
              <a:rPr lang="en-US" sz="1050" dirty="0">
                <a:latin typeface="Calibri" panose="020F0502020204030204" pitchFamily="34" charset="0"/>
              </a:rPr>
              <a:t> Support Stand</a:t>
            </a:r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>
            <a:off x="2971800" y="2424075"/>
            <a:ext cx="906451" cy="5517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39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Utility Trunk to UT Support Stand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94" y="697890"/>
            <a:ext cx="6467475" cy="4128721"/>
          </a:xfrm>
        </p:spPr>
      </p:pic>
      <p:sp>
        <p:nvSpPr>
          <p:cNvPr id="5" name="TextBox 4"/>
          <p:cNvSpPr txBox="1"/>
          <p:nvPr/>
        </p:nvSpPr>
        <p:spPr>
          <a:xfrm>
            <a:off x="6400800" y="3371850"/>
            <a:ext cx="969066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Utility Trunk Support Stand</a:t>
            </a: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 flipV="1">
            <a:off x="5861114" y="3062798"/>
            <a:ext cx="539686" cy="5168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470622" y="2957389"/>
            <a:ext cx="930302" cy="715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07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63106C6-49F9-6245-9856-8E996674F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0810"/>
            <a:ext cx="8229600" cy="3982640"/>
          </a:xfrm>
        </p:spPr>
        <p:txBody>
          <a:bodyPr/>
          <a:lstStyle/>
          <a:p>
            <a:r>
              <a:rPr lang="en-US" dirty="0" smtClean="0"/>
              <a:t>Reverification-related FTEs </a:t>
            </a:r>
          </a:p>
          <a:p>
            <a:pPr lvl="1"/>
            <a:r>
              <a:rPr lang="en-US" dirty="0" smtClean="0"/>
              <a:t>7.2 FTEs average per month during reverification process</a:t>
            </a:r>
          </a:p>
          <a:p>
            <a:pPr lvl="2"/>
            <a:r>
              <a:rPr lang="en-US" dirty="0" smtClean="0"/>
              <a:t>Primarily DOE</a:t>
            </a:r>
          </a:p>
          <a:p>
            <a:r>
              <a:rPr lang="en-US" dirty="0" smtClean="0"/>
              <a:t>Procurements - $5k (all DOE)</a:t>
            </a:r>
          </a:p>
          <a:p>
            <a:pPr lvl="1"/>
            <a:r>
              <a:rPr lang="en-US" dirty="0" smtClean="0"/>
              <a:t>Miscellaneous tools and hardware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2566981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Cryostat into Clean Room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94" y="704650"/>
            <a:ext cx="6467475" cy="4115200"/>
          </a:xfr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265998" y="2313831"/>
            <a:ext cx="638093" cy="6559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279790" y="2114550"/>
            <a:ext cx="972047" cy="10138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73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Cryostat into Clean Room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94" y="705583"/>
            <a:ext cx="6467475" cy="4113335"/>
          </a:xfrm>
        </p:spPr>
      </p:pic>
    </p:spTree>
    <p:extLst>
      <p:ext uri="{BB962C8B-B14F-4D97-AF65-F5344CB8AC3E}">
        <p14:creationId xmlns:p14="http://schemas.microsoft.com/office/powerpoint/2010/main" val="234688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 Room Layout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94" y="703019"/>
            <a:ext cx="6467475" cy="4118463"/>
          </a:xfrm>
        </p:spPr>
      </p:pic>
      <p:sp>
        <p:nvSpPr>
          <p:cNvPr id="7" name="TextBox 6"/>
          <p:cNvSpPr txBox="1"/>
          <p:nvPr/>
        </p:nvSpPr>
        <p:spPr>
          <a:xfrm>
            <a:off x="1653871" y="893124"/>
            <a:ext cx="517829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BOT</a:t>
            </a:r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>
            <a:off x="2171700" y="1020082"/>
            <a:ext cx="2371974" cy="10395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49102" y="857250"/>
            <a:ext cx="1094298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Single-bay Raft Metrology</a:t>
            </a:r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>
            <a:off x="4343400" y="1064999"/>
            <a:ext cx="403032" cy="3840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15150" y="857250"/>
            <a:ext cx="386633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TS8</a:t>
            </a:r>
          </a:p>
        </p:txBody>
      </p:sp>
      <p:cxnSp>
        <p:nvCxnSpPr>
          <p:cNvPr id="25" name="Straight Arrow Connector 24"/>
          <p:cNvCxnSpPr>
            <a:stCxn id="24" idx="1"/>
          </p:cNvCxnSpPr>
          <p:nvPr/>
        </p:nvCxnSpPr>
        <p:spPr>
          <a:xfrm flipH="1">
            <a:off x="6026590" y="984208"/>
            <a:ext cx="888560" cy="5990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53871" y="2971800"/>
            <a:ext cx="1032179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Portable Crane</a:t>
            </a:r>
          </a:p>
        </p:txBody>
      </p:sp>
      <p:cxnSp>
        <p:nvCxnSpPr>
          <p:cNvPr id="32" name="Straight Arrow Connector 31"/>
          <p:cNvCxnSpPr>
            <a:stCxn id="31" idx="3"/>
          </p:cNvCxnSpPr>
          <p:nvPr/>
        </p:nvCxnSpPr>
        <p:spPr>
          <a:xfrm flipV="1">
            <a:off x="2686050" y="2630017"/>
            <a:ext cx="628650" cy="4687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63202" y="3257550"/>
            <a:ext cx="2971800" cy="1223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Not Shown: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latin typeface="Calibri" panose="020F0502020204030204" pitchFamily="34" charset="0"/>
              </a:rPr>
              <a:t>Alum-a-lift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latin typeface="Calibri" panose="020F0502020204030204" pitchFamily="34" charset="0"/>
              </a:rPr>
              <a:t>Utility Trunk-in-a-rack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latin typeface="Calibri" panose="020F0502020204030204" pitchFamily="34" charset="0"/>
              </a:rPr>
              <a:t>Computers for BOT, Raft Integration, TS8 &amp; Single-bay Raft Metrology stands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latin typeface="Calibri" panose="020F0502020204030204" pitchFamily="34" charset="0"/>
              </a:rPr>
              <a:t>TS8 cryostat cart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latin typeface="Calibri" panose="020F0502020204030204" pitchFamily="34" charset="0"/>
              </a:rPr>
              <a:t>Parts storage / Shelving</a:t>
            </a:r>
          </a:p>
        </p:txBody>
      </p:sp>
    </p:spTree>
    <p:extLst>
      <p:ext uri="{BB962C8B-B14F-4D97-AF65-F5344CB8AC3E}">
        <p14:creationId xmlns:p14="http://schemas.microsoft.com/office/powerpoint/2010/main" val="132475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 </a:t>
            </a:r>
            <a:r>
              <a:rPr lang="en-US" dirty="0" err="1"/>
              <a:t>Cryo</a:t>
            </a:r>
            <a:r>
              <a:rPr lang="en-US" dirty="0"/>
              <a:t> for move to Raft Integration Stand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94" y="700454"/>
            <a:ext cx="6467475" cy="4123592"/>
          </a:xfr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766930" y="2171700"/>
            <a:ext cx="1938131" cy="954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40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Raft from Cryostat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94" y="698818"/>
            <a:ext cx="6467475" cy="4126865"/>
          </a:xfrm>
        </p:spPr>
      </p:pic>
      <p:sp>
        <p:nvSpPr>
          <p:cNvPr id="5" name="TextBox 4"/>
          <p:cNvSpPr txBox="1"/>
          <p:nvPr/>
        </p:nvSpPr>
        <p:spPr>
          <a:xfrm>
            <a:off x="1762705" y="3200400"/>
            <a:ext cx="2971800" cy="1223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Utilities Needed: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latin typeface="Calibri" panose="020F0502020204030204" pitchFamily="34" charset="0"/>
              </a:rPr>
              <a:t>Power for temporary Utility Trunk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latin typeface="Calibri" panose="020F0502020204030204" pitchFamily="34" charset="0"/>
              </a:rPr>
              <a:t>Power for stages/pumps/compressors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latin typeface="Calibri" panose="020F0502020204030204" pitchFamily="34" charset="0"/>
              </a:rPr>
              <a:t>DAQ Fibers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latin typeface="Calibri" panose="020F0502020204030204" pitchFamily="34" charset="0"/>
              </a:rPr>
              <a:t>Refrigeration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latin typeface="Calibri" panose="020F0502020204030204" pitchFamily="34" charset="0"/>
              </a:rPr>
              <a:t>Nitrogen gas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latin typeface="Calibri" panose="020F0502020204030204" pitchFamily="34" charset="0"/>
              </a:rPr>
              <a:t>Compressed dry air</a:t>
            </a:r>
          </a:p>
        </p:txBody>
      </p:sp>
    </p:spTree>
    <p:extLst>
      <p:ext uri="{BB962C8B-B14F-4D97-AF65-F5344CB8AC3E}">
        <p14:creationId xmlns:p14="http://schemas.microsoft.com/office/powerpoint/2010/main" val="146189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Camera Equipment Storage Needs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007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Needs In Camera Maintenance Facility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b="1" dirty="0">
                <a:sym typeface="Wingdings" panose="05000000000000000000" pitchFamily="2" charset="2"/>
              </a:rPr>
              <a:t>Remains in Camera Staging &amp; Test Area</a:t>
            </a:r>
            <a:endParaRPr lang="en-US" sz="1500" b="1" dirty="0"/>
          </a:p>
          <a:p>
            <a:r>
              <a:rPr lang="en-US" sz="1500" dirty="0"/>
              <a:t>Camera Integration Stand 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US" sz="1500" b="1" dirty="0"/>
              <a:t>Remains in White Room</a:t>
            </a:r>
          </a:p>
          <a:p>
            <a:r>
              <a:rPr lang="en-US" sz="1500" dirty="0"/>
              <a:t>Saddle Stand</a:t>
            </a:r>
          </a:p>
          <a:p>
            <a:r>
              <a:rPr lang="en-US" sz="1500" dirty="0" err="1"/>
              <a:t>Cryo</a:t>
            </a:r>
            <a:r>
              <a:rPr lang="en-US" sz="1500" dirty="0"/>
              <a:t> Support Stand</a:t>
            </a:r>
          </a:p>
          <a:p>
            <a:r>
              <a:rPr lang="en-US" sz="1500" dirty="0"/>
              <a:t>Shutter Service Stand (2m x 1m)</a:t>
            </a:r>
          </a:p>
          <a:p>
            <a:r>
              <a:rPr lang="en-US" sz="1500" dirty="0"/>
              <a:t>Auto Changer Service Stand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US" sz="1500" b="1" dirty="0"/>
              <a:t>Remains in Clean Room</a:t>
            </a:r>
          </a:p>
          <a:p>
            <a:r>
              <a:rPr lang="en-US" sz="1500" dirty="0"/>
              <a:t>Raft Integration Stand</a:t>
            </a:r>
          </a:p>
          <a:p>
            <a:r>
              <a:rPr lang="en-US" sz="1500" dirty="0"/>
              <a:t>Bench for Optical Testing (BOT)</a:t>
            </a:r>
          </a:p>
          <a:p>
            <a:r>
              <a:rPr lang="en-US" sz="1500" dirty="0"/>
              <a:t>Single-bay Raft Metrology Stand</a:t>
            </a:r>
          </a:p>
          <a:p>
            <a:r>
              <a:rPr lang="en-US" sz="1500" dirty="0"/>
              <a:t>Single-bay Raft Electro Optical Test Stand (TS8)</a:t>
            </a:r>
          </a:p>
          <a:p>
            <a:r>
              <a:rPr lang="en-US" sz="1500" dirty="0"/>
              <a:t>Crane</a:t>
            </a:r>
          </a:p>
        </p:txBody>
      </p:sp>
    </p:spTree>
    <p:extLst>
      <p:ext uri="{BB962C8B-B14F-4D97-AF65-F5344CB8AC3E}">
        <p14:creationId xmlns:p14="http://schemas.microsoft.com/office/powerpoint/2010/main" val="351563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Storage Needs Outside of Camera Maintenance Facility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b="1" dirty="0"/>
              <a:t>Used During Telescope Operations</a:t>
            </a:r>
          </a:p>
          <a:p>
            <a:r>
              <a:rPr lang="en-US" sz="1500" dirty="0"/>
              <a:t>Filter Loader with cart, 2x (1.2m x .75m)</a:t>
            </a:r>
          </a:p>
          <a:p>
            <a:r>
              <a:rPr lang="en-US" sz="1500" dirty="0"/>
              <a:t>Filter Storage Clean Box (1.7m x 1.2m)</a:t>
            </a:r>
          </a:p>
          <a:p>
            <a:r>
              <a:rPr lang="en-US" sz="1500" dirty="0"/>
              <a:t>Filter Bench Top Stand </a:t>
            </a:r>
          </a:p>
          <a:p>
            <a:r>
              <a:rPr lang="en-US" sz="1500" dirty="0"/>
              <a:t>Spare Auto Changer (in clean box)</a:t>
            </a:r>
          </a:p>
          <a:p>
            <a:r>
              <a:rPr lang="en-US" sz="1500" dirty="0"/>
              <a:t>Auto Changer Clean Box Cart, 2x (1.7m x 1.7m)</a:t>
            </a:r>
          </a:p>
          <a:p>
            <a:r>
              <a:rPr lang="en-US" sz="1500" dirty="0"/>
              <a:t>Auto Changer Lift Fixture</a:t>
            </a:r>
          </a:p>
          <a:p>
            <a:r>
              <a:rPr lang="en-US" sz="1500" dirty="0"/>
              <a:t>Filter Shipping Container, 6x </a:t>
            </a:r>
          </a:p>
          <a:p>
            <a:r>
              <a:rPr lang="en-US" sz="1500" dirty="0"/>
              <a:t>Filter Covers, 12x</a:t>
            </a:r>
          </a:p>
          <a:p>
            <a:r>
              <a:rPr lang="en-US" sz="1500" dirty="0"/>
              <a:t>Spare Shutter (in clean storage box)</a:t>
            </a:r>
          </a:p>
          <a:p>
            <a:r>
              <a:rPr lang="en-US" sz="1500" dirty="0"/>
              <a:t>Shutter Installation Rails</a:t>
            </a:r>
          </a:p>
          <a:p>
            <a:r>
              <a:rPr lang="en-US" sz="1500"/>
              <a:t>Shutter </a:t>
            </a:r>
            <a:r>
              <a:rPr lang="en-US" sz="1500" dirty="0"/>
              <a:t>Lift Fixture</a:t>
            </a:r>
          </a:p>
          <a:p>
            <a:endParaRPr lang="en-US" sz="1050" dirty="0"/>
          </a:p>
          <a:p>
            <a:pPr marL="0" indent="0">
              <a:buNone/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09587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Storage Needs Outside of Camera Maintenance Facility,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/>
              <a:t>Used Only During Camera Maintenance</a:t>
            </a:r>
          </a:p>
          <a:p>
            <a:r>
              <a:rPr lang="en-US" sz="1500" dirty="0"/>
              <a:t>UT Support Stand (2m x 2m)</a:t>
            </a:r>
          </a:p>
          <a:p>
            <a:r>
              <a:rPr lang="en-US" sz="1500" dirty="0"/>
              <a:t>Camera Lift Fixture</a:t>
            </a:r>
          </a:p>
          <a:p>
            <a:r>
              <a:rPr lang="en-US" sz="1500" dirty="0" err="1"/>
              <a:t>Cryo</a:t>
            </a:r>
            <a:r>
              <a:rPr lang="en-US" sz="1500" dirty="0"/>
              <a:t> Lift Fixture</a:t>
            </a:r>
          </a:p>
          <a:p>
            <a:r>
              <a:rPr lang="en-US" sz="1500" dirty="0" err="1"/>
              <a:t>Cryo</a:t>
            </a:r>
            <a:r>
              <a:rPr lang="en-US" sz="1500" dirty="0"/>
              <a:t> Spreader Bar</a:t>
            </a:r>
          </a:p>
          <a:p>
            <a:endParaRPr lang="en-US" sz="1500" dirty="0"/>
          </a:p>
          <a:p>
            <a:pPr marL="0" indent="0">
              <a:buNone/>
            </a:pPr>
            <a:r>
              <a:rPr lang="en-US" sz="1500" dirty="0"/>
              <a:t>Seldom Used (Only for Receiving the Camera from SLAC)</a:t>
            </a:r>
          </a:p>
          <a:p>
            <a:r>
              <a:rPr lang="en-US" sz="1500" dirty="0"/>
              <a:t>L1-L2 Shipping Container (3.2m x 3.2m) </a:t>
            </a:r>
          </a:p>
          <a:p>
            <a:r>
              <a:rPr lang="en-US" sz="1500" dirty="0"/>
              <a:t>L1-L2 Support Stand  (2.75m x 2.2m)</a:t>
            </a:r>
          </a:p>
          <a:p>
            <a:r>
              <a:rPr lang="en-US" sz="1500" dirty="0"/>
              <a:t>L1-L2 Lift Fixture (on support stand)</a:t>
            </a:r>
          </a:p>
          <a:p>
            <a:r>
              <a:rPr lang="en-US" sz="1500" dirty="0"/>
              <a:t>Camera Shipping Container (6m x 2.5m)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5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63106C6-49F9-6245-9856-8E996674F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0810"/>
            <a:ext cx="8229600" cy="3982640"/>
          </a:xfrm>
        </p:spPr>
        <p:txBody>
          <a:bodyPr/>
          <a:lstStyle/>
          <a:p>
            <a:r>
              <a:rPr lang="en-US" dirty="0"/>
              <a:t>Inherited </a:t>
            </a:r>
            <a:r>
              <a:rPr lang="en-US" dirty="0" smtClean="0"/>
              <a:t>from Camera I&amp;T</a:t>
            </a:r>
            <a:endParaRPr lang="en-US" dirty="0"/>
          </a:p>
          <a:p>
            <a:pPr lvl="1"/>
            <a:r>
              <a:rPr lang="en-US" dirty="0" smtClean="0"/>
              <a:t>IT-035 Refrigeration expertise required </a:t>
            </a:r>
          </a:p>
          <a:p>
            <a:pPr lvl="1"/>
            <a:r>
              <a:rPr lang="en-US" dirty="0" smtClean="0"/>
              <a:t>IT-036 Optical engineer expertise required</a:t>
            </a:r>
            <a:endParaRPr lang="en-US" dirty="0"/>
          </a:p>
          <a:p>
            <a:r>
              <a:rPr lang="en-US" dirty="0" smtClean="0"/>
              <a:t>DOEC-004, Accelerated Camera MIE </a:t>
            </a:r>
            <a:r>
              <a:rPr lang="en-US" dirty="0" err="1" smtClean="0"/>
              <a:t>rolloff</a:t>
            </a:r>
            <a:endParaRPr lang="en-US" dirty="0" smtClean="0"/>
          </a:p>
          <a:p>
            <a:r>
              <a:rPr lang="en-US" dirty="0" smtClean="0"/>
              <a:t>DOEC-010, Refrigeration preparation time</a:t>
            </a:r>
          </a:p>
          <a:p>
            <a:r>
              <a:rPr lang="en-US" dirty="0" smtClean="0"/>
              <a:t>DOEC-012, Optical filter delays (affects ability to perform throughput testing)</a:t>
            </a:r>
          </a:p>
          <a:p>
            <a:r>
              <a:rPr lang="en-US" dirty="0" smtClean="0"/>
              <a:t>DOEC-013 / CRYO-057, Refrigeration ICD mismatch</a:t>
            </a:r>
          </a:p>
          <a:p>
            <a:r>
              <a:rPr lang="en-US" dirty="0" smtClean="0"/>
              <a:t>DOEC-015, Refrigeration Technician training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</a:t>
            </a:r>
          </a:p>
        </p:txBody>
      </p:sp>
    </p:spTree>
    <p:extLst>
      <p:ext uri="{BB962C8B-B14F-4D97-AF65-F5344CB8AC3E}">
        <p14:creationId xmlns:p14="http://schemas.microsoft.com/office/powerpoint/2010/main" val="1446570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63106C6-49F9-6245-9856-8E996674F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0810"/>
            <a:ext cx="8153400" cy="3982640"/>
          </a:xfrm>
        </p:spPr>
        <p:txBody>
          <a:bodyPr/>
          <a:lstStyle/>
          <a:p>
            <a:r>
              <a:rPr lang="en-US" dirty="0" smtClean="0"/>
              <a:t>Inherited from I&amp;T during their verification process</a:t>
            </a:r>
          </a:p>
          <a:p>
            <a:r>
              <a:rPr lang="en-US" dirty="0" smtClean="0"/>
              <a:t>DOE personnel on summit for first time will require additional training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Hazards</a:t>
            </a:r>
          </a:p>
        </p:txBody>
      </p:sp>
    </p:spTree>
    <p:extLst>
      <p:ext uri="{BB962C8B-B14F-4D97-AF65-F5344CB8AC3E}">
        <p14:creationId xmlns:p14="http://schemas.microsoft.com/office/powerpoint/2010/main" val="691604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Camera Assembly and Re-verification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308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LSST Camera needs to be delivered from SLAC to the Cerro Pachon Summit</a:t>
            </a:r>
          </a:p>
          <a:p>
            <a:pPr lvl="1"/>
            <a:r>
              <a:rPr lang="en-US" dirty="0" smtClean="0"/>
              <a:t>See </a:t>
            </a:r>
            <a:r>
              <a:rPr lang="en-US" dirty="0"/>
              <a:t>presentation by Margaux Lopez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mitigate hazards to the Camera hardware, the optics are being removed and shipped separately</a:t>
            </a:r>
          </a:p>
          <a:p>
            <a:r>
              <a:rPr lang="en-US" dirty="0" smtClean="0"/>
              <a:t>Plan </a:t>
            </a:r>
            <a:r>
              <a:rPr lang="en-US" dirty="0"/>
              <a:t>for reassembly at the summit is required</a:t>
            </a:r>
          </a:p>
          <a:p>
            <a:r>
              <a:rPr lang="en-US" dirty="0" smtClean="0"/>
              <a:t>Subset </a:t>
            </a:r>
            <a:r>
              <a:rPr lang="en-US" dirty="0"/>
              <a:t>of camera requirements need to be re-verified</a:t>
            </a:r>
          </a:p>
        </p:txBody>
      </p:sp>
    </p:spTree>
    <p:extLst>
      <p:ext uri="{BB962C8B-B14F-4D97-AF65-F5344CB8AC3E}">
        <p14:creationId xmlns:p14="http://schemas.microsoft.com/office/powerpoint/2010/main" val="2523822417"/>
      </p:ext>
    </p:extLst>
  </p:cSld>
  <p:clrMapOvr>
    <a:masterClrMapping/>
  </p:clrMapOvr>
</p:sld>
</file>

<file path=ppt/theme/theme1.xml><?xml version="1.0" encoding="utf-8"?>
<a:theme xmlns:a="http://schemas.openxmlformats.org/drawingml/2006/main" name="Legacy 169 JSR2017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2188</TotalTime>
  <Words>1223</Words>
  <Application>Microsoft Office PowerPoint</Application>
  <PresentationFormat>On-screen Show (16:9)</PresentationFormat>
  <Paragraphs>226</Paragraphs>
  <Slides>58</Slides>
  <Notes>3</Notes>
  <HiddenSlides>23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Legacy 169 JSR2017</vt:lpstr>
      <vt:lpstr>Camera Summit Reverification  Travis Lange Camera I&amp;T Engineer  NSF/DOE LSST Commissioning Review August 2, 2018</vt:lpstr>
      <vt:lpstr>Outline</vt:lpstr>
      <vt:lpstr>Schedule, Budget, Risks, and Hazards</vt:lpstr>
      <vt:lpstr>Schedule</vt:lpstr>
      <vt:lpstr>Budget</vt:lpstr>
      <vt:lpstr>Risks</vt:lpstr>
      <vt:lpstr>Hazards</vt:lpstr>
      <vt:lpstr>Camera Assembly and Re-verification</vt:lpstr>
      <vt:lpstr>Introduction</vt:lpstr>
      <vt:lpstr>Reassembly of the Camera after shipping</vt:lpstr>
      <vt:lpstr>3rd Floor Camera Maintenance Facility</vt:lpstr>
      <vt:lpstr>Receiving the Camera and Prepping for Install</vt:lpstr>
      <vt:lpstr>Receiving the Camera—LCA-13420</vt:lpstr>
      <vt:lpstr>Camera Staging and Test Area</vt:lpstr>
      <vt:lpstr>Receive Camera from SLAC on Saddle Stand</vt:lpstr>
      <vt:lpstr>Move Camera Into White Room</vt:lpstr>
      <vt:lpstr>Camera in White Room</vt:lpstr>
      <vt:lpstr>Bring L1-L2 Container into White Room</vt:lpstr>
      <vt:lpstr>Prep L1-L2</vt:lpstr>
      <vt:lpstr>Remove L1-L2 Shipping Container</vt:lpstr>
      <vt:lpstr>Integrate L1-L2 and Shroud to Camera</vt:lpstr>
      <vt:lpstr>Move Camera into Staging Area</vt:lpstr>
      <vt:lpstr>Prep Filters for Camera</vt:lpstr>
      <vt:lpstr>Prep Camera for Move to Integration Stand</vt:lpstr>
      <vt:lpstr>Install Filters in Camera</vt:lpstr>
      <vt:lpstr>Camera Testing &amp; Alignment</vt:lpstr>
      <vt:lpstr>Prep Hexapod/Rotator Assembly</vt:lpstr>
      <vt:lpstr>PowerPoint Presentation</vt:lpstr>
      <vt:lpstr>Integrate Camera on Hexapod/Rotator Assembly</vt:lpstr>
      <vt:lpstr>Re-Verification of the Camera Requirements</vt:lpstr>
      <vt:lpstr>Functional and Performance Tests</vt:lpstr>
      <vt:lpstr>Alignment and Performance—After Reassembly</vt:lpstr>
      <vt:lpstr>Re-verification Equipment</vt:lpstr>
      <vt:lpstr>Summary </vt:lpstr>
      <vt:lpstr>End of Presentation</vt:lpstr>
      <vt:lpstr>Re-verification Contingency</vt:lpstr>
      <vt:lpstr>Long term RAFT Maintenance</vt:lpstr>
      <vt:lpstr>Camera Maintenance (Receiving the Camera from the Telescope)</vt:lpstr>
      <vt:lpstr>Maintenance Flow Diagram: Disassembly</vt:lpstr>
      <vt:lpstr>Maintenance Flow Diagram: Raft Integration</vt:lpstr>
      <vt:lpstr>Maintenance Flow Diagram: Cryostat and Camera Integration</vt:lpstr>
      <vt:lpstr>Maintenance Flow Diagram: Final Integration and Test</vt:lpstr>
      <vt:lpstr>Prep for Camera Removal from Integrated Assembly</vt:lpstr>
      <vt:lpstr>Remove Filters from Camera &amp; Store in Clean Box</vt:lpstr>
      <vt:lpstr>Move Camera into White Room</vt:lpstr>
      <vt:lpstr>Camera in White Room</vt:lpstr>
      <vt:lpstr>Remove Camera Shroud, Auto Changer and Shutter</vt:lpstr>
      <vt:lpstr>Move Cryostat Assembly to Cryo Support Stand</vt:lpstr>
      <vt:lpstr>Move Utility Trunk to UT Support Stand</vt:lpstr>
      <vt:lpstr>Move Cryostat into Clean Room</vt:lpstr>
      <vt:lpstr>Move Cryostat into Clean Room</vt:lpstr>
      <vt:lpstr>Clean Room Layout</vt:lpstr>
      <vt:lpstr>Prep Cryo for move to Raft Integration Stand</vt:lpstr>
      <vt:lpstr>Remove Raft from Cryostat</vt:lpstr>
      <vt:lpstr>Camera Equipment Storage Needs</vt:lpstr>
      <vt:lpstr>Storage Needs In Camera Maintenance Facility</vt:lpstr>
      <vt:lpstr>Storage Needs Outside of Camera Maintenance Facility</vt:lpstr>
      <vt:lpstr>Storage Needs Outside of Camera Maintenance Facility, cont’d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Refrigeration Pathfinder  Diane Hascall Engineer - SLAC  NSF/DOE LSST Commissioning Review August 2, 2018</dc:title>
  <dc:creator>Hascall, Diane</dc:creator>
  <cp:lastModifiedBy>Lange, Travis J</cp:lastModifiedBy>
  <cp:revision>19</cp:revision>
  <dcterms:modified xsi:type="dcterms:W3CDTF">2018-07-19T04:54:51Z</dcterms:modified>
</cp:coreProperties>
</file>