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4"/>
  </p:notesMasterIdLst>
  <p:sldIdLst>
    <p:sldId id="257" r:id="rId2"/>
    <p:sldId id="259" r:id="rId3"/>
    <p:sldId id="284" r:id="rId4"/>
    <p:sldId id="290" r:id="rId5"/>
    <p:sldId id="291" r:id="rId6"/>
    <p:sldId id="292" r:id="rId7"/>
    <p:sldId id="294" r:id="rId8"/>
    <p:sldId id="293" r:id="rId9"/>
    <p:sldId id="295" r:id="rId10"/>
    <p:sldId id="296" r:id="rId11"/>
    <p:sldId id="297" r:id="rId12"/>
    <p:sldId id="286" r:id="rId13"/>
    <p:sldId id="287" r:id="rId14"/>
    <p:sldId id="288" r:id="rId15"/>
    <p:sldId id="289" r:id="rId16"/>
    <p:sldId id="283" r:id="rId17"/>
    <p:sldId id="265" r:id="rId18"/>
    <p:sldId id="266" r:id="rId19"/>
    <p:sldId id="267" r:id="rId20"/>
    <p:sldId id="268" r:id="rId21"/>
    <p:sldId id="269" r:id="rId22"/>
    <p:sldId id="298" r:id="rId23"/>
    <p:sldId id="299" r:id="rId24"/>
    <p:sldId id="300" r:id="rId25"/>
    <p:sldId id="301" r:id="rId26"/>
    <p:sldId id="302"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303" r:id="rId41"/>
    <p:sldId id="304" r:id="rId42"/>
    <p:sldId id="310" r:id="rId43"/>
    <p:sldId id="311" r:id="rId44"/>
    <p:sldId id="312" r:id="rId45"/>
    <p:sldId id="313" r:id="rId46"/>
    <p:sldId id="314" r:id="rId47"/>
    <p:sldId id="315" r:id="rId48"/>
    <p:sldId id="316" r:id="rId49"/>
    <p:sldId id="317" r:id="rId50"/>
    <p:sldId id="318" r:id="rId51"/>
    <p:sldId id="319" r:id="rId52"/>
    <p:sldId id="285"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5" autoAdjust="0"/>
    <p:restoredTop sz="94560"/>
  </p:normalViewPr>
  <p:slideViewPr>
    <p:cSldViewPr>
      <p:cViewPr varScale="1">
        <p:scale>
          <a:sx n="113" d="100"/>
          <a:sy n="113" d="100"/>
        </p:scale>
        <p:origin x="184" y="360"/>
      </p:cViewPr>
      <p:guideLst>
        <p:guide orient="horz" pos="1620"/>
        <p:guide pos="2880"/>
      </p:guideLst>
    </p:cSldViewPr>
  </p:slid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8/12/19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01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18</a:t>
            </a:fld>
            <a:endParaRPr lang="en-US"/>
          </a:p>
        </p:txBody>
      </p:sp>
    </p:spTree>
    <p:extLst>
      <p:ext uri="{BB962C8B-B14F-4D97-AF65-F5344CB8AC3E}">
        <p14:creationId xmlns:p14="http://schemas.microsoft.com/office/powerpoint/2010/main" val="5495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Responsive Web Design</a:t>
            </a:r>
          </a:p>
          <a:p>
            <a:r>
              <a:rPr lang="en-US" b="0" dirty="0" smtClean="0"/>
              <a:t>Desktop, tablet, phone, and everything in between</a:t>
            </a:r>
          </a:p>
          <a:p>
            <a:r>
              <a:rPr lang="en-US" b="0" dirty="0" smtClean="0"/>
              <a:t>Supporting touch</a:t>
            </a:r>
          </a:p>
          <a:p>
            <a:r>
              <a:rPr lang="en-US" b="0" dirty="0" smtClean="0"/>
              <a:t>So many browsers</a:t>
            </a:r>
          </a:p>
          <a:p>
            <a:r>
              <a:rPr lang="en-US" sz="1200" b="0" i="0" u="none" strike="noStrike" kern="1200" dirty="0" smtClean="0">
                <a:solidFill>
                  <a:schemeClr val="tx1"/>
                </a:solidFill>
                <a:effectLst/>
                <a:latin typeface="+mn-lt"/>
                <a:ea typeface="+mn-ea"/>
                <a:cs typeface="+mn-cs"/>
              </a:rPr>
              <a:t>70% of all internet users use the Chrome browser.  </a:t>
            </a:r>
          </a:p>
          <a:p>
            <a:r>
              <a:rPr lang="en-US" sz="1200" b="0" i="0" u="none" strike="noStrike" kern="1200" dirty="0" smtClean="0">
                <a:solidFill>
                  <a:schemeClr val="tx1"/>
                </a:solidFill>
                <a:effectLst/>
                <a:latin typeface="+mn-lt"/>
                <a:ea typeface="+mn-ea"/>
                <a:cs typeface="+mn-cs"/>
              </a:rPr>
              <a:t>Firefox and Internet Explorer each account for about 10% of users.  </a:t>
            </a:r>
          </a:p>
          <a:p>
            <a:r>
              <a:rPr lang="en-US" sz="1200" b="0" i="0" u="none" strike="noStrike" kern="1200" dirty="0" smtClean="0">
                <a:solidFill>
                  <a:schemeClr val="tx1"/>
                </a:solidFill>
                <a:effectLst/>
                <a:latin typeface="+mn-lt"/>
                <a:ea typeface="+mn-ea"/>
                <a:cs typeface="+mn-cs"/>
              </a:rPr>
              <a:t>Safari and Opera account for the remainder, about 5% and 2% respectively.  </a:t>
            </a:r>
          </a:p>
          <a:p>
            <a:r>
              <a:rPr lang="en-US" sz="1200" b="0" i="0" u="none" strike="noStrike" kern="1200" dirty="0" smtClean="0">
                <a:solidFill>
                  <a:schemeClr val="tx1"/>
                </a:solidFill>
                <a:effectLst/>
                <a:latin typeface="+mn-lt"/>
                <a:ea typeface="+mn-ea"/>
                <a:cs typeface="+mn-cs"/>
              </a:rPr>
              <a:t>On mobile Chrome and Safari more or less evenly split the field.</a:t>
            </a:r>
            <a:endParaRPr lang="en-US" b="0" dirty="0" smtClean="0"/>
          </a:p>
          <a:p>
            <a:endParaRPr lang="en-US" b="1" dirty="0" smtClean="0"/>
          </a:p>
          <a:p>
            <a:r>
              <a:rPr lang="en-US" b="1" dirty="0" smtClean="0"/>
              <a:t>Accessibility</a:t>
            </a:r>
          </a:p>
          <a:p>
            <a:r>
              <a:rPr lang="en-US" sz="1200" b="0" i="0" u="none" strike="noStrike" kern="1200" dirty="0" smtClean="0">
                <a:solidFill>
                  <a:schemeClr val="tx1"/>
                </a:solidFill>
                <a:effectLst/>
                <a:latin typeface="+mn-lt"/>
                <a:ea typeface="+mn-ea"/>
                <a:cs typeface="+mn-cs"/>
              </a:rPr>
              <a:t>According to 2005 survey 6.8% of people &gt;</a:t>
            </a:r>
            <a:r>
              <a:rPr lang="en-US" sz="1200" b="0" i="0" u="none" strike="noStrike" kern="1200" baseline="0" dirty="0" smtClean="0">
                <a:solidFill>
                  <a:schemeClr val="tx1"/>
                </a:solidFill>
                <a:effectLst/>
                <a:latin typeface="+mn-lt"/>
                <a:ea typeface="+mn-ea"/>
                <a:cs typeface="+mn-cs"/>
              </a:rPr>
              <a:t> 15 years old </a:t>
            </a:r>
            <a:r>
              <a:rPr lang="en-US" sz="1200" b="0" i="0" u="none" strike="noStrike" kern="1200" dirty="0" smtClean="0">
                <a:solidFill>
                  <a:schemeClr val="tx1"/>
                </a:solidFill>
                <a:effectLst/>
                <a:latin typeface="+mn-lt"/>
                <a:ea typeface="+mn-ea"/>
                <a:cs typeface="+mn-cs"/>
              </a:rPr>
              <a:t>accessing the Internet in the US have sight</a:t>
            </a:r>
            <a:r>
              <a:rPr lang="en-US" sz="1200" b="0" i="0" u="none" strike="noStrike" kern="1200" baseline="0" dirty="0" smtClean="0">
                <a:solidFill>
                  <a:schemeClr val="tx1"/>
                </a:solidFill>
                <a:effectLst/>
                <a:latin typeface="+mn-lt"/>
                <a:ea typeface="+mn-ea"/>
                <a:cs typeface="+mn-cs"/>
              </a:rPr>
              <a:t> or vision impairments (15 million people)</a:t>
            </a:r>
          </a:p>
          <a:p>
            <a:r>
              <a:rPr lang="en-US" sz="1200" b="0" i="0" u="none" strike="noStrike" kern="1200" baseline="0" dirty="0" smtClean="0">
                <a:solidFill>
                  <a:schemeClr val="tx1"/>
                </a:solidFill>
                <a:effectLst/>
                <a:latin typeface="+mn-lt"/>
                <a:ea typeface="+mn-ea"/>
                <a:cs typeface="+mn-cs"/>
              </a:rPr>
              <a:t>20.8% of people &gt; 65 years old (</a:t>
            </a:r>
            <a:r>
              <a:rPr lang="cs-CZ" sz="1200" b="0" i="0" u="none" strike="noStrike" kern="1200" baseline="0" dirty="0" smtClean="0">
                <a:solidFill>
                  <a:schemeClr val="tx1"/>
                </a:solidFill>
                <a:effectLst/>
                <a:latin typeface="+mn-lt"/>
                <a:ea typeface="+mn-ea"/>
                <a:cs typeface="+mn-cs"/>
              </a:rPr>
              <a:t>7 </a:t>
            </a:r>
            <a:r>
              <a:rPr lang="cs-CZ" sz="1200" b="0" i="0" u="none" strike="noStrike" kern="1200" baseline="0" dirty="0" err="1" smtClean="0">
                <a:solidFill>
                  <a:schemeClr val="tx1"/>
                </a:solidFill>
                <a:effectLst/>
                <a:latin typeface="+mn-lt"/>
                <a:ea typeface="+mn-ea"/>
                <a:cs typeface="+mn-cs"/>
              </a:rPr>
              <a:t>million</a:t>
            </a:r>
            <a:r>
              <a:rPr lang="cs-CZ" sz="1200" b="0" i="0" u="none" strike="noStrike" kern="1200" baseline="0" dirty="0" smtClean="0">
                <a:solidFill>
                  <a:schemeClr val="tx1"/>
                </a:solidFill>
                <a:effectLst/>
                <a:latin typeface="+mn-lt"/>
                <a:ea typeface="+mn-ea"/>
                <a:cs typeface="+mn-cs"/>
              </a:rPr>
              <a:t> </a:t>
            </a:r>
            <a:r>
              <a:rPr lang="cs-CZ" sz="1200" b="0" i="0" u="none" strike="noStrike" kern="1200" baseline="0" dirty="0" err="1" smtClean="0">
                <a:solidFill>
                  <a:schemeClr val="tx1"/>
                </a:solidFill>
                <a:effectLst/>
                <a:latin typeface="+mn-lt"/>
                <a:ea typeface="+mn-ea"/>
                <a:cs typeface="+mn-cs"/>
              </a:rPr>
              <a:t>people</a:t>
            </a:r>
            <a:r>
              <a:rPr lang="en-US" sz="1200" b="0" i="0" u="none" strike="noStrike" kern="1200" baseline="0" dirty="0" smtClean="0">
                <a:solidFill>
                  <a:schemeClr val="tx1"/>
                </a:solidFill>
                <a:effectLst/>
                <a:latin typeface="+mn-lt"/>
                <a:ea typeface="+mn-ea"/>
                <a:cs typeface="+mn-cs"/>
              </a:rPr>
              <a:t>)</a:t>
            </a:r>
            <a:endParaRPr lang="en-US" b="1" dirty="0" smtClean="0"/>
          </a:p>
          <a:p>
            <a:r>
              <a:rPr lang="en-US" sz="1200" b="0" i="0" u="none" strike="noStrike" kern="1200" dirty="0" smtClean="0">
                <a:solidFill>
                  <a:schemeClr val="tx1"/>
                </a:solidFill>
                <a:effectLst/>
                <a:latin typeface="+mn-lt"/>
                <a:ea typeface="+mn-ea"/>
                <a:cs typeface="+mn-cs"/>
              </a:rPr>
              <a:t>8.2%</a:t>
            </a:r>
            <a:r>
              <a:rPr lang="en-US" sz="1200" b="0" i="0" u="none" strike="noStrike" kern="1200" baseline="0" dirty="0" smtClean="0">
                <a:solidFill>
                  <a:schemeClr val="tx1"/>
                </a:solidFill>
                <a:effectLst/>
                <a:latin typeface="+mn-lt"/>
                <a:ea typeface="+mn-ea"/>
                <a:cs typeface="+mn-cs"/>
              </a:rPr>
              <a:t> of people have trouble using a mouse</a:t>
            </a:r>
            <a:endParaRPr lang="en-US" sz="1200" b="0" i="0" u="none" strike="noStrike" kern="1200" dirty="0" smtClean="0">
              <a:solidFill>
                <a:schemeClr val="tx1"/>
              </a:solidFill>
              <a:effectLst/>
              <a:latin typeface="+mn-lt"/>
              <a:ea typeface="+mn-ea"/>
              <a:cs typeface="+mn-cs"/>
            </a:endParaRPr>
          </a:p>
          <a:p>
            <a:endParaRPr lang="en-US" b="1" dirty="0" smtClean="0"/>
          </a:p>
          <a:p>
            <a:r>
              <a:rPr lang="en-US" b="0" dirty="0" smtClean="0"/>
              <a:t>Linters:</a:t>
            </a:r>
            <a:r>
              <a:rPr lang="en-US" b="0" baseline="0" dirty="0" smtClean="0"/>
              <a:t> Show you what’s wrong while you’re coding</a:t>
            </a:r>
          </a:p>
          <a:p>
            <a:r>
              <a:rPr lang="en-US" b="0" baseline="0" dirty="0" smtClean="0"/>
              <a:t>Auditors: Show you what’s wrong in the browser</a:t>
            </a:r>
          </a:p>
          <a:p>
            <a:r>
              <a:rPr lang="en-US" b="0" baseline="0" dirty="0" smtClean="0"/>
              <a:t>Screen Reader: It’s the real deal</a:t>
            </a:r>
          </a:p>
          <a:p>
            <a:endParaRPr lang="en-US" b="0" dirty="0" smtClean="0"/>
          </a:p>
          <a:p>
            <a:endParaRPr lang="en-US" b="1" dirty="0" smtClean="0"/>
          </a:p>
          <a:p>
            <a:r>
              <a:rPr lang="en-US" b="1" dirty="0" smtClean="0"/>
              <a:t>Localization</a:t>
            </a:r>
            <a:endParaRPr lang="en-US" b="0" dirty="0" smtClean="0"/>
          </a:p>
          <a:p>
            <a:r>
              <a:rPr lang="en-US" b="0" dirty="0" smtClean="0"/>
              <a:t>Language</a:t>
            </a:r>
          </a:p>
          <a:p>
            <a:r>
              <a:rPr lang="en-US" sz="1200" b="0" i="0" kern="1200" dirty="0" smtClean="0">
                <a:solidFill>
                  <a:schemeClr val="tx1"/>
                </a:solidFill>
                <a:effectLst/>
                <a:latin typeface="+mn-lt"/>
                <a:ea typeface="+mn-ea"/>
                <a:cs typeface="+mn-cs"/>
              </a:rPr>
              <a:t>Numeric, currency, date and time formats</a:t>
            </a:r>
          </a:p>
          <a:p>
            <a:r>
              <a:rPr lang="en-US" sz="1200" b="0" i="0" kern="1200" dirty="0" smtClean="0">
                <a:solidFill>
                  <a:schemeClr val="tx1"/>
                </a:solidFill>
                <a:effectLst/>
                <a:latin typeface="+mn-lt"/>
                <a:ea typeface="+mn-ea"/>
                <a:cs typeface="+mn-cs"/>
              </a:rPr>
              <a:t>Keyboard usage</a:t>
            </a:r>
          </a:p>
          <a:p>
            <a:r>
              <a:rPr lang="en-US" sz="1200" b="0" i="0" kern="1200" dirty="0" smtClean="0">
                <a:solidFill>
                  <a:schemeClr val="tx1"/>
                </a:solidFill>
                <a:effectLst/>
                <a:latin typeface="+mn-lt"/>
                <a:ea typeface="+mn-ea"/>
                <a:cs typeface="+mn-cs"/>
              </a:rPr>
              <a:t>Collation and sorting</a:t>
            </a:r>
          </a:p>
          <a:p>
            <a:r>
              <a:rPr lang="en-US" sz="1200" b="0" i="0" kern="1200" dirty="0" smtClean="0">
                <a:solidFill>
                  <a:schemeClr val="tx1"/>
                </a:solidFill>
                <a:effectLst/>
                <a:latin typeface="+mn-lt"/>
                <a:ea typeface="+mn-ea"/>
                <a:cs typeface="+mn-cs"/>
              </a:rPr>
              <a:t>Symbols, icons, and colors</a:t>
            </a:r>
          </a:p>
          <a:p>
            <a:r>
              <a:rPr lang="en-US" sz="1200" b="0" i="0" kern="1200" dirty="0" smtClean="0">
                <a:solidFill>
                  <a:schemeClr val="tx1"/>
                </a:solidFill>
                <a:effectLst/>
                <a:latin typeface="+mn-lt"/>
                <a:ea typeface="+mn-ea"/>
                <a:cs typeface="+mn-cs"/>
              </a:rPr>
              <a:t>Text and graphics containing references to objects, actions or ideas which, in a given culture, may be subject to misinterpretation or viewed as insensitive.</a:t>
            </a:r>
          </a:p>
          <a:p>
            <a:r>
              <a:rPr lang="en-US" sz="1200" b="0" i="0" kern="1200" dirty="0" smtClean="0">
                <a:solidFill>
                  <a:schemeClr val="tx1"/>
                </a:solidFill>
                <a:effectLst/>
                <a:latin typeface="+mn-lt"/>
                <a:ea typeface="+mn-ea"/>
                <a:cs typeface="+mn-cs"/>
              </a:rPr>
              <a:t>Legal requirements: GDPR</a:t>
            </a:r>
          </a:p>
          <a:p>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a:t>
            </a:r>
            <a:r>
              <a:rPr lang="en-US" baseline="0" dirty="0" smtClean="0"/>
              <a:t> translate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b="1" dirty="0" smtClean="0"/>
              <a:t>Internationalization</a:t>
            </a:r>
            <a:endParaRPr lang="en-US" sz="1200" b="0" i="0" kern="1200" dirty="0" smtClean="0">
              <a:solidFill>
                <a:schemeClr val="tx1"/>
              </a:solidFill>
              <a:effectLst/>
              <a:latin typeface="+mn-lt"/>
              <a:ea typeface="+mn-ea"/>
              <a:cs typeface="+mn-cs"/>
            </a:endParaRPr>
          </a:p>
          <a:p>
            <a:r>
              <a:rPr lang="en-US" dirty="0" smtClean="0"/>
              <a:t>Identify Region via IP</a:t>
            </a:r>
          </a:p>
          <a:p>
            <a:r>
              <a:rPr lang="en-US" dirty="0" smtClean="0"/>
              <a:t>Invite user to select their preferred</a:t>
            </a:r>
            <a:r>
              <a:rPr lang="en-US" baseline="0" dirty="0" smtClean="0"/>
              <a:t> </a:t>
            </a:r>
            <a:r>
              <a:rPr lang="en-US" dirty="0" smtClean="0"/>
              <a:t>language: All text has to be variable and conditional</a:t>
            </a:r>
            <a:r>
              <a:rPr lang="en-US" baseline="0" dirty="0" smtClean="0"/>
              <a:t> on this selection</a:t>
            </a:r>
            <a:endParaRPr lang="en-US" dirty="0" smtClean="0"/>
          </a:p>
        </p:txBody>
      </p:sp>
      <p:sp>
        <p:nvSpPr>
          <p:cNvPr id="4" name="Slide Number Placeholder 3"/>
          <p:cNvSpPr>
            <a:spLocks noGrp="1"/>
          </p:cNvSpPr>
          <p:nvPr>
            <p:ph type="sldNum" sz="quarter" idx="10"/>
          </p:nvPr>
        </p:nvSpPr>
        <p:spPr/>
        <p:txBody>
          <a:bodyPr/>
          <a:lstStyle/>
          <a:p>
            <a:fld id="{3F1797BD-0351-BA47-94F8-DCB2E288DF17}" type="slidenum">
              <a:rPr lang="en-US" smtClean="0"/>
              <a:t>28</a:t>
            </a:fld>
            <a:endParaRPr lang="en-US"/>
          </a:p>
        </p:txBody>
      </p:sp>
    </p:spTree>
    <p:extLst>
      <p:ext uri="{BB962C8B-B14F-4D97-AF65-F5344CB8AC3E}">
        <p14:creationId xmlns:p14="http://schemas.microsoft.com/office/powerpoint/2010/main" val="106624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Future-proof</a:t>
            </a:r>
          </a:p>
          <a:p>
            <a:r>
              <a:rPr lang="en-US" b="0" dirty="0" smtClean="0"/>
              <a:t>The processes involved in building a responsive, accessible, localized web tend to engender a more modular, flexible,</a:t>
            </a:r>
            <a:r>
              <a:rPr lang="en-US" b="0" baseline="0" dirty="0" smtClean="0"/>
              <a:t> robust, and stable, and generally customizable web</a:t>
            </a:r>
          </a:p>
          <a:p>
            <a:r>
              <a:rPr lang="en-US" b="0" baseline="0" dirty="0" smtClean="0"/>
              <a:t>Better for developers: better for users</a:t>
            </a:r>
          </a:p>
          <a:p>
            <a:endParaRPr lang="en-US" b="0" dirty="0" smtClean="0"/>
          </a:p>
          <a:p>
            <a:r>
              <a:rPr lang="en-US" b="1" dirty="0" smtClean="0"/>
              <a:t>Blaze those trails</a:t>
            </a:r>
          </a:p>
          <a:p>
            <a:r>
              <a:rPr lang="en-US" sz="1200" b="0" i="0" kern="1200" dirty="0" smtClean="0">
                <a:solidFill>
                  <a:schemeClr val="tx1"/>
                </a:solidFill>
                <a:effectLst/>
                <a:latin typeface="+mn-lt"/>
                <a:ea typeface="+mn-ea"/>
                <a:cs typeface="+mn-cs"/>
              </a:rPr>
              <a:t>In the U.S., government websites which must meet Section 508 regulations, but there are no enforceable ADA legal standards to follow for website accessibility,</a:t>
            </a:r>
            <a:r>
              <a:rPr lang="en-US" sz="1200" b="0" i="0" kern="1200" baseline="0" dirty="0" smtClean="0">
                <a:solidFill>
                  <a:schemeClr val="tx1"/>
                </a:solidFill>
                <a:effectLst/>
                <a:latin typeface="+mn-lt"/>
                <a:ea typeface="+mn-ea"/>
                <a:cs typeface="+mn-cs"/>
              </a:rPr>
              <a:t> and even the 508 regulations are murky</a:t>
            </a:r>
          </a:p>
          <a:p>
            <a:r>
              <a:rPr lang="en-US" sz="1200" b="0" i="0" kern="1200" baseline="0" dirty="0" smtClean="0">
                <a:solidFill>
                  <a:schemeClr val="tx1"/>
                </a:solidFill>
                <a:effectLst/>
                <a:latin typeface="+mn-lt"/>
                <a:ea typeface="+mn-ea"/>
                <a:cs typeface="+mn-cs"/>
              </a:rPr>
              <a:t>Showing a ton of data in a meaningful way to a general audience is really hard, presenting it visually is really hard, visualizing data without a screen is harder still.  So no one does it.  The Web is completely cut and paste.  If we do this right, if we try at all, other likeminded institutions will model their websites after ours</a:t>
            </a:r>
          </a:p>
          <a:p>
            <a:endParaRPr lang="en-US" sz="1200" b="0" i="0" kern="1200" baseline="0" dirty="0" smtClean="0">
              <a:solidFill>
                <a:schemeClr val="tx1"/>
              </a:solidFill>
              <a:effectLst/>
              <a:latin typeface="+mn-lt"/>
              <a:ea typeface="+mn-ea"/>
              <a:cs typeface="+mn-cs"/>
            </a:endParaRPr>
          </a:p>
          <a:p>
            <a:r>
              <a:rPr lang="en-US" b="1" dirty="0" smtClean="0"/>
              <a:t>Across Borders</a:t>
            </a:r>
          </a:p>
          <a:p>
            <a:r>
              <a:rPr lang="en-US" b="0" dirty="0" smtClean="0"/>
              <a:t>Our telescope doesn’t even speak English.  It’s hanging out with all the locals down there in </a:t>
            </a:r>
            <a:r>
              <a:rPr lang="en-US" b="0" baseline="0" dirty="0" smtClean="0"/>
              <a:t>and if the telescope meets someone cool and gives them our website, the telescope is going to be so embarrassed if their new friend can’t read about LSST.  Our telescope is going to be doing things I truly am not qualified to describe.  But I do know that a lot of the people who can describe what it does don’t speak English as their primary language.</a:t>
            </a:r>
            <a:endParaRPr lang="en-US" b="0" dirty="0"/>
          </a:p>
        </p:txBody>
      </p:sp>
      <p:sp>
        <p:nvSpPr>
          <p:cNvPr id="4" name="Slide Number Placeholder 3"/>
          <p:cNvSpPr>
            <a:spLocks noGrp="1"/>
          </p:cNvSpPr>
          <p:nvPr>
            <p:ph type="sldNum" sz="quarter" idx="10"/>
          </p:nvPr>
        </p:nvSpPr>
        <p:spPr/>
        <p:txBody>
          <a:bodyPr/>
          <a:lstStyle/>
          <a:p>
            <a:fld id="{3F1797BD-0351-BA47-94F8-DCB2E288DF17}" type="slidenum">
              <a:rPr lang="en-US" smtClean="0"/>
              <a:t>29</a:t>
            </a:fld>
            <a:endParaRPr lang="en-US"/>
          </a:p>
        </p:txBody>
      </p:sp>
    </p:spTree>
    <p:extLst>
      <p:ext uri="{BB962C8B-B14F-4D97-AF65-F5344CB8AC3E}">
        <p14:creationId xmlns:p14="http://schemas.microsoft.com/office/powerpoint/2010/main" val="76979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smtClean="0"/>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smtClean="0">
                <a:solidFill>
                  <a:schemeClr val="bg1"/>
                </a:solidFill>
                <a:latin typeface="Calibri" charset="0"/>
              </a:rPr>
              <a:t>LSST Project &amp; Community Workshop• Tucson,</a:t>
            </a:r>
            <a:r>
              <a:rPr lang="en-US" sz="1000" baseline="0" dirty="0" smtClean="0">
                <a:solidFill>
                  <a:schemeClr val="bg1"/>
                </a:solidFill>
                <a:latin typeface="Calibri" charset="0"/>
              </a:rPr>
              <a:t> AZ</a:t>
            </a:r>
            <a:r>
              <a:rPr lang="en-US" sz="1000" dirty="0" smtClean="0">
                <a:solidFill>
                  <a:schemeClr val="bg1"/>
                </a:solidFill>
                <a:latin typeface="Calibri" charset="0"/>
              </a:rPr>
              <a:t>  • August 13, 2019</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smtClean="0"/>
              <a:t>Click to edit Master title style</a:t>
            </a:r>
            <a:endParaRPr lang="en-US"/>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772"/>
            <a:ext cx="6858000" cy="179077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2701529"/>
            <a:ext cx="6858000" cy="1241775"/>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2"/>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910763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39464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smtClean="0"/>
              <a:t>Click to edit Master title style</a:t>
            </a:r>
            <a:endParaRPr lang="en-US"/>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smtClean="0"/>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smtClean="0">
                <a:solidFill>
                  <a:prstClr val="white">
                    <a:lumMod val="65000"/>
                  </a:prstClr>
                </a:solidFill>
              </a:rPr>
              <a:t>LSST Project &amp; Community Workshop • Tucson, AZ  • August 13, 2019</a:t>
            </a:r>
            <a:endParaRPr lang="en-US" sz="1000" dirty="0">
              <a:solidFill>
                <a:prstClr val="white">
                  <a:lumMod val="65000"/>
                </a:prstClr>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Lst>
  <p:timing>
    <p:tnLst>
      <p:par>
        <p:cTn id="1" dur="indefinite" restart="never" nodeType="tmRoot"/>
      </p:par>
    </p:tnLst>
  </p:timing>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gif"/><Relationship Id="rId10" Type="http://schemas.openxmlformats.org/officeDocument/2006/relationships/image" Target="../media/image23.png"/><Relationship Id="rId11" Type="http://schemas.openxmlformats.org/officeDocument/2006/relationships/image" Target="../media/image24.png"/><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1907.0697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500womenscientists.org/inclusive-scientific-meetings#inclusive-sci-meetings-before" TargetMode="External"/><Relationship Id="rId3" Type="http://schemas.openxmlformats.org/officeDocument/2006/relationships/hyperlink" Target="https://outerspace.stsci.edu/display/IA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roject.lsst.org/workplace-culture-advocat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deque.com/axe/" TargetMode="External"/><Relationship Id="rId3" Type="http://schemas.openxmlformats.org/officeDocument/2006/relationships/hyperlink" Target="https://www.w3.org/WAI/WCAG21/quickre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hysics.stanford.edu/about/equity-and-inclusio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hysics.stanford.edu/about/equity-and-inclusion/summer-research-external" TargetMode="External"/><Relationship Id="rId3" Type="http://schemas.openxmlformats.org/officeDocument/2006/relationships/hyperlink" Target="https://physics.stanford.edu/about/equity-and-inclusion/poi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hyperlink" Target="https://physics.stanford.edu/about/equity-and-inclusion/strategic-plan" TargetMode="External"/><Relationship Id="rId4" Type="http://schemas.openxmlformats.org/officeDocument/2006/relationships/hyperlink" Target="https://physics.stanford.edu/about/equity-and-inclusion/summer-research-external" TargetMode="External"/><Relationship Id="rId5" Type="http://schemas.openxmlformats.org/officeDocument/2006/relationships/hyperlink" Target="https://careers.slac.stanford.edu/visiting-faculty-program-vfp" TargetMode="External"/><Relationship Id="rId6" Type="http://schemas.openxmlformats.org/officeDocument/2006/relationships/hyperlink" Target="https://careers.slac.stanford.edu/the-alonzo-w-ashley-internship-program" TargetMode="External"/><Relationship Id="rId1" Type="http://schemas.openxmlformats.org/officeDocument/2006/relationships/slideLayout" Target="../slideLayouts/slideLayout2.xml"/><Relationship Id="rId2" Type="http://schemas.openxmlformats.org/officeDocument/2006/relationships/hyperlink" Target="https://physics.stanford.edu/about/equity-and-inclusio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3950"/>
            <a:ext cx="7772400" cy="2334872"/>
          </a:xfrm>
        </p:spPr>
        <p:txBody>
          <a:bodyPr/>
          <a:lstStyle/>
          <a:p>
            <a:r>
              <a:rPr lang="en-US" dirty="0" smtClean="0"/>
              <a:t>Creating </a:t>
            </a:r>
            <a:r>
              <a:rPr lang="en-US" dirty="0" smtClean="0"/>
              <a:t>a More Equitable and Inclusive Future in Astronomy</a:t>
            </a:r>
            <a:br>
              <a:rPr lang="en-US" dirty="0" smtClean="0"/>
            </a:br>
            <a:r>
              <a:rPr lang="en-US" sz="2000" dirty="0"/>
              <a:t/>
            </a:r>
            <a:br>
              <a:rPr lang="en-US" sz="2000" dirty="0"/>
            </a:br>
            <a:r>
              <a:rPr lang="en-US" sz="2000" dirty="0" smtClean="0"/>
              <a:t>Co-Chairs: Ellen </a:t>
            </a:r>
            <a:r>
              <a:rPr lang="en-US" sz="2000" dirty="0" err="1" smtClean="0"/>
              <a:t>Bechtol</a:t>
            </a:r>
            <a:r>
              <a:rPr lang="en-US" sz="2000" dirty="0" smtClean="0"/>
              <a:t/>
            </a:r>
            <a:br>
              <a:rPr lang="en-US" sz="2000" dirty="0" smtClean="0"/>
            </a:br>
            <a:r>
              <a:rPr lang="en-US" sz="2000" dirty="0" smtClean="0"/>
              <a:t>Keith </a:t>
            </a:r>
            <a:r>
              <a:rPr lang="en-US" sz="2000" dirty="0" err="1" smtClean="0"/>
              <a:t>Bechtol</a:t>
            </a:r>
            <a:r>
              <a:rPr lang="en-US" sz="2000" dirty="0" smtClean="0"/>
              <a:t/>
            </a:r>
            <a:br>
              <a:rPr lang="en-US" sz="2000" dirty="0" smtClean="0"/>
            </a:br>
            <a:r>
              <a:rPr lang="en-US" sz="2000" dirty="0" smtClean="0"/>
              <a:t>Lauren </a:t>
            </a:r>
            <a:r>
              <a:rPr lang="en-US" sz="2000" dirty="0" err="1" smtClean="0"/>
              <a:t>Corlies</a:t>
            </a:r>
            <a:r>
              <a:rPr lang="en-US" sz="2000" dirty="0" smtClean="0"/>
              <a:t/>
            </a:r>
            <a:br>
              <a:rPr lang="en-US" sz="2000" dirty="0" smtClean="0"/>
            </a:br>
            <a:r>
              <a:rPr lang="en-US" sz="2000" dirty="0" smtClean="0"/>
              <a:t>Chris Montgomery</a:t>
            </a:r>
            <a:r>
              <a:rPr lang="en-US" dirty="0" smtClean="0"/>
              <a:t/>
            </a:r>
            <a:br>
              <a:rPr lang="en-US" dirty="0" smtClean="0"/>
            </a:br>
            <a:r>
              <a:rPr lang="en-US" dirty="0" smtClean="0"/>
              <a:t/>
            </a:r>
            <a:br>
              <a:rPr lang="en-US" dirty="0" smtClean="0"/>
            </a:br>
            <a:r>
              <a:rPr lang="en-US" dirty="0" smtClean="0"/>
              <a:t>August </a:t>
            </a:r>
            <a:r>
              <a:rPr lang="en-US" dirty="0" smtClean="0"/>
              <a:t>13, 2019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2100542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3" name="TextBox 2"/>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2094247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Multimessenger Diversity Network</a:t>
            </a:r>
            <a:br>
              <a:rPr lang="en-US" dirty="0"/>
            </a:br>
            <a:r>
              <a:rPr lang="en-US" dirty="0"/>
              <a:t/>
            </a:r>
            <a:br>
              <a:rPr lang="en-US" dirty="0"/>
            </a:br>
            <a:r>
              <a:rPr lang="en-US" dirty="0"/>
              <a:t>Keith </a:t>
            </a:r>
            <a:r>
              <a:rPr lang="en-US" dirty="0" err="1"/>
              <a:t>Bechtol</a:t>
            </a:r>
            <a:r>
              <a:rPr lang="en-US" dirty="0"/>
              <a:t/>
            </a:r>
            <a:br>
              <a:rPr lang="en-US" dirty="0"/>
            </a:br>
            <a:r>
              <a:rPr lang="en-US" dirty="0"/>
              <a:t>Commissioning SV Lead / Assistant Prof.</a:t>
            </a:r>
            <a:br>
              <a:rPr lang="en-US" dirty="0"/>
            </a:br>
            <a:r>
              <a:rPr lang="en-US" dirty="0"/>
              <a:t/>
            </a:r>
            <a:br>
              <a:rPr lang="en-US" dirty="0"/>
            </a:br>
            <a:r>
              <a:rPr lang="en-US" dirty="0"/>
              <a:t>Creating a More Equitable and Inclusive Future in Astronomy</a:t>
            </a:r>
            <a:br>
              <a:rPr lang="en-US" dirty="0"/>
            </a:br>
            <a:r>
              <a:rPr lang="en-US" dirty="0"/>
              <a:t>August 13, 2019</a:t>
            </a:r>
          </a:p>
        </p:txBody>
      </p:sp>
    </p:spTree>
    <p:extLst>
      <p:ext uri="{BB962C8B-B14F-4D97-AF65-F5344CB8AC3E}">
        <p14:creationId xmlns:p14="http://schemas.microsoft.com/office/powerpoint/2010/main" val="687171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360875" y="3750638"/>
            <a:ext cx="1175625" cy="1175625"/>
          </a:xfrm>
          <a:prstGeom prst="ellipse">
            <a:avLst/>
          </a:prstGeom>
          <a:solidFill>
            <a:srgbClr val="C0B6B1"/>
          </a:solidFill>
          <a:ln>
            <a:noFill/>
          </a:ln>
        </p:spPr>
        <p:txBody>
          <a:bodyPr spcFirstLastPara="1" wrap="square" lIns="68569" tIns="68569" rIns="68569" bIns="68569" anchor="ctr" anchorCtr="0">
            <a:noAutofit/>
          </a:bodyPr>
          <a:lstStyle/>
          <a:p>
            <a:endParaRPr sz="1350"/>
          </a:p>
        </p:txBody>
      </p:sp>
      <p:sp>
        <p:nvSpPr>
          <p:cNvPr id="85" name="Google Shape;85;p13"/>
          <p:cNvSpPr/>
          <p:nvPr/>
        </p:nvSpPr>
        <p:spPr>
          <a:xfrm>
            <a:off x="876300" y="1450716"/>
            <a:ext cx="7391400" cy="1956150"/>
          </a:xfrm>
          <a:prstGeom prst="rect">
            <a:avLst/>
          </a:prstGeom>
          <a:noFill/>
          <a:ln>
            <a:noFill/>
          </a:ln>
        </p:spPr>
        <p:txBody>
          <a:bodyPr spcFirstLastPara="1" wrap="square" lIns="68569" tIns="34275" rIns="68569" bIns="34275" anchor="t" anchorCtr="0">
            <a:noAutofit/>
          </a:bodyPr>
          <a:lstStyle/>
          <a:p>
            <a:pPr algn="ctr"/>
            <a:r>
              <a:rPr lang="es-ES" sz="2200" i="1" dirty="0" err="1">
                <a:solidFill>
                  <a:srgbClr val="525252"/>
                </a:solidFill>
                <a:latin typeface="Calibri"/>
                <a:ea typeface="Calibri"/>
                <a:cs typeface="Calibri"/>
                <a:sym typeface="Calibri"/>
              </a:rPr>
              <a:t>The</a:t>
            </a:r>
            <a:r>
              <a:rPr lang="es-ES" sz="2200" i="1" dirty="0">
                <a:solidFill>
                  <a:srgbClr val="525252"/>
                </a:solidFill>
                <a:latin typeface="Calibri"/>
                <a:ea typeface="Calibri"/>
                <a:cs typeface="Calibri"/>
                <a:sym typeface="Calibri"/>
              </a:rPr>
              <a:t> </a:t>
            </a:r>
            <a:r>
              <a:rPr lang="es-ES" sz="2200" b="1" i="1" dirty="0">
                <a:solidFill>
                  <a:srgbClr val="6F2260"/>
                </a:solidFill>
                <a:latin typeface="Calibri"/>
                <a:ea typeface="Calibri"/>
                <a:cs typeface="Calibri"/>
                <a:sym typeface="Calibri"/>
              </a:rPr>
              <a:t>Multimessenger </a:t>
            </a:r>
            <a:r>
              <a:rPr lang="es-ES" sz="2200" b="1" i="1" dirty="0" err="1">
                <a:solidFill>
                  <a:srgbClr val="6F2260"/>
                </a:solidFill>
                <a:latin typeface="Calibri"/>
                <a:ea typeface="Calibri"/>
                <a:cs typeface="Calibri"/>
                <a:sym typeface="Calibri"/>
              </a:rPr>
              <a:t>Diversity</a:t>
            </a:r>
            <a:r>
              <a:rPr lang="es-ES" sz="2200" b="1" i="1" dirty="0">
                <a:solidFill>
                  <a:srgbClr val="6F2260"/>
                </a:solidFill>
                <a:latin typeface="Calibri"/>
                <a:ea typeface="Calibri"/>
                <a:cs typeface="Calibri"/>
                <a:sym typeface="Calibri"/>
              </a:rPr>
              <a:t> Network</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is</a:t>
            </a:r>
            <a:r>
              <a:rPr lang="es-ES" sz="2200" i="1" dirty="0">
                <a:solidFill>
                  <a:srgbClr val="525252"/>
                </a:solidFill>
                <a:latin typeface="Calibri"/>
                <a:ea typeface="Calibri"/>
                <a:cs typeface="Calibri"/>
                <a:sym typeface="Calibri"/>
              </a:rPr>
              <a:t> a </a:t>
            </a:r>
            <a:r>
              <a:rPr lang="es-ES" sz="2200" i="1" dirty="0" err="1">
                <a:solidFill>
                  <a:srgbClr val="525252"/>
                </a:solidFill>
                <a:latin typeface="Calibri"/>
                <a:ea typeface="Calibri"/>
                <a:cs typeface="Calibri"/>
                <a:sym typeface="Calibri"/>
              </a:rPr>
              <a:t>community</a:t>
            </a:r>
            <a:r>
              <a:rPr lang="es-ES" sz="2200" i="1" dirty="0">
                <a:solidFill>
                  <a:srgbClr val="525252"/>
                </a:solidFill>
                <a:latin typeface="Calibri"/>
                <a:ea typeface="Calibri"/>
                <a:cs typeface="Calibri"/>
                <a:sym typeface="Calibri"/>
              </a:rPr>
              <a:t> of </a:t>
            </a:r>
            <a:r>
              <a:rPr lang="es-ES" sz="2200" i="1" dirty="0" err="1">
                <a:solidFill>
                  <a:srgbClr val="525252"/>
                </a:solidFill>
                <a:latin typeface="Calibri"/>
                <a:ea typeface="Calibri"/>
                <a:cs typeface="Calibri"/>
                <a:sym typeface="Calibri"/>
              </a:rPr>
              <a:t>representatives</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from</a:t>
            </a:r>
            <a:r>
              <a:rPr lang="es-ES" sz="2200" i="1" dirty="0">
                <a:solidFill>
                  <a:srgbClr val="525252"/>
                </a:solidFill>
                <a:latin typeface="Calibri"/>
                <a:ea typeface="Calibri"/>
                <a:cs typeface="Calibri"/>
                <a:sym typeface="Calibri"/>
              </a:rPr>
              <a:t> multimessenger </a:t>
            </a:r>
            <a:r>
              <a:rPr lang="es-ES" sz="2200" i="1" dirty="0" err="1">
                <a:solidFill>
                  <a:srgbClr val="525252"/>
                </a:solidFill>
                <a:latin typeface="Calibri"/>
                <a:ea typeface="Calibri"/>
                <a:cs typeface="Calibri"/>
                <a:sym typeface="Calibri"/>
              </a:rPr>
              <a:t>astronomy</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research</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collaborations</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focused</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on</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increasing</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diversity</a:t>
            </a:r>
            <a:r>
              <a:rPr lang="es-ES" sz="2200" i="1" dirty="0">
                <a:solidFill>
                  <a:srgbClr val="525252"/>
                </a:solidFill>
                <a:latin typeface="Calibri"/>
                <a:ea typeface="Calibri"/>
                <a:cs typeface="Calibri"/>
                <a:sym typeface="Calibri"/>
              </a:rPr>
              <a:t> in </a:t>
            </a:r>
            <a:r>
              <a:rPr lang="es-ES" sz="2200" i="1" dirty="0" err="1">
                <a:solidFill>
                  <a:srgbClr val="525252"/>
                </a:solidFill>
                <a:latin typeface="Calibri"/>
                <a:ea typeface="Calibri"/>
                <a:cs typeface="Calibri"/>
                <a:sym typeface="Calibri"/>
              </a:rPr>
              <a:t>the</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field</a:t>
            </a:r>
            <a:r>
              <a:rPr lang="es-ES" sz="2200" i="1" dirty="0">
                <a:solidFill>
                  <a:srgbClr val="525252"/>
                </a:solidFill>
                <a:latin typeface="Calibri"/>
                <a:ea typeface="Calibri"/>
                <a:cs typeface="Calibri"/>
                <a:sym typeface="Calibri"/>
              </a:rPr>
              <a:t>. </a:t>
            </a:r>
            <a:endParaRPr sz="2200" i="1" dirty="0">
              <a:solidFill>
                <a:srgbClr val="525252"/>
              </a:solidFill>
              <a:latin typeface="Calibri"/>
              <a:ea typeface="Calibri"/>
              <a:cs typeface="Calibri"/>
              <a:sym typeface="Calibri"/>
            </a:endParaRPr>
          </a:p>
          <a:p>
            <a:pPr algn="ctr"/>
            <a:endParaRPr sz="2200" i="1" dirty="0">
              <a:solidFill>
                <a:srgbClr val="525252"/>
              </a:solidFill>
              <a:latin typeface="Calibri"/>
              <a:ea typeface="Calibri"/>
              <a:cs typeface="Calibri"/>
              <a:sym typeface="Calibri"/>
            </a:endParaRPr>
          </a:p>
          <a:p>
            <a:pPr algn="ctr"/>
            <a:r>
              <a:rPr lang="es-ES" sz="2200" i="1" dirty="0" err="1">
                <a:solidFill>
                  <a:srgbClr val="525252"/>
                </a:solidFill>
                <a:latin typeface="Calibri"/>
                <a:ea typeface="Calibri"/>
                <a:cs typeface="Calibri"/>
                <a:sym typeface="Calibri"/>
              </a:rPr>
              <a:t>The</a:t>
            </a:r>
            <a:r>
              <a:rPr lang="es-ES" sz="2200" i="1" dirty="0">
                <a:solidFill>
                  <a:srgbClr val="525252"/>
                </a:solidFill>
                <a:latin typeface="Calibri"/>
                <a:ea typeface="Calibri"/>
                <a:cs typeface="Calibri"/>
                <a:sym typeface="Calibri"/>
              </a:rPr>
              <a:t> MDN shares </a:t>
            </a:r>
            <a:r>
              <a:rPr lang="es-ES" sz="2200" i="1" dirty="0" err="1">
                <a:solidFill>
                  <a:srgbClr val="525252"/>
                </a:solidFill>
                <a:latin typeface="Calibri"/>
                <a:ea typeface="Calibri"/>
                <a:cs typeface="Calibri"/>
                <a:sym typeface="Calibri"/>
              </a:rPr>
              <a:t>knowledge</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experiences</a:t>
            </a:r>
            <a:r>
              <a:rPr lang="es-ES" sz="2200" i="1" dirty="0">
                <a:solidFill>
                  <a:srgbClr val="525252"/>
                </a:solidFill>
                <a:latin typeface="Calibri"/>
                <a:ea typeface="Calibri"/>
                <a:cs typeface="Calibri"/>
                <a:sym typeface="Calibri"/>
              </a:rPr>
              <a:t>, and </a:t>
            </a:r>
            <a:endParaRPr sz="2200" i="1" dirty="0">
              <a:solidFill>
                <a:srgbClr val="525252"/>
              </a:solidFill>
              <a:latin typeface="Calibri"/>
              <a:ea typeface="Calibri"/>
              <a:cs typeface="Calibri"/>
              <a:sym typeface="Calibri"/>
            </a:endParaRPr>
          </a:p>
          <a:p>
            <a:pPr algn="ctr"/>
            <a:r>
              <a:rPr lang="es-ES" sz="2200" i="1" dirty="0">
                <a:solidFill>
                  <a:srgbClr val="525252"/>
                </a:solidFill>
                <a:latin typeface="Calibri"/>
                <a:ea typeface="Calibri"/>
                <a:cs typeface="Calibri"/>
                <a:sym typeface="Calibri"/>
              </a:rPr>
              <a:t>training and </a:t>
            </a:r>
            <a:r>
              <a:rPr lang="es-ES" sz="2200" i="1" dirty="0" err="1">
                <a:solidFill>
                  <a:srgbClr val="525252"/>
                </a:solidFill>
                <a:latin typeface="Calibri"/>
                <a:ea typeface="Calibri"/>
                <a:cs typeface="Calibri"/>
                <a:sym typeface="Calibri"/>
              </a:rPr>
              <a:t>develops</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resources</a:t>
            </a:r>
            <a:r>
              <a:rPr lang="es-ES" sz="2200" i="1" dirty="0">
                <a:solidFill>
                  <a:srgbClr val="525252"/>
                </a:solidFill>
                <a:latin typeface="Calibri"/>
                <a:ea typeface="Calibri"/>
                <a:cs typeface="Calibri"/>
                <a:sym typeface="Calibri"/>
              </a:rPr>
              <a:t> and </a:t>
            </a:r>
            <a:r>
              <a:rPr lang="es-ES" sz="2200" i="1" dirty="0" err="1">
                <a:solidFill>
                  <a:srgbClr val="525252"/>
                </a:solidFill>
                <a:latin typeface="Calibri"/>
                <a:ea typeface="Calibri"/>
                <a:cs typeface="Calibri"/>
                <a:sym typeface="Calibri"/>
              </a:rPr>
              <a:t>practices</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around</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broadening</a:t>
            </a:r>
            <a:r>
              <a:rPr lang="es-ES" sz="2200" i="1" dirty="0">
                <a:solidFill>
                  <a:srgbClr val="525252"/>
                </a:solidFill>
                <a:latin typeface="Calibri"/>
                <a:ea typeface="Calibri"/>
                <a:cs typeface="Calibri"/>
                <a:sym typeface="Calibri"/>
              </a:rPr>
              <a:t> </a:t>
            </a:r>
            <a:r>
              <a:rPr lang="es-ES" sz="2200" i="1" dirty="0" err="1">
                <a:solidFill>
                  <a:srgbClr val="525252"/>
                </a:solidFill>
                <a:latin typeface="Calibri"/>
                <a:ea typeface="Calibri"/>
                <a:cs typeface="Calibri"/>
                <a:sym typeface="Calibri"/>
              </a:rPr>
              <a:t>participation</a:t>
            </a:r>
            <a:r>
              <a:rPr lang="es-ES" sz="2200" i="1" dirty="0">
                <a:solidFill>
                  <a:srgbClr val="525252"/>
                </a:solidFill>
                <a:latin typeface="Calibri"/>
                <a:ea typeface="Calibri"/>
                <a:cs typeface="Calibri"/>
                <a:sym typeface="Calibri"/>
              </a:rPr>
              <a:t>.</a:t>
            </a:r>
            <a:endParaRPr sz="2200" i="1" dirty="0"/>
          </a:p>
        </p:txBody>
      </p:sp>
      <p:pic>
        <p:nvPicPr>
          <p:cNvPr id="86" name="Google Shape;86;p13"/>
          <p:cNvPicPr preferRelativeResize="0"/>
          <p:nvPr/>
        </p:nvPicPr>
        <p:blipFill rotWithShape="1">
          <a:blip r:embed="rId3">
            <a:alphaModFix/>
          </a:blip>
          <a:srcRect/>
          <a:stretch/>
        </p:blipFill>
        <p:spPr>
          <a:xfrm>
            <a:off x="2904039" y="335850"/>
            <a:ext cx="3164657" cy="1039838"/>
          </a:xfrm>
          <a:prstGeom prst="rect">
            <a:avLst/>
          </a:prstGeom>
          <a:noFill/>
          <a:ln>
            <a:noFill/>
          </a:ln>
        </p:spPr>
      </p:pic>
      <p:sp>
        <p:nvSpPr>
          <p:cNvPr id="87" name="Google Shape;87;p13"/>
          <p:cNvSpPr/>
          <p:nvPr/>
        </p:nvSpPr>
        <p:spPr>
          <a:xfrm>
            <a:off x="0" y="3976969"/>
            <a:ext cx="9144000" cy="629700"/>
          </a:xfrm>
          <a:prstGeom prst="rect">
            <a:avLst/>
          </a:prstGeom>
          <a:solidFill>
            <a:srgbClr val="C0B6B1"/>
          </a:solidFill>
          <a:ln>
            <a:noFill/>
          </a:ln>
        </p:spPr>
        <p:txBody>
          <a:bodyPr spcFirstLastPara="1" wrap="square" lIns="68569" tIns="68569" rIns="68569" bIns="68569" anchor="ctr" anchorCtr="0">
            <a:noAutofit/>
          </a:bodyPr>
          <a:lstStyle/>
          <a:p>
            <a:endParaRPr sz="1350"/>
          </a:p>
        </p:txBody>
      </p:sp>
      <p:pic>
        <p:nvPicPr>
          <p:cNvPr id="88" name="Google Shape;88;p13"/>
          <p:cNvPicPr preferRelativeResize="0"/>
          <p:nvPr/>
        </p:nvPicPr>
        <p:blipFill rotWithShape="1">
          <a:blip r:embed="rId4">
            <a:alphaModFix/>
          </a:blip>
          <a:srcRect/>
          <a:stretch/>
        </p:blipFill>
        <p:spPr>
          <a:xfrm>
            <a:off x="5050873" y="4049359"/>
            <a:ext cx="457671" cy="462342"/>
          </a:xfrm>
          <a:prstGeom prst="rect">
            <a:avLst/>
          </a:prstGeom>
          <a:noFill/>
          <a:ln>
            <a:noFill/>
          </a:ln>
        </p:spPr>
      </p:pic>
      <p:pic>
        <p:nvPicPr>
          <p:cNvPr id="89" name="Google Shape;89;p13"/>
          <p:cNvPicPr preferRelativeResize="0"/>
          <p:nvPr/>
        </p:nvPicPr>
        <p:blipFill rotWithShape="1">
          <a:blip r:embed="rId5">
            <a:alphaModFix/>
          </a:blip>
          <a:srcRect/>
          <a:stretch/>
        </p:blipFill>
        <p:spPr>
          <a:xfrm>
            <a:off x="3973167" y="4116140"/>
            <a:ext cx="1033358" cy="328787"/>
          </a:xfrm>
          <a:prstGeom prst="rect">
            <a:avLst/>
          </a:prstGeom>
          <a:noFill/>
          <a:ln>
            <a:noFill/>
          </a:ln>
        </p:spPr>
      </p:pic>
      <p:pic>
        <p:nvPicPr>
          <p:cNvPr id="90" name="Google Shape;90;p13"/>
          <p:cNvPicPr preferRelativeResize="0"/>
          <p:nvPr/>
        </p:nvPicPr>
        <p:blipFill rotWithShape="1">
          <a:blip r:embed="rId6">
            <a:alphaModFix/>
          </a:blip>
          <a:srcRect/>
          <a:stretch/>
        </p:blipFill>
        <p:spPr>
          <a:xfrm>
            <a:off x="7396766" y="4052001"/>
            <a:ext cx="482510" cy="462331"/>
          </a:xfrm>
          <a:prstGeom prst="rect">
            <a:avLst/>
          </a:prstGeom>
          <a:noFill/>
          <a:ln>
            <a:noFill/>
          </a:ln>
        </p:spPr>
      </p:pic>
      <p:pic>
        <p:nvPicPr>
          <p:cNvPr id="91" name="Google Shape;91;p13"/>
          <p:cNvPicPr preferRelativeResize="0"/>
          <p:nvPr/>
        </p:nvPicPr>
        <p:blipFill>
          <a:blip r:embed="rId7">
            <a:alphaModFix/>
          </a:blip>
          <a:stretch>
            <a:fillRect/>
          </a:stretch>
        </p:blipFill>
        <p:spPr>
          <a:xfrm>
            <a:off x="1432003" y="3818539"/>
            <a:ext cx="1033369" cy="1039832"/>
          </a:xfrm>
          <a:prstGeom prst="rect">
            <a:avLst/>
          </a:prstGeom>
          <a:noFill/>
          <a:ln>
            <a:noFill/>
          </a:ln>
        </p:spPr>
      </p:pic>
      <p:pic>
        <p:nvPicPr>
          <p:cNvPr id="92" name="Google Shape;92;p13"/>
          <p:cNvPicPr preferRelativeResize="0"/>
          <p:nvPr/>
        </p:nvPicPr>
        <p:blipFill>
          <a:blip r:embed="rId8">
            <a:alphaModFix/>
          </a:blip>
          <a:stretch>
            <a:fillRect/>
          </a:stretch>
        </p:blipFill>
        <p:spPr>
          <a:xfrm>
            <a:off x="3471150" y="3997154"/>
            <a:ext cx="457671" cy="505764"/>
          </a:xfrm>
          <a:prstGeom prst="rect">
            <a:avLst/>
          </a:prstGeom>
          <a:noFill/>
          <a:ln>
            <a:noFill/>
          </a:ln>
        </p:spPr>
      </p:pic>
      <p:pic>
        <p:nvPicPr>
          <p:cNvPr id="93" name="Google Shape;93;p13"/>
          <p:cNvPicPr preferRelativeResize="0"/>
          <p:nvPr/>
        </p:nvPicPr>
        <p:blipFill>
          <a:blip r:embed="rId9">
            <a:alphaModFix/>
          </a:blip>
          <a:stretch>
            <a:fillRect/>
          </a:stretch>
        </p:blipFill>
        <p:spPr>
          <a:xfrm>
            <a:off x="6443194" y="4051997"/>
            <a:ext cx="894357" cy="462356"/>
          </a:xfrm>
          <a:prstGeom prst="rect">
            <a:avLst/>
          </a:prstGeom>
          <a:noFill/>
          <a:ln>
            <a:noFill/>
          </a:ln>
        </p:spPr>
      </p:pic>
      <p:pic>
        <p:nvPicPr>
          <p:cNvPr id="94" name="Google Shape;94;p13"/>
          <p:cNvPicPr preferRelativeResize="0"/>
          <p:nvPr/>
        </p:nvPicPr>
        <p:blipFill>
          <a:blip r:embed="rId10">
            <a:alphaModFix/>
          </a:blip>
          <a:stretch>
            <a:fillRect/>
          </a:stretch>
        </p:blipFill>
        <p:spPr>
          <a:xfrm>
            <a:off x="5542987" y="3997162"/>
            <a:ext cx="865763" cy="572026"/>
          </a:xfrm>
          <a:prstGeom prst="rect">
            <a:avLst/>
          </a:prstGeom>
          <a:noFill/>
          <a:ln>
            <a:noFill/>
          </a:ln>
        </p:spPr>
      </p:pic>
      <p:pic>
        <p:nvPicPr>
          <p:cNvPr id="95" name="Google Shape;95;p13"/>
          <p:cNvPicPr preferRelativeResize="0"/>
          <p:nvPr/>
        </p:nvPicPr>
        <p:blipFill>
          <a:blip r:embed="rId11">
            <a:alphaModFix/>
          </a:blip>
          <a:stretch>
            <a:fillRect/>
          </a:stretch>
        </p:blipFill>
        <p:spPr>
          <a:xfrm>
            <a:off x="2724656" y="3976969"/>
            <a:ext cx="702141" cy="612413"/>
          </a:xfrm>
          <a:prstGeom prst="rect">
            <a:avLst/>
          </a:prstGeom>
          <a:noFill/>
          <a:ln>
            <a:noFill/>
          </a:ln>
        </p:spPr>
      </p:pic>
      <p:sp>
        <p:nvSpPr>
          <p:cNvPr id="14" name="TextBox 13"/>
          <p:cNvSpPr txBox="1"/>
          <p:nvPr/>
        </p:nvSpPr>
        <p:spPr>
          <a:xfrm>
            <a:off x="130711" y="4866501"/>
            <a:ext cx="1586396" cy="276999"/>
          </a:xfrm>
          <a:prstGeom prst="rect">
            <a:avLst/>
          </a:prstGeom>
          <a:noFill/>
        </p:spPr>
        <p:txBody>
          <a:bodyPr wrap="none" rtlCol="0">
            <a:spAutoFit/>
          </a:bodyPr>
          <a:lstStyle/>
          <a:p>
            <a:r>
              <a:rPr lang="en-US" sz="1200" dirty="0" smtClean="0"/>
              <a:t>Speaker: Keith </a:t>
            </a:r>
            <a:r>
              <a:rPr lang="en-US" sz="1200" dirty="0" err="1" smtClean="0"/>
              <a:t>Bechtol</a:t>
            </a:r>
            <a:endParaRPr lang="en-US" sz="1200" dirty="0"/>
          </a:p>
        </p:txBody>
      </p:sp>
    </p:spTree>
    <p:extLst>
      <p:ext uri="{BB962C8B-B14F-4D97-AF65-F5344CB8AC3E}">
        <p14:creationId xmlns:p14="http://schemas.microsoft.com/office/powerpoint/2010/main" val="737956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MDN representatives receive training in community engagement.</a:t>
            </a:r>
          </a:p>
          <a:p>
            <a:r>
              <a:rPr lang="en-US" dirty="0"/>
              <a:t>Important information exchange between members </a:t>
            </a:r>
          </a:p>
          <a:p>
            <a:pPr lvl="1"/>
            <a:r>
              <a:rPr lang="en-US" dirty="0"/>
              <a:t>Collaborations are trying new diversity, equity, and inclusion efforts based on what other collaborations are doing or have done in the past.</a:t>
            </a:r>
          </a:p>
          <a:p>
            <a:r>
              <a:rPr lang="en-US" dirty="0"/>
              <a:t>The MDN wrote an Astro2020 white paper “Pursuing diversity, equity, and inclusion in multimessenger astronomy collaborations over the coming decade” </a:t>
            </a:r>
            <a:r>
              <a:rPr lang="en-US" dirty="0">
                <a:hlinkClick r:id="rId2"/>
              </a:rPr>
              <a:t>https://arxiv.org/abs/1907.06970</a:t>
            </a:r>
            <a:r>
              <a:rPr lang="en-US" dirty="0"/>
              <a:t> </a:t>
            </a:r>
          </a:p>
        </p:txBody>
      </p:sp>
      <p:sp>
        <p:nvSpPr>
          <p:cNvPr id="6" name="Title 5"/>
          <p:cNvSpPr>
            <a:spLocks noGrp="1"/>
          </p:cNvSpPr>
          <p:nvPr>
            <p:ph type="title"/>
          </p:nvPr>
        </p:nvSpPr>
        <p:spPr/>
        <p:txBody>
          <a:bodyPr/>
          <a:lstStyle/>
          <a:p>
            <a:r>
              <a:rPr lang="en-US" dirty="0"/>
              <a:t>Impact</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7" name="TextBox 6"/>
          <p:cNvSpPr txBox="1"/>
          <p:nvPr/>
        </p:nvSpPr>
        <p:spPr>
          <a:xfrm>
            <a:off x="130711" y="4866501"/>
            <a:ext cx="1586396" cy="276999"/>
          </a:xfrm>
          <a:prstGeom prst="rect">
            <a:avLst/>
          </a:prstGeom>
          <a:noFill/>
        </p:spPr>
        <p:txBody>
          <a:bodyPr wrap="none" rtlCol="0">
            <a:spAutoFit/>
          </a:bodyPr>
          <a:lstStyle/>
          <a:p>
            <a:r>
              <a:rPr lang="en-US" sz="1200" dirty="0" smtClean="0"/>
              <a:t>Speaker: Keith </a:t>
            </a:r>
            <a:r>
              <a:rPr lang="en-US" sz="1200" dirty="0" err="1" smtClean="0"/>
              <a:t>Bechtol</a:t>
            </a:r>
            <a:endParaRPr lang="en-US" sz="1200" dirty="0"/>
          </a:p>
        </p:txBody>
      </p:sp>
    </p:spTree>
    <p:extLst>
      <p:ext uri="{BB962C8B-B14F-4D97-AF65-F5344CB8AC3E}">
        <p14:creationId xmlns:p14="http://schemas.microsoft.com/office/powerpoint/2010/main" val="711557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Continuing to grow the network. </a:t>
            </a:r>
          </a:p>
          <a:p>
            <a:pPr lvl="1"/>
            <a:r>
              <a:rPr lang="en-US" dirty="0"/>
              <a:t>4 -&gt; 7 observatories/collaborations</a:t>
            </a:r>
          </a:p>
          <a:p>
            <a:r>
              <a:rPr lang="en-US" dirty="0"/>
              <a:t>Starting to build an online presence through website (under construction) and social media #</a:t>
            </a:r>
            <a:r>
              <a:rPr lang="en-US" dirty="0" err="1"/>
              <a:t>AstroMDN</a:t>
            </a:r>
            <a:r>
              <a:rPr lang="en-US" dirty="0"/>
              <a:t>.</a:t>
            </a:r>
          </a:p>
          <a:p>
            <a:r>
              <a:rPr lang="en-US" dirty="0"/>
              <a:t>Website will include repository for sharing diversity, equity, and inclusion resources amongst collaborations.</a:t>
            </a:r>
          </a:p>
          <a:p>
            <a:pPr lvl="1"/>
            <a:r>
              <a:rPr lang="en-US" dirty="0"/>
              <a:t>YOU can contribute!</a:t>
            </a:r>
          </a:p>
        </p:txBody>
      </p:sp>
      <p:sp>
        <p:nvSpPr>
          <p:cNvPr id="6" name="Title 5"/>
          <p:cNvSpPr>
            <a:spLocks noGrp="1"/>
          </p:cNvSpPr>
          <p:nvPr>
            <p:ph type="title"/>
          </p:nvPr>
        </p:nvSpPr>
        <p:spPr/>
        <p:txBody>
          <a:bodyPr/>
          <a:lstStyle/>
          <a:p>
            <a:r>
              <a:rPr lang="en-US" dirty="0"/>
              <a:t>Future &amp; Next Steps</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7" name="TextBox 6"/>
          <p:cNvSpPr txBox="1"/>
          <p:nvPr/>
        </p:nvSpPr>
        <p:spPr>
          <a:xfrm>
            <a:off x="130711" y="4866501"/>
            <a:ext cx="1586396" cy="276999"/>
          </a:xfrm>
          <a:prstGeom prst="rect">
            <a:avLst/>
          </a:prstGeom>
          <a:noFill/>
        </p:spPr>
        <p:txBody>
          <a:bodyPr wrap="none" rtlCol="0">
            <a:spAutoFit/>
          </a:bodyPr>
          <a:lstStyle/>
          <a:p>
            <a:r>
              <a:rPr lang="en-US" sz="1200" dirty="0" smtClean="0"/>
              <a:t>Speaker: Keith </a:t>
            </a:r>
            <a:r>
              <a:rPr lang="en-US" sz="1200" dirty="0" err="1" smtClean="0"/>
              <a:t>Bechtol</a:t>
            </a:r>
            <a:endParaRPr lang="en-US" sz="1200" dirty="0"/>
          </a:p>
        </p:txBody>
      </p:sp>
    </p:spTree>
    <p:extLst>
      <p:ext uri="{BB962C8B-B14F-4D97-AF65-F5344CB8AC3E}">
        <p14:creationId xmlns:p14="http://schemas.microsoft.com/office/powerpoint/2010/main" val="1792267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3" name="TextBox 2"/>
          <p:cNvSpPr txBox="1"/>
          <p:nvPr/>
        </p:nvSpPr>
        <p:spPr>
          <a:xfrm>
            <a:off x="130711" y="4866501"/>
            <a:ext cx="1586396" cy="276999"/>
          </a:xfrm>
          <a:prstGeom prst="rect">
            <a:avLst/>
          </a:prstGeom>
          <a:noFill/>
        </p:spPr>
        <p:txBody>
          <a:bodyPr wrap="none" rtlCol="0">
            <a:spAutoFit/>
          </a:bodyPr>
          <a:lstStyle/>
          <a:p>
            <a:r>
              <a:rPr lang="en-US" sz="1200" dirty="0" smtClean="0"/>
              <a:t>Speaker: Keith </a:t>
            </a:r>
            <a:r>
              <a:rPr lang="en-US" sz="1200" dirty="0" err="1" smtClean="0"/>
              <a:t>Bechtol</a:t>
            </a:r>
            <a:endParaRPr lang="en-US" sz="1200" dirty="0"/>
          </a:p>
        </p:txBody>
      </p:sp>
    </p:spTree>
    <p:extLst>
      <p:ext uri="{BB962C8B-B14F-4D97-AF65-F5344CB8AC3E}">
        <p14:creationId xmlns:p14="http://schemas.microsoft.com/office/powerpoint/2010/main" val="456368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 Inclusive Project &amp; Community Workshop</a:t>
            </a:r>
            <a:br>
              <a:rPr lang="en-US" dirty="0" smtClean="0"/>
            </a:br>
            <a:r>
              <a:rPr lang="en-US" dirty="0" smtClean="0"/>
              <a:t/>
            </a:r>
            <a:br>
              <a:rPr lang="en-US" dirty="0" smtClean="0"/>
            </a:br>
            <a:r>
              <a:rPr lang="en-US" dirty="0" smtClean="0"/>
              <a:t>Ranpal Gill</a:t>
            </a:r>
            <a:br>
              <a:rPr lang="en-US" dirty="0" smtClean="0"/>
            </a:br>
            <a:r>
              <a:rPr lang="en-US" dirty="0" smtClean="0"/>
              <a:t>Communications Manager</a:t>
            </a:r>
            <a:br>
              <a:rPr lang="en-US" dirty="0" smtClean="0"/>
            </a:br>
            <a:r>
              <a:rPr lang="en-US" dirty="0" smtClean="0"/>
              <a:t/>
            </a:r>
            <a:br>
              <a:rPr lang="en-US" dirty="0" smtClean="0"/>
            </a:br>
            <a:r>
              <a:rPr lang="en-US" dirty="0" smtClean="0"/>
              <a:t>Creating a More Equitable and Inclusive Future in Astronomy</a:t>
            </a:r>
            <a:br>
              <a:rPr lang="en-US" dirty="0" smtClean="0"/>
            </a:br>
            <a:r>
              <a:rPr lang="en-US" dirty="0" smtClean="0"/>
              <a:t>August 13, 2019</a:t>
            </a:r>
            <a:endParaRPr lang="en-US" dirty="0"/>
          </a:p>
        </p:txBody>
      </p:sp>
    </p:spTree>
    <p:extLst>
      <p:ext uri="{BB962C8B-B14F-4D97-AF65-F5344CB8AC3E}">
        <p14:creationId xmlns:p14="http://schemas.microsoft.com/office/powerpoint/2010/main" val="857700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Diverse OC</a:t>
            </a:r>
          </a:p>
          <a:p>
            <a:r>
              <a:rPr lang="en-US" dirty="0" smtClean="0"/>
              <a:t>Diverse speakers</a:t>
            </a:r>
          </a:p>
          <a:p>
            <a:r>
              <a:rPr lang="en-US" dirty="0" err="1" smtClean="0"/>
              <a:t>CoC</a:t>
            </a:r>
            <a:r>
              <a:rPr lang="en-US" dirty="0" smtClean="0"/>
              <a:t> page</a:t>
            </a:r>
          </a:p>
          <a:p>
            <a:r>
              <a:rPr lang="en-US" dirty="0" smtClean="0"/>
              <a:t>Credit organizers</a:t>
            </a:r>
          </a:p>
          <a:p>
            <a:r>
              <a:rPr lang="en-US" dirty="0" smtClean="0"/>
              <a:t>Presenter guidelines</a:t>
            </a:r>
          </a:p>
          <a:p>
            <a:r>
              <a:rPr lang="en-US" dirty="0" smtClean="0"/>
              <a:t>Pronouns on badge</a:t>
            </a:r>
          </a:p>
          <a:p>
            <a:r>
              <a:rPr lang="en-US" dirty="0" smtClean="0"/>
              <a:t>Alternative names on badge</a:t>
            </a:r>
          </a:p>
          <a:p>
            <a:r>
              <a:rPr lang="en-US" dirty="0" smtClean="0"/>
              <a:t>Male &amp; Female T-shirts</a:t>
            </a:r>
          </a:p>
          <a:p>
            <a:r>
              <a:rPr lang="en-US" dirty="0" smtClean="0"/>
              <a:t>Exit survey question</a:t>
            </a:r>
          </a:p>
          <a:p>
            <a:endParaRPr lang="en-US" dirty="0"/>
          </a:p>
        </p:txBody>
      </p:sp>
      <p:sp>
        <p:nvSpPr>
          <p:cNvPr id="4" name="Content Placeholder 3"/>
          <p:cNvSpPr>
            <a:spLocks noGrp="1"/>
          </p:cNvSpPr>
          <p:nvPr>
            <p:ph idx="10"/>
          </p:nvPr>
        </p:nvSpPr>
        <p:spPr/>
        <p:txBody>
          <a:bodyPr/>
          <a:lstStyle/>
          <a:p>
            <a:r>
              <a:rPr lang="en-US" dirty="0" smtClean="0"/>
              <a:t>Nursing room</a:t>
            </a:r>
          </a:p>
          <a:p>
            <a:r>
              <a:rPr lang="en-US" dirty="0" smtClean="0"/>
              <a:t>Dietary accommodations</a:t>
            </a:r>
          </a:p>
          <a:p>
            <a:r>
              <a:rPr lang="en-US" dirty="0" smtClean="0"/>
              <a:t>Inclusive photos</a:t>
            </a:r>
          </a:p>
          <a:p>
            <a:r>
              <a:rPr lang="en-US" dirty="0" smtClean="0"/>
              <a:t>Be green</a:t>
            </a:r>
          </a:p>
          <a:p>
            <a:r>
              <a:rPr lang="en-US" dirty="0" smtClean="0"/>
              <a:t>Chile care reimbursement</a:t>
            </a:r>
          </a:p>
          <a:p>
            <a:endParaRPr lang="en-US" dirty="0" smtClean="0"/>
          </a:p>
          <a:p>
            <a:r>
              <a:rPr lang="en-US" dirty="0" smtClean="0"/>
              <a:t>Wheel chair access?</a:t>
            </a:r>
          </a:p>
          <a:p>
            <a:r>
              <a:rPr lang="en-US" dirty="0" smtClean="0"/>
              <a:t>Gender neutral restroom?</a:t>
            </a:r>
          </a:p>
          <a:p>
            <a:r>
              <a:rPr lang="en-US" dirty="0" smtClean="0"/>
              <a:t>Microphones &amp; speakers</a:t>
            </a:r>
          </a:p>
          <a:p>
            <a:endParaRPr lang="en-US" dirty="0"/>
          </a:p>
        </p:txBody>
      </p:sp>
      <p:sp>
        <p:nvSpPr>
          <p:cNvPr id="6" name="Title 5"/>
          <p:cNvSpPr>
            <a:spLocks noGrp="1"/>
          </p:cNvSpPr>
          <p:nvPr>
            <p:ph type="title"/>
          </p:nvPr>
        </p:nvSpPr>
        <p:spPr>
          <a:xfrm>
            <a:off x="914400" y="133350"/>
            <a:ext cx="6629400" cy="417910"/>
          </a:xfrm>
        </p:spPr>
        <p:txBody>
          <a:bodyPr/>
          <a:lstStyle/>
          <a:p>
            <a:r>
              <a:rPr lang="en-US" dirty="0"/>
              <a:t>Creating an inclusive Project Community workshop</a:t>
            </a:r>
          </a:p>
        </p:txBody>
      </p:sp>
      <p:pic>
        <p:nvPicPr>
          <p:cNvPr id="10" name="Picture 2" descr="Globe Goes Green Icon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11455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120015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735036"/>
            <a:ext cx="407988" cy="4079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5181600" y="3181350"/>
            <a:ext cx="3048000" cy="0"/>
          </a:xfrm>
          <a:prstGeom prst="line">
            <a:avLst/>
          </a:prstGeom>
          <a:ln cap="rnd">
            <a:solidFill>
              <a:schemeClr val="bg1">
                <a:lumMod val="8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0711" y="4866501"/>
            <a:ext cx="1423659" cy="276999"/>
          </a:xfrm>
          <a:prstGeom prst="rect">
            <a:avLst/>
          </a:prstGeom>
          <a:noFill/>
        </p:spPr>
        <p:txBody>
          <a:bodyPr wrap="none" rtlCol="0">
            <a:spAutoFit/>
          </a:bodyPr>
          <a:lstStyle/>
          <a:p>
            <a:r>
              <a:rPr lang="en-US" sz="1200" dirty="0" smtClean="0"/>
              <a:t>Speaker: </a:t>
            </a:r>
            <a:r>
              <a:rPr lang="en-US" sz="1200" dirty="0" err="1" smtClean="0"/>
              <a:t>Ranpal</a:t>
            </a:r>
            <a:r>
              <a:rPr lang="en-US" sz="1200" dirty="0" smtClean="0"/>
              <a:t> Gill</a:t>
            </a:r>
            <a:endParaRPr lang="en-US" sz="1200" dirty="0"/>
          </a:p>
        </p:txBody>
      </p:sp>
    </p:spTree>
    <p:extLst>
      <p:ext uri="{BB962C8B-B14F-4D97-AF65-F5344CB8AC3E}">
        <p14:creationId xmlns:p14="http://schemas.microsoft.com/office/powerpoint/2010/main" val="144259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Attendees feel more comfortable at the meetings</a:t>
            </a:r>
          </a:p>
          <a:p>
            <a:r>
              <a:rPr lang="en-US" dirty="0" smtClean="0"/>
              <a:t>LSST reputation as a project that does care</a:t>
            </a:r>
          </a:p>
          <a:p>
            <a:r>
              <a:rPr lang="en-US" dirty="0" smtClean="0"/>
              <a:t>Increased diversity across project</a:t>
            </a:r>
          </a:p>
          <a:p>
            <a:r>
              <a:rPr lang="en-US" dirty="0" smtClean="0"/>
              <a:t>Others observe and repeat at their meetings</a:t>
            </a:r>
          </a:p>
        </p:txBody>
      </p:sp>
      <p:sp>
        <p:nvSpPr>
          <p:cNvPr id="6" name="Title 5"/>
          <p:cNvSpPr>
            <a:spLocks noGrp="1"/>
          </p:cNvSpPr>
          <p:nvPr>
            <p:ph type="title"/>
          </p:nvPr>
        </p:nvSpPr>
        <p:spPr/>
        <p:txBody>
          <a:bodyPr/>
          <a:lstStyle/>
          <a:p>
            <a:r>
              <a:rPr lang="en-US" dirty="0" smtClean="0"/>
              <a:t>Impact</a:t>
            </a:r>
            <a:endParaRPr lang="en-US" dirty="0"/>
          </a:p>
        </p:txBody>
      </p:sp>
      <p:sp>
        <p:nvSpPr>
          <p:cNvPr id="4" name="TextBox 3"/>
          <p:cNvSpPr txBox="1"/>
          <p:nvPr/>
        </p:nvSpPr>
        <p:spPr>
          <a:xfrm>
            <a:off x="130711" y="4866501"/>
            <a:ext cx="1423659" cy="276999"/>
          </a:xfrm>
          <a:prstGeom prst="rect">
            <a:avLst/>
          </a:prstGeom>
          <a:noFill/>
        </p:spPr>
        <p:txBody>
          <a:bodyPr wrap="none" rtlCol="0">
            <a:spAutoFit/>
          </a:bodyPr>
          <a:lstStyle/>
          <a:p>
            <a:r>
              <a:rPr lang="en-US" sz="1200" dirty="0" smtClean="0"/>
              <a:t>Speaker: </a:t>
            </a:r>
            <a:r>
              <a:rPr lang="en-US" sz="1200" dirty="0" err="1" smtClean="0"/>
              <a:t>Ranpal</a:t>
            </a:r>
            <a:r>
              <a:rPr lang="en-US" sz="1200" dirty="0" smtClean="0"/>
              <a:t> Gill</a:t>
            </a:r>
            <a:endParaRPr lang="en-US" sz="1200" dirty="0"/>
          </a:p>
        </p:txBody>
      </p:sp>
    </p:spTree>
    <p:extLst>
      <p:ext uri="{BB962C8B-B14F-4D97-AF65-F5344CB8AC3E}">
        <p14:creationId xmlns:p14="http://schemas.microsoft.com/office/powerpoint/2010/main" val="433025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Session Purpose: </a:t>
            </a:r>
            <a:r>
              <a:rPr lang="en-US" dirty="0" smtClean="0"/>
              <a:t>share </a:t>
            </a:r>
            <a:r>
              <a:rPr lang="en-US" dirty="0"/>
              <a:t>recent and current diversity and inclusion initiatives happening at the LSST </a:t>
            </a:r>
            <a:r>
              <a:rPr lang="en-US" dirty="0" smtClean="0"/>
              <a:t>Project</a:t>
            </a:r>
            <a:r>
              <a:rPr lang="en-US" dirty="0"/>
              <a:t> </a:t>
            </a:r>
            <a:r>
              <a:rPr lang="en-US" dirty="0" smtClean="0"/>
              <a:t>and similar organizations. Small </a:t>
            </a:r>
            <a:r>
              <a:rPr lang="en-US" dirty="0"/>
              <a:t>group discussion time will allow opportunity for participants to identify initiatives that can be amplified </a:t>
            </a:r>
            <a:r>
              <a:rPr lang="en-US" dirty="0" smtClean="0"/>
              <a:t>or </a:t>
            </a:r>
            <a:r>
              <a:rPr lang="en-US" dirty="0"/>
              <a:t>expanded to other </a:t>
            </a:r>
            <a:r>
              <a:rPr lang="en-US" dirty="0" smtClean="0"/>
              <a:t>locations.</a:t>
            </a:r>
          </a:p>
          <a:p>
            <a:r>
              <a:rPr lang="en-US" dirty="0" smtClean="0"/>
              <a:t>Session Format</a:t>
            </a:r>
          </a:p>
          <a:p>
            <a:pPr marL="914400" lvl="1" indent="-457200">
              <a:buFont typeface="+mj-lt"/>
              <a:buAutoNum type="arabicPeriod"/>
            </a:pPr>
            <a:r>
              <a:rPr lang="en-US" dirty="0" smtClean="0"/>
              <a:t>9 </a:t>
            </a:r>
            <a:r>
              <a:rPr lang="en-US" dirty="0"/>
              <a:t>Lightning </a:t>
            </a:r>
            <a:r>
              <a:rPr lang="en-US" dirty="0" smtClean="0"/>
              <a:t>Talks (~30 minutes)</a:t>
            </a:r>
            <a:endParaRPr lang="en-US" dirty="0"/>
          </a:p>
          <a:p>
            <a:pPr marL="914400" lvl="1" indent="-457200">
              <a:buFont typeface="+mj-lt"/>
              <a:buAutoNum type="arabicPeriod"/>
            </a:pPr>
            <a:r>
              <a:rPr lang="en-US" dirty="0"/>
              <a:t>Small Group </a:t>
            </a:r>
            <a:r>
              <a:rPr lang="en-US" dirty="0" smtClean="0"/>
              <a:t>Discussion (30 minutes)</a:t>
            </a:r>
            <a:endParaRPr lang="en-US" dirty="0"/>
          </a:p>
          <a:p>
            <a:pPr marL="914400" lvl="1" indent="-457200">
              <a:buFont typeface="+mj-lt"/>
              <a:buAutoNum type="arabicPeriod"/>
            </a:pPr>
            <a:r>
              <a:rPr lang="en-US" dirty="0"/>
              <a:t>Whole group discussion and </a:t>
            </a:r>
            <a:r>
              <a:rPr lang="en-US" dirty="0" smtClean="0"/>
              <a:t>wrap-up</a:t>
            </a:r>
          </a:p>
          <a:p>
            <a:r>
              <a:rPr lang="en-US" dirty="0" smtClean="0"/>
              <a:t>Respectful Conversations</a:t>
            </a:r>
          </a:p>
        </p:txBody>
      </p:sp>
      <p:sp>
        <p:nvSpPr>
          <p:cNvPr id="6" name="Title 5"/>
          <p:cNvSpPr>
            <a:spLocks noGrp="1"/>
          </p:cNvSpPr>
          <p:nvPr>
            <p:ph type="title"/>
          </p:nvPr>
        </p:nvSpPr>
        <p:spPr/>
        <p:txBody>
          <a:bodyPr/>
          <a:lstStyle/>
          <a:p>
            <a:r>
              <a:rPr lang="en-US" dirty="0" smtClean="0"/>
              <a:t>Welcome!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Next steps </a:t>
            </a:r>
          </a:p>
          <a:p>
            <a:pPr lvl="1"/>
            <a:r>
              <a:rPr lang="en-US" dirty="0" smtClean="0"/>
              <a:t>Feedback on inclusivity of meeting through question on survey</a:t>
            </a:r>
          </a:p>
          <a:p>
            <a:pPr lvl="1"/>
            <a:r>
              <a:rPr lang="en-US" dirty="0" smtClean="0"/>
              <a:t>Improvements for next year</a:t>
            </a:r>
          </a:p>
          <a:p>
            <a:pPr lvl="1"/>
            <a:endParaRPr lang="en-US" dirty="0"/>
          </a:p>
          <a:p>
            <a:r>
              <a:rPr lang="en-US" dirty="0">
                <a:hlinkClick r:id="rId2"/>
              </a:rPr>
              <a:t>https://</a:t>
            </a:r>
            <a:r>
              <a:rPr lang="en-US" dirty="0" smtClean="0">
                <a:hlinkClick r:id="rId2"/>
              </a:rPr>
              <a:t>500womenscientists.org/inclusive-scientific-meetings#inclusive-sci-meetings-before</a:t>
            </a:r>
            <a:endParaRPr lang="en-US" dirty="0" smtClean="0"/>
          </a:p>
          <a:p>
            <a:r>
              <a:rPr lang="en-US" dirty="0" smtClean="0"/>
              <a:t>Future output from this meeting </a:t>
            </a:r>
            <a:r>
              <a:rPr lang="en-US" dirty="0">
                <a:hlinkClick r:id="rId3"/>
              </a:rPr>
              <a:t>https://outerspace.stsci.edu/display/IA2</a:t>
            </a:r>
            <a:endParaRPr lang="en-US" dirty="0" smtClean="0"/>
          </a:p>
        </p:txBody>
      </p:sp>
      <p:sp>
        <p:nvSpPr>
          <p:cNvPr id="6" name="Title 5"/>
          <p:cNvSpPr>
            <a:spLocks noGrp="1"/>
          </p:cNvSpPr>
          <p:nvPr>
            <p:ph type="title"/>
          </p:nvPr>
        </p:nvSpPr>
        <p:spPr/>
        <p:txBody>
          <a:bodyPr/>
          <a:lstStyle/>
          <a:p>
            <a:r>
              <a:rPr lang="en-US" dirty="0" smtClean="0"/>
              <a:t>Future/Next Steps/Resources</a:t>
            </a:r>
            <a:endParaRPr lang="en-US" dirty="0"/>
          </a:p>
        </p:txBody>
      </p:sp>
      <p:sp>
        <p:nvSpPr>
          <p:cNvPr id="4" name="TextBox 3"/>
          <p:cNvSpPr txBox="1"/>
          <p:nvPr/>
        </p:nvSpPr>
        <p:spPr>
          <a:xfrm>
            <a:off x="130711" y="4866501"/>
            <a:ext cx="1423659" cy="276999"/>
          </a:xfrm>
          <a:prstGeom prst="rect">
            <a:avLst/>
          </a:prstGeom>
          <a:noFill/>
        </p:spPr>
        <p:txBody>
          <a:bodyPr wrap="none" rtlCol="0">
            <a:spAutoFit/>
          </a:bodyPr>
          <a:lstStyle/>
          <a:p>
            <a:r>
              <a:rPr lang="en-US" sz="1200" dirty="0" smtClean="0"/>
              <a:t>Speaker: </a:t>
            </a:r>
            <a:r>
              <a:rPr lang="en-US" sz="1200" dirty="0" err="1" smtClean="0"/>
              <a:t>Ranpal</a:t>
            </a:r>
            <a:r>
              <a:rPr lang="en-US" sz="1200" dirty="0" smtClean="0"/>
              <a:t> Gill</a:t>
            </a:r>
            <a:endParaRPr lang="en-US" sz="1200" dirty="0"/>
          </a:p>
        </p:txBody>
      </p:sp>
    </p:spTree>
    <p:extLst>
      <p:ext uri="{BB962C8B-B14F-4D97-AF65-F5344CB8AC3E}">
        <p14:creationId xmlns:p14="http://schemas.microsoft.com/office/powerpoint/2010/main" val="1967461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3" name="TextBox 2"/>
          <p:cNvSpPr txBox="1"/>
          <p:nvPr/>
        </p:nvSpPr>
        <p:spPr>
          <a:xfrm>
            <a:off x="130711" y="4866501"/>
            <a:ext cx="1423659" cy="276999"/>
          </a:xfrm>
          <a:prstGeom prst="rect">
            <a:avLst/>
          </a:prstGeom>
          <a:noFill/>
        </p:spPr>
        <p:txBody>
          <a:bodyPr wrap="none" rtlCol="0">
            <a:spAutoFit/>
          </a:bodyPr>
          <a:lstStyle/>
          <a:p>
            <a:r>
              <a:rPr lang="en-US" sz="1200" dirty="0" smtClean="0"/>
              <a:t>Speaker: </a:t>
            </a:r>
            <a:r>
              <a:rPr lang="en-US" sz="1200" dirty="0" err="1" smtClean="0"/>
              <a:t>Ranpal</a:t>
            </a:r>
            <a:r>
              <a:rPr lang="en-US" sz="1200" dirty="0" smtClean="0"/>
              <a:t> Gill</a:t>
            </a:r>
            <a:endParaRPr lang="en-US" sz="1200" dirty="0"/>
          </a:p>
        </p:txBody>
      </p:sp>
    </p:spTree>
    <p:extLst>
      <p:ext uri="{BB962C8B-B14F-4D97-AF65-F5344CB8AC3E}">
        <p14:creationId xmlns:p14="http://schemas.microsoft.com/office/powerpoint/2010/main" val="454932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5349"/>
            <a:ext cx="7772400" cy="2325849"/>
          </a:xfrm>
        </p:spPr>
        <p:txBody>
          <a:bodyPr/>
          <a:lstStyle/>
          <a:p>
            <a:r>
              <a:rPr lang="en-US" dirty="0"/>
              <a:t>LSST Workplace Culture Advocate</a:t>
            </a:r>
            <a:br>
              <a:rPr lang="en-US" dirty="0"/>
            </a:br>
            <a:r>
              <a:rPr lang="en-US" dirty="0"/>
              <a:t/>
            </a:r>
            <a:br>
              <a:rPr lang="en-US" dirty="0"/>
            </a:br>
            <a:r>
              <a:rPr lang="en-US" dirty="0"/>
              <a:t>Sandrine Thomas</a:t>
            </a:r>
            <a:br>
              <a:rPr lang="en-US" dirty="0"/>
            </a:br>
            <a:r>
              <a:rPr lang="en-US" dirty="0"/>
              <a:t>T&amp;S Project Scientist</a:t>
            </a:r>
            <a:br>
              <a:rPr lang="en-US" dirty="0"/>
            </a:br>
            <a:r>
              <a:rPr lang="en-US" dirty="0"/>
              <a:t/>
            </a:r>
            <a:br>
              <a:rPr lang="en-US" dirty="0"/>
            </a:br>
            <a:r>
              <a:rPr lang="en-US" dirty="0"/>
              <a:t>Creating a More Equitable and Inclusive Future in Astronomy</a:t>
            </a:r>
            <a:br>
              <a:rPr lang="en-US" dirty="0"/>
            </a:br>
            <a:r>
              <a:rPr lang="en-US" dirty="0"/>
              <a:t>August 13, 2019</a:t>
            </a:r>
          </a:p>
        </p:txBody>
      </p:sp>
    </p:spTree>
    <p:extLst>
      <p:ext uri="{BB962C8B-B14F-4D97-AF65-F5344CB8AC3E}">
        <p14:creationId xmlns:p14="http://schemas.microsoft.com/office/powerpoint/2010/main" val="1523037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6022" y="742950"/>
            <a:ext cx="8991600" cy="3982640"/>
          </a:xfrm>
        </p:spPr>
        <p:txBody>
          <a:bodyPr/>
          <a:lstStyle/>
          <a:p>
            <a:pPr marL="230188" lvl="1" indent="-230188"/>
            <a:r>
              <a:rPr lang="en-US" sz="2000" dirty="0"/>
              <a:t>Started in 2016 as </a:t>
            </a:r>
            <a:r>
              <a:rPr lang="en-US" sz="2000" dirty="0" err="1"/>
              <a:t>Ombuds</a:t>
            </a:r>
            <a:r>
              <a:rPr lang="en-US" sz="2000" dirty="0"/>
              <a:t> program to help people deal with potential issues appearing in the workplace both at individual or inter institutions</a:t>
            </a:r>
          </a:p>
          <a:p>
            <a:pPr marL="230188" lvl="1" indent="-230188"/>
            <a:r>
              <a:rPr lang="en-US" sz="2000" dirty="0"/>
              <a:t>WCAs will advocate for workplace diversity by promoting inclusive behaviors during meetings, by respectfully correcting unacceptable behaviors and by helping in properly reporting alleged bullying.</a:t>
            </a:r>
          </a:p>
          <a:p>
            <a:pPr marL="230188" lvl="1" indent="-230188"/>
            <a:r>
              <a:rPr lang="en-US" sz="2000" dirty="0"/>
              <a:t>In the case of formal complaints, WCAs can be a useful intermediary to the directorate, offering opinions to management about the validity and severity of the complaint, after an investigation has been conducted, and providing the complainant with confidentiality if they so requests.</a:t>
            </a:r>
          </a:p>
          <a:p>
            <a:pPr marL="230188" lvl="1" indent="-230188"/>
            <a:r>
              <a:rPr lang="en-US" sz="2000" dirty="0"/>
              <a:t>WCAs are a conduit to Human Resources but not a replacement for it. In the case of criminal or legal issues, it is our management’s responsibility to ensure a healthy and safe workplace culture by reporting these types of issues to Human Resources.</a:t>
            </a:r>
          </a:p>
        </p:txBody>
      </p:sp>
      <p:sp>
        <p:nvSpPr>
          <p:cNvPr id="6" name="Title 5"/>
          <p:cNvSpPr>
            <a:spLocks noGrp="1"/>
          </p:cNvSpPr>
          <p:nvPr>
            <p:ph type="title"/>
          </p:nvPr>
        </p:nvSpPr>
        <p:spPr>
          <a:xfrm>
            <a:off x="1066800" y="133350"/>
            <a:ext cx="6324600" cy="417910"/>
          </a:xfrm>
        </p:spPr>
        <p:txBody>
          <a:bodyPr/>
          <a:lstStyle/>
          <a:p>
            <a:r>
              <a:rPr lang="en-US" sz="2800" dirty="0"/>
              <a:t>Overview: Workplace Culture Advocates</a:t>
            </a:r>
          </a:p>
        </p:txBody>
      </p:sp>
      <p:sp>
        <p:nvSpPr>
          <p:cNvPr id="4" name="TextBox 3"/>
          <p:cNvSpPr txBox="1"/>
          <p:nvPr/>
        </p:nvSpPr>
        <p:spPr>
          <a:xfrm>
            <a:off x="130711" y="4866501"/>
            <a:ext cx="1838837" cy="276999"/>
          </a:xfrm>
          <a:prstGeom prst="rect">
            <a:avLst/>
          </a:prstGeom>
          <a:noFill/>
        </p:spPr>
        <p:txBody>
          <a:bodyPr wrap="none" rtlCol="0">
            <a:spAutoFit/>
          </a:bodyPr>
          <a:lstStyle/>
          <a:p>
            <a:r>
              <a:rPr lang="en-US" sz="1200" dirty="0" smtClean="0"/>
              <a:t>Speaker</a:t>
            </a:r>
            <a:r>
              <a:rPr lang="en-US" sz="1200" smtClean="0"/>
              <a:t>: Sandrine Thomas</a:t>
            </a:r>
            <a:endParaRPr lang="en-US" sz="1200" dirty="0"/>
          </a:p>
        </p:txBody>
      </p:sp>
    </p:spTree>
    <p:extLst>
      <p:ext uri="{BB962C8B-B14F-4D97-AF65-F5344CB8AC3E}">
        <p14:creationId xmlns:p14="http://schemas.microsoft.com/office/powerpoint/2010/main" val="330006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The impact was seen at various level</a:t>
            </a:r>
          </a:p>
          <a:p>
            <a:pPr lvl="1"/>
            <a:r>
              <a:rPr lang="en-US" dirty="0"/>
              <a:t>Better communication, relationships</a:t>
            </a:r>
          </a:p>
          <a:p>
            <a:pPr lvl="1"/>
            <a:r>
              <a:rPr lang="en-US" dirty="0"/>
              <a:t>Tension relief</a:t>
            </a:r>
          </a:p>
          <a:p>
            <a:pPr lvl="1"/>
            <a:r>
              <a:rPr lang="en-US" dirty="0"/>
              <a:t>Better reporting to HR</a:t>
            </a:r>
          </a:p>
          <a:p>
            <a:pPr lvl="1"/>
            <a:endParaRPr lang="en-US" dirty="0"/>
          </a:p>
          <a:p>
            <a:r>
              <a:rPr lang="en-US" dirty="0"/>
              <a:t>Connection with the communication team: We also look at the project surveys and based on the data, take actions</a:t>
            </a:r>
          </a:p>
          <a:p>
            <a:pPr lvl="1"/>
            <a:r>
              <a:rPr lang="en-US" dirty="0"/>
              <a:t>Management training was a result of the 2017 survey</a:t>
            </a:r>
          </a:p>
          <a:p>
            <a:pPr lvl="1"/>
            <a:endParaRPr lang="en-US" dirty="0"/>
          </a:p>
          <a:p>
            <a:pPr lvl="1"/>
            <a:endParaRPr lang="en-US" dirty="0"/>
          </a:p>
          <a:p>
            <a:endParaRPr lang="en-US" dirty="0"/>
          </a:p>
        </p:txBody>
      </p:sp>
      <p:sp>
        <p:nvSpPr>
          <p:cNvPr id="6" name="Title 5"/>
          <p:cNvSpPr>
            <a:spLocks noGrp="1"/>
          </p:cNvSpPr>
          <p:nvPr>
            <p:ph type="title"/>
          </p:nvPr>
        </p:nvSpPr>
        <p:spPr/>
        <p:txBody>
          <a:bodyPr/>
          <a:lstStyle/>
          <a:p>
            <a:r>
              <a:rPr lang="en-US" dirty="0"/>
              <a:t>Impact</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7" name="TextBox 6"/>
          <p:cNvSpPr txBox="1"/>
          <p:nvPr/>
        </p:nvSpPr>
        <p:spPr>
          <a:xfrm>
            <a:off x="130711" y="4866501"/>
            <a:ext cx="1838837" cy="276999"/>
          </a:xfrm>
          <a:prstGeom prst="rect">
            <a:avLst/>
          </a:prstGeom>
          <a:noFill/>
        </p:spPr>
        <p:txBody>
          <a:bodyPr wrap="none" rtlCol="0">
            <a:spAutoFit/>
          </a:bodyPr>
          <a:lstStyle/>
          <a:p>
            <a:r>
              <a:rPr lang="en-US" sz="1200" dirty="0" smtClean="0"/>
              <a:t>Speaker</a:t>
            </a:r>
            <a:r>
              <a:rPr lang="en-US" sz="1200" smtClean="0"/>
              <a:t>: Sandrine Thomas</a:t>
            </a:r>
            <a:endParaRPr lang="en-US" sz="1200" dirty="0"/>
          </a:p>
        </p:txBody>
      </p:sp>
    </p:spTree>
    <p:extLst>
      <p:ext uri="{BB962C8B-B14F-4D97-AF65-F5344CB8AC3E}">
        <p14:creationId xmlns:p14="http://schemas.microsoft.com/office/powerpoint/2010/main" val="1155696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We just relaunched the program to better represent what we have done so far.</a:t>
            </a:r>
          </a:p>
          <a:p>
            <a:r>
              <a:rPr lang="en-US" dirty="0"/>
              <a:t>We </a:t>
            </a:r>
            <a:r>
              <a:rPr lang="en-US"/>
              <a:t>want even more </a:t>
            </a:r>
            <a:r>
              <a:rPr lang="en-US" dirty="0"/>
              <a:t>connection with Communication</a:t>
            </a:r>
          </a:p>
          <a:p>
            <a:r>
              <a:rPr lang="en-US" dirty="0"/>
              <a:t>Focus on Chile and its increasing very diverse staffing: Carol </a:t>
            </a:r>
            <a:r>
              <a:rPr lang="en-US" dirty="0" err="1"/>
              <a:t>Chirino</a:t>
            </a:r>
            <a:r>
              <a:rPr lang="en-US" dirty="0"/>
              <a:t> is a new addition to the team and we’re looking for another Chilean based person. </a:t>
            </a:r>
          </a:p>
          <a:p>
            <a:pPr lvl="1"/>
            <a:endParaRPr lang="en-US" dirty="0"/>
          </a:p>
          <a:p>
            <a:r>
              <a:rPr lang="en-US" dirty="0">
                <a:hlinkClick r:id="rId2"/>
              </a:rPr>
              <a:t>https://project.lsst.org/workplace-culture-advocate</a:t>
            </a:r>
            <a:endParaRPr lang="en-US" dirty="0"/>
          </a:p>
          <a:p>
            <a:endParaRPr lang="en-US" dirty="0"/>
          </a:p>
        </p:txBody>
      </p:sp>
      <p:sp>
        <p:nvSpPr>
          <p:cNvPr id="6" name="Title 5"/>
          <p:cNvSpPr>
            <a:spLocks noGrp="1"/>
          </p:cNvSpPr>
          <p:nvPr>
            <p:ph type="title"/>
          </p:nvPr>
        </p:nvSpPr>
        <p:spPr/>
        <p:txBody>
          <a:bodyPr/>
          <a:lstStyle/>
          <a:p>
            <a:r>
              <a:rPr lang="en-US" dirty="0"/>
              <a:t>Future/Next Steps/Resources</a:t>
            </a:r>
          </a:p>
        </p:txBody>
      </p:sp>
      <p:sp>
        <p:nvSpPr>
          <p:cNvPr id="4" name="TextBox 3"/>
          <p:cNvSpPr txBox="1"/>
          <p:nvPr/>
        </p:nvSpPr>
        <p:spPr>
          <a:xfrm>
            <a:off x="130711" y="4866501"/>
            <a:ext cx="1838837" cy="276999"/>
          </a:xfrm>
          <a:prstGeom prst="rect">
            <a:avLst/>
          </a:prstGeom>
          <a:noFill/>
        </p:spPr>
        <p:txBody>
          <a:bodyPr wrap="none" rtlCol="0">
            <a:spAutoFit/>
          </a:bodyPr>
          <a:lstStyle/>
          <a:p>
            <a:r>
              <a:rPr lang="en-US" sz="1200" dirty="0" smtClean="0"/>
              <a:t>Speaker</a:t>
            </a:r>
            <a:r>
              <a:rPr lang="en-US" sz="1200" smtClean="0"/>
              <a:t>: Sandrine Thomas</a:t>
            </a:r>
            <a:endParaRPr lang="en-US" sz="1200" dirty="0"/>
          </a:p>
        </p:txBody>
      </p:sp>
    </p:spTree>
    <p:extLst>
      <p:ext uri="{BB962C8B-B14F-4D97-AF65-F5344CB8AC3E}">
        <p14:creationId xmlns:p14="http://schemas.microsoft.com/office/powerpoint/2010/main" val="2101190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3" name="TextBox 2"/>
          <p:cNvSpPr txBox="1"/>
          <p:nvPr/>
        </p:nvSpPr>
        <p:spPr>
          <a:xfrm>
            <a:off x="130711" y="4866501"/>
            <a:ext cx="1838837" cy="276999"/>
          </a:xfrm>
          <a:prstGeom prst="rect">
            <a:avLst/>
          </a:prstGeom>
          <a:noFill/>
        </p:spPr>
        <p:txBody>
          <a:bodyPr wrap="none" rtlCol="0">
            <a:spAutoFit/>
          </a:bodyPr>
          <a:lstStyle/>
          <a:p>
            <a:r>
              <a:rPr lang="en-US" sz="1200" dirty="0" smtClean="0"/>
              <a:t>Speaker</a:t>
            </a:r>
            <a:r>
              <a:rPr lang="en-US" sz="1200" smtClean="0"/>
              <a:t>: Sandrine Thomas</a:t>
            </a:r>
            <a:endParaRPr lang="en-US" sz="1200" dirty="0"/>
          </a:p>
        </p:txBody>
      </p:sp>
    </p:spTree>
    <p:extLst>
      <p:ext uri="{BB962C8B-B14F-4D97-AF65-F5344CB8AC3E}">
        <p14:creationId xmlns:p14="http://schemas.microsoft.com/office/powerpoint/2010/main" val="1671546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Web for Everyone</a:t>
            </a:r>
            <a:br>
              <a:rPr lang="en-US" dirty="0" smtClean="0"/>
            </a:br>
            <a:r>
              <a:rPr lang="en-US" dirty="0" smtClean="0"/>
              <a:t/>
            </a:r>
            <a:br>
              <a:rPr lang="en-US" dirty="0" smtClean="0"/>
            </a:br>
            <a:r>
              <a:rPr lang="en-US" dirty="0" smtClean="0"/>
              <a:t>Blake Mason</a:t>
            </a:r>
            <a:br>
              <a:rPr lang="en-US" dirty="0" smtClean="0"/>
            </a:br>
            <a:r>
              <a:rPr lang="en-US" dirty="0" smtClean="0"/>
              <a:t>Senior Web Developer for EPO</a:t>
            </a:r>
            <a:br>
              <a:rPr lang="en-US" dirty="0" smtClean="0"/>
            </a:br>
            <a:r>
              <a:rPr lang="en-US" dirty="0" smtClean="0"/>
              <a:t/>
            </a:r>
            <a:br>
              <a:rPr lang="en-US" dirty="0" smtClean="0"/>
            </a:br>
            <a:r>
              <a:rPr lang="en-US" dirty="0" smtClean="0"/>
              <a:t>Creating a More Equitable and Inclusive Future in Astronomy</a:t>
            </a:r>
            <a:br>
              <a:rPr lang="en-US" dirty="0" smtClean="0"/>
            </a:br>
            <a:r>
              <a:rPr lang="en-US" dirty="0" smtClean="0"/>
              <a:t>August 13, 2019</a:t>
            </a:r>
            <a:endParaRPr lang="en-US" dirty="0"/>
          </a:p>
        </p:txBody>
      </p:sp>
    </p:spTree>
    <p:extLst>
      <p:ext uri="{BB962C8B-B14F-4D97-AF65-F5344CB8AC3E}">
        <p14:creationId xmlns:p14="http://schemas.microsoft.com/office/powerpoint/2010/main" val="304091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Responsive Web Design</a:t>
            </a:r>
          </a:p>
          <a:p>
            <a:pPr lvl="1"/>
            <a:r>
              <a:rPr lang="en-US" dirty="0" smtClean="0"/>
              <a:t>One web many devices.</a:t>
            </a:r>
          </a:p>
          <a:p>
            <a:pPr lvl="1"/>
            <a:endParaRPr lang="en-US" sz="1200" dirty="0" smtClean="0"/>
          </a:p>
          <a:p>
            <a:r>
              <a:rPr lang="en-US" u="sng" dirty="0" smtClean="0"/>
              <a:t>W</a:t>
            </a:r>
            <a:r>
              <a:rPr lang="en-US" dirty="0" smtClean="0"/>
              <a:t>eb Accessibility (a11y)</a:t>
            </a:r>
          </a:p>
          <a:p>
            <a:pPr lvl="1"/>
            <a:r>
              <a:rPr lang="en-US" dirty="0" smtClean="0"/>
              <a:t>No Screen.  No mouse.  Same(-</a:t>
            </a:r>
            <a:r>
              <a:rPr lang="en-US" dirty="0" err="1" smtClean="0"/>
              <a:t>ish</a:t>
            </a:r>
            <a:r>
              <a:rPr lang="en-US" dirty="0" smtClean="0"/>
              <a:t>) content.</a:t>
            </a:r>
          </a:p>
          <a:p>
            <a:pPr lvl="2"/>
            <a:r>
              <a:rPr lang="en-US" dirty="0" smtClean="0"/>
              <a:t>Testing: Linters, Auditors, Close your eyes and press tab</a:t>
            </a:r>
          </a:p>
          <a:p>
            <a:pPr lvl="2"/>
            <a:endParaRPr lang="en-US" sz="1200" dirty="0" smtClean="0"/>
          </a:p>
          <a:p>
            <a:r>
              <a:rPr lang="en-US" dirty="0" smtClean="0"/>
              <a:t>Localization (</a:t>
            </a:r>
            <a:r>
              <a:rPr lang="en-US" i="1" dirty="0"/>
              <a:t>l10n</a:t>
            </a:r>
            <a:r>
              <a:rPr lang="en-US" dirty="0" smtClean="0"/>
              <a:t>)</a:t>
            </a:r>
          </a:p>
          <a:p>
            <a:pPr lvl="1"/>
            <a:r>
              <a:rPr lang="en-US" dirty="0" smtClean="0"/>
              <a:t>Same UI.  Same UX.  Different(-</a:t>
            </a:r>
            <a:r>
              <a:rPr lang="en-US" dirty="0" err="1" smtClean="0"/>
              <a:t>ish</a:t>
            </a:r>
            <a:r>
              <a:rPr lang="en-US" dirty="0" smtClean="0"/>
              <a:t>) content.</a:t>
            </a:r>
          </a:p>
          <a:p>
            <a:pPr lvl="2"/>
            <a:r>
              <a:rPr lang="en-US" dirty="0" smtClean="0"/>
              <a:t>How to: Internationalization (</a:t>
            </a:r>
            <a:r>
              <a:rPr lang="fi-FI" i="1" dirty="0"/>
              <a:t>i18n</a:t>
            </a:r>
            <a:r>
              <a:rPr lang="en-US" dirty="0" smtClean="0"/>
              <a:t>)</a:t>
            </a:r>
            <a:endParaRPr lang="en-US" dirty="0"/>
          </a:p>
        </p:txBody>
      </p:sp>
      <p:sp>
        <p:nvSpPr>
          <p:cNvPr id="6" name="Title 5"/>
          <p:cNvSpPr>
            <a:spLocks noGrp="1"/>
          </p:cNvSpPr>
          <p:nvPr>
            <p:ph type="title"/>
          </p:nvPr>
        </p:nvSpPr>
        <p:spPr/>
        <p:txBody>
          <a:bodyPr/>
          <a:lstStyle/>
          <a:p>
            <a:r>
              <a:rPr lang="en-US" dirty="0" smtClean="0"/>
              <a:t>Overview</a:t>
            </a:r>
            <a:endParaRPr lang="en-US" dirty="0"/>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smtClean="0">
                <a:solidFill>
                  <a:schemeClr val="bg1"/>
                </a:solidFill>
              </a:rPr>
              <a:t>Message box example for short highlighted messages.</a:t>
            </a:r>
          </a:p>
        </p:txBody>
      </p:sp>
      <p:sp>
        <p:nvSpPr>
          <p:cNvPr id="7" name="TextBox 6"/>
          <p:cNvSpPr txBox="1"/>
          <p:nvPr/>
        </p:nvSpPr>
        <p:spPr>
          <a:xfrm>
            <a:off x="130711" y="4866501"/>
            <a:ext cx="1556580" cy="276999"/>
          </a:xfrm>
          <a:prstGeom prst="rect">
            <a:avLst/>
          </a:prstGeom>
          <a:noFill/>
        </p:spPr>
        <p:txBody>
          <a:bodyPr wrap="none" rtlCol="0">
            <a:spAutoFit/>
          </a:bodyPr>
          <a:lstStyle/>
          <a:p>
            <a:r>
              <a:rPr lang="en-US" sz="1200" dirty="0" smtClean="0"/>
              <a:t>Speaker: Blake Mason</a:t>
            </a:r>
            <a:endParaRPr lang="en-US" sz="1200" dirty="0"/>
          </a:p>
        </p:txBody>
      </p:sp>
    </p:spTree>
    <p:extLst>
      <p:ext uri="{BB962C8B-B14F-4D97-AF65-F5344CB8AC3E}">
        <p14:creationId xmlns:p14="http://schemas.microsoft.com/office/powerpoint/2010/main" val="446502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Future-proofing our web apps</a:t>
            </a:r>
            <a:endParaRPr lang="en-US" dirty="0"/>
          </a:p>
          <a:p>
            <a:r>
              <a:rPr lang="en-US" dirty="0" smtClean="0"/>
              <a:t>Blazing those trails!</a:t>
            </a:r>
          </a:p>
          <a:p>
            <a:r>
              <a:rPr lang="en-US" dirty="0" smtClean="0"/>
              <a:t>Collaborating across borders</a:t>
            </a:r>
          </a:p>
        </p:txBody>
      </p:sp>
      <p:sp>
        <p:nvSpPr>
          <p:cNvPr id="6" name="Title 5"/>
          <p:cNvSpPr>
            <a:spLocks noGrp="1"/>
          </p:cNvSpPr>
          <p:nvPr>
            <p:ph type="title"/>
          </p:nvPr>
        </p:nvSpPr>
        <p:spPr/>
        <p:txBody>
          <a:bodyPr/>
          <a:lstStyle/>
          <a:p>
            <a:r>
              <a:rPr lang="en-US" dirty="0" smtClean="0"/>
              <a:t>Impact</a:t>
            </a:r>
            <a:endParaRPr lang="en-US" dirty="0"/>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smtClean="0">
                <a:solidFill>
                  <a:schemeClr val="bg1"/>
                </a:solidFill>
              </a:rPr>
              <a:t>Message box example for short highlighted messages.</a:t>
            </a:r>
          </a:p>
        </p:txBody>
      </p:sp>
      <p:sp>
        <p:nvSpPr>
          <p:cNvPr id="7" name="TextBox 6"/>
          <p:cNvSpPr txBox="1"/>
          <p:nvPr/>
        </p:nvSpPr>
        <p:spPr>
          <a:xfrm>
            <a:off x="130711" y="4866501"/>
            <a:ext cx="1556580" cy="276999"/>
          </a:xfrm>
          <a:prstGeom prst="rect">
            <a:avLst/>
          </a:prstGeom>
          <a:noFill/>
        </p:spPr>
        <p:txBody>
          <a:bodyPr wrap="none" rtlCol="0">
            <a:spAutoFit/>
          </a:bodyPr>
          <a:lstStyle/>
          <a:p>
            <a:r>
              <a:rPr lang="en-US" sz="1200" dirty="0" smtClean="0"/>
              <a:t>Speaker: Blake Mason</a:t>
            </a:r>
            <a:endParaRPr lang="en-US" sz="1200" dirty="0"/>
          </a:p>
        </p:txBody>
      </p:sp>
    </p:spTree>
    <p:extLst>
      <p:ext uri="{BB962C8B-B14F-4D97-AF65-F5344CB8AC3E}">
        <p14:creationId xmlns:p14="http://schemas.microsoft.com/office/powerpoint/2010/main" val="414030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Talks</a:t>
            </a:r>
            <a:endParaRPr lang="en-US" dirty="0"/>
          </a:p>
        </p:txBody>
      </p:sp>
    </p:spTree>
    <p:extLst>
      <p:ext uri="{BB962C8B-B14F-4D97-AF65-F5344CB8AC3E}">
        <p14:creationId xmlns:p14="http://schemas.microsoft.com/office/powerpoint/2010/main" val="15196736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How do you create rad data visualizations for people who don’t use a screen or mouse?</a:t>
            </a:r>
          </a:p>
          <a:p>
            <a:endParaRPr lang="en-US" dirty="0"/>
          </a:p>
          <a:p>
            <a:r>
              <a:rPr lang="en-US" dirty="0" smtClean="0"/>
              <a:t>Accessibility Auditor: </a:t>
            </a:r>
            <a:r>
              <a:rPr lang="en-US" sz="1800" dirty="0" smtClean="0">
                <a:hlinkClick r:id="rId2"/>
              </a:rPr>
              <a:t>deque.com/axe</a:t>
            </a:r>
            <a:r>
              <a:rPr lang="en-US" sz="1800" dirty="0">
                <a:hlinkClick r:id="rId2"/>
              </a:rPr>
              <a:t>/</a:t>
            </a:r>
            <a:endParaRPr lang="en-US" sz="1800" dirty="0"/>
          </a:p>
          <a:p>
            <a:r>
              <a:rPr lang="en-US" dirty="0"/>
              <a:t>Web Content </a:t>
            </a:r>
            <a:r>
              <a:rPr lang="en-US" dirty="0" smtClean="0"/>
              <a:t>Accessibility Guidelines: </a:t>
            </a:r>
            <a:r>
              <a:rPr lang="en-US" sz="1800" dirty="0" smtClean="0">
                <a:hlinkClick r:id="rId3"/>
              </a:rPr>
              <a:t>w3.org/WAI/WCAG21/quickref</a:t>
            </a:r>
            <a:endParaRPr lang="en-US" sz="1800" dirty="0"/>
          </a:p>
        </p:txBody>
      </p:sp>
      <p:sp>
        <p:nvSpPr>
          <p:cNvPr id="6" name="Title 5"/>
          <p:cNvSpPr>
            <a:spLocks noGrp="1"/>
          </p:cNvSpPr>
          <p:nvPr>
            <p:ph type="title"/>
          </p:nvPr>
        </p:nvSpPr>
        <p:spPr/>
        <p:txBody>
          <a:bodyPr/>
          <a:lstStyle/>
          <a:p>
            <a:r>
              <a:rPr lang="en-US" dirty="0" smtClean="0"/>
              <a:t>Future/Next Steps/Resources</a:t>
            </a:r>
            <a:endParaRPr lang="en-US" dirty="0"/>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smtClean="0">
                <a:solidFill>
                  <a:schemeClr val="bg1"/>
                </a:solidFill>
              </a:rPr>
              <a:t>Message box example for short highlighted messages.</a:t>
            </a:r>
          </a:p>
        </p:txBody>
      </p:sp>
      <p:sp>
        <p:nvSpPr>
          <p:cNvPr id="7" name="TextBox 6"/>
          <p:cNvSpPr txBox="1"/>
          <p:nvPr/>
        </p:nvSpPr>
        <p:spPr>
          <a:xfrm>
            <a:off x="130711" y="4866501"/>
            <a:ext cx="1556580" cy="276999"/>
          </a:xfrm>
          <a:prstGeom prst="rect">
            <a:avLst/>
          </a:prstGeom>
          <a:noFill/>
        </p:spPr>
        <p:txBody>
          <a:bodyPr wrap="none" rtlCol="0">
            <a:spAutoFit/>
          </a:bodyPr>
          <a:lstStyle/>
          <a:p>
            <a:r>
              <a:rPr lang="en-US" sz="1200" dirty="0" smtClean="0"/>
              <a:t>Speaker: Blake Mason</a:t>
            </a:r>
            <a:endParaRPr lang="en-US" sz="1200" dirty="0"/>
          </a:p>
        </p:txBody>
      </p:sp>
    </p:spTree>
    <p:extLst>
      <p:ext uri="{BB962C8B-B14F-4D97-AF65-F5344CB8AC3E}">
        <p14:creationId xmlns:p14="http://schemas.microsoft.com/office/powerpoint/2010/main" val="872805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3" name="TextBox 2"/>
          <p:cNvSpPr txBox="1"/>
          <p:nvPr/>
        </p:nvSpPr>
        <p:spPr>
          <a:xfrm>
            <a:off x="130711" y="4866501"/>
            <a:ext cx="1556580" cy="276999"/>
          </a:xfrm>
          <a:prstGeom prst="rect">
            <a:avLst/>
          </a:prstGeom>
          <a:noFill/>
        </p:spPr>
        <p:txBody>
          <a:bodyPr wrap="none" rtlCol="0">
            <a:spAutoFit/>
          </a:bodyPr>
          <a:lstStyle/>
          <a:p>
            <a:r>
              <a:rPr lang="en-US" sz="1200" dirty="0" smtClean="0"/>
              <a:t>Speaker: Blake Mason</a:t>
            </a:r>
            <a:endParaRPr lang="en-US" sz="1200" dirty="0"/>
          </a:p>
        </p:txBody>
      </p:sp>
    </p:spTree>
    <p:extLst>
      <p:ext uri="{BB962C8B-B14F-4D97-AF65-F5344CB8AC3E}">
        <p14:creationId xmlns:p14="http://schemas.microsoft.com/office/powerpoint/2010/main" val="764558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Tucson Topical Interest Group for DEI</a:t>
            </a:r>
            <a:br>
              <a:rPr lang="en-US" dirty="0"/>
            </a:br>
            <a:r>
              <a:rPr lang="en-US" dirty="0"/>
              <a:t/>
            </a:r>
            <a:br>
              <a:rPr lang="en-US" dirty="0"/>
            </a:br>
            <a:r>
              <a:rPr lang="en-US" dirty="0"/>
              <a:t>Lauren </a:t>
            </a:r>
            <a:r>
              <a:rPr lang="en-US" dirty="0" err="1"/>
              <a:t>Corlies</a:t>
            </a:r>
            <a:r>
              <a:rPr lang="en-US" dirty="0"/>
              <a:t/>
            </a:r>
            <a:br>
              <a:rPr lang="en-US" dirty="0"/>
            </a:br>
            <a:r>
              <a:rPr lang="en-US" dirty="0"/>
              <a:t>Deputy Director EPO</a:t>
            </a:r>
            <a:br>
              <a:rPr lang="en-US" dirty="0"/>
            </a:br>
            <a:r>
              <a:rPr lang="en-US" dirty="0"/>
              <a:t/>
            </a:r>
            <a:br>
              <a:rPr lang="en-US" dirty="0"/>
            </a:br>
            <a:r>
              <a:rPr lang="en-US" dirty="0"/>
              <a:t>Creating a More Equitable and Inclusive Future in Astronomy</a:t>
            </a:r>
            <a:br>
              <a:rPr lang="en-US" dirty="0"/>
            </a:br>
            <a:r>
              <a:rPr lang="en-US" dirty="0"/>
              <a:t>August 13, 2019</a:t>
            </a:r>
          </a:p>
        </p:txBody>
      </p:sp>
    </p:spTree>
    <p:extLst>
      <p:ext uri="{BB962C8B-B14F-4D97-AF65-F5344CB8AC3E}">
        <p14:creationId xmlns:p14="http://schemas.microsoft.com/office/powerpoint/2010/main" val="327548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We aim to create a self-organizing </a:t>
            </a:r>
            <a:r>
              <a:rPr lang="en-US" dirty="0" smtClean="0"/>
              <a:t>community of practice </a:t>
            </a:r>
            <a:r>
              <a:rPr lang="en-US" dirty="0"/>
              <a:t>for all interested colleagues to feel supported and discuss topics and experiences around diversity, equity, and inclusion in the workplace and in science more broadly.</a:t>
            </a:r>
          </a:p>
          <a:p>
            <a:r>
              <a:rPr lang="en-US" dirty="0"/>
              <a:t>LSST/NOAO --&gt; NCOA ultimately have needs unique from our colleagues in university settings</a:t>
            </a:r>
          </a:p>
          <a:p>
            <a:pPr lvl="1"/>
            <a:r>
              <a:rPr lang="en-US" dirty="0"/>
              <a:t>Hiring/ recruitment</a:t>
            </a:r>
          </a:p>
          <a:p>
            <a:pPr lvl="1"/>
            <a:r>
              <a:rPr lang="en-US" dirty="0"/>
              <a:t>Workplace culture</a:t>
            </a:r>
          </a:p>
          <a:p>
            <a:pPr lvl="1"/>
            <a:r>
              <a:rPr lang="en-US" dirty="0" smtClean="0"/>
              <a:t>Evaluations </a:t>
            </a:r>
            <a:r>
              <a:rPr lang="en-US" dirty="0"/>
              <a:t>/ job requirements</a:t>
            </a:r>
          </a:p>
        </p:txBody>
      </p:sp>
      <p:sp>
        <p:nvSpPr>
          <p:cNvPr id="6" name="Title 5"/>
          <p:cNvSpPr>
            <a:spLocks noGrp="1"/>
          </p:cNvSpPr>
          <p:nvPr>
            <p:ph type="title"/>
          </p:nvPr>
        </p:nvSpPr>
        <p:spPr/>
        <p:txBody>
          <a:bodyPr/>
          <a:lstStyle/>
          <a:p>
            <a:r>
              <a:rPr lang="en-US" dirty="0"/>
              <a:t>Overview</a:t>
            </a:r>
          </a:p>
        </p:txBody>
      </p:sp>
      <p:sp>
        <p:nvSpPr>
          <p:cNvPr id="7" name="Rectangular Callout 6"/>
          <p:cNvSpPr/>
          <p:nvPr/>
        </p:nvSpPr>
        <p:spPr>
          <a:xfrm>
            <a:off x="5334000" y="3188553"/>
            <a:ext cx="2590800" cy="1066800"/>
          </a:xfrm>
          <a:prstGeom prst="wedgeRectCallout">
            <a:avLst>
              <a:gd name="adj1" fmla="val -83180"/>
              <a:gd name="adj2" fmla="val -30451"/>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334000" y="3188553"/>
            <a:ext cx="257530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Growth for ourselves as individuals</a:t>
            </a:r>
          </a:p>
          <a:p>
            <a:pPr marL="285750" indent="-285750">
              <a:buFont typeface="Arial" panose="020B0604020202020204" pitchFamily="34" charset="0"/>
              <a:buChar char="•"/>
            </a:pPr>
            <a:r>
              <a:rPr lang="en-US" sz="1600" dirty="0">
                <a:solidFill>
                  <a:schemeClr val="bg1"/>
                </a:solidFill>
              </a:rPr>
              <a:t>How to affect change in our organization</a:t>
            </a:r>
          </a:p>
        </p:txBody>
      </p:sp>
      <p:sp>
        <p:nvSpPr>
          <p:cNvPr id="9" name="TextBox 8"/>
          <p:cNvSpPr txBox="1"/>
          <p:nvPr/>
        </p:nvSpPr>
        <p:spPr>
          <a:xfrm>
            <a:off x="130711" y="4866501"/>
            <a:ext cx="1644489" cy="276999"/>
          </a:xfrm>
          <a:prstGeom prst="rect">
            <a:avLst/>
          </a:prstGeom>
          <a:noFill/>
        </p:spPr>
        <p:txBody>
          <a:bodyPr wrap="none" rtlCol="0">
            <a:spAutoFit/>
          </a:bodyPr>
          <a:lstStyle/>
          <a:p>
            <a:r>
              <a:rPr lang="en-US" sz="1200" dirty="0" smtClean="0"/>
              <a:t>Speaker: Lauren </a:t>
            </a:r>
            <a:r>
              <a:rPr lang="en-US" sz="1200" dirty="0" err="1" smtClean="0"/>
              <a:t>Corlies</a:t>
            </a:r>
            <a:endParaRPr lang="en-US" sz="1200" dirty="0"/>
          </a:p>
        </p:txBody>
      </p:sp>
    </p:spTree>
    <p:extLst>
      <p:ext uri="{BB962C8B-B14F-4D97-AF65-F5344CB8AC3E}">
        <p14:creationId xmlns:p14="http://schemas.microsoft.com/office/powerpoint/2010/main" val="82523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760810"/>
            <a:ext cx="8382000" cy="3982640"/>
          </a:xfrm>
        </p:spPr>
        <p:txBody>
          <a:bodyPr/>
          <a:lstStyle/>
          <a:p>
            <a:r>
              <a:rPr lang="en-US" dirty="0"/>
              <a:t>Kickoff brought Heather </a:t>
            </a:r>
            <a:r>
              <a:rPr lang="en-US" dirty="0" smtClean="0"/>
              <a:t>Metcalfe of the Association for Women in Science </a:t>
            </a:r>
            <a:r>
              <a:rPr lang="en-US" dirty="0"/>
              <a:t>to Tucson for a great talk on Creating Diverse STEM Workplaces</a:t>
            </a:r>
          </a:p>
          <a:p>
            <a:pPr lvl="1"/>
            <a:r>
              <a:rPr lang="en-US" dirty="0"/>
              <a:t>Recording posted in the #inclusion channel on Slack!</a:t>
            </a:r>
          </a:p>
          <a:p>
            <a:r>
              <a:rPr lang="en-US" dirty="0"/>
              <a:t>Intending to begin monthly meetings this Fall!</a:t>
            </a:r>
          </a:p>
          <a:p>
            <a:r>
              <a:rPr lang="en-US" dirty="0"/>
              <a:t>Ultimately, the structure will be defined to suit the needs of the group so come help guide that process if you’re interested!</a:t>
            </a:r>
          </a:p>
        </p:txBody>
      </p:sp>
      <p:sp>
        <p:nvSpPr>
          <p:cNvPr id="6" name="Title 5"/>
          <p:cNvSpPr>
            <a:spLocks noGrp="1"/>
          </p:cNvSpPr>
          <p:nvPr>
            <p:ph type="title"/>
          </p:nvPr>
        </p:nvSpPr>
        <p:spPr/>
        <p:txBody>
          <a:bodyPr/>
          <a:lstStyle/>
          <a:p>
            <a:r>
              <a:rPr lang="en-US" dirty="0"/>
              <a:t>Impact</a:t>
            </a:r>
          </a:p>
        </p:txBody>
      </p:sp>
      <p:sp>
        <p:nvSpPr>
          <p:cNvPr id="4" name="TextBox 3"/>
          <p:cNvSpPr txBox="1"/>
          <p:nvPr/>
        </p:nvSpPr>
        <p:spPr>
          <a:xfrm>
            <a:off x="130711" y="4866501"/>
            <a:ext cx="1644489" cy="276999"/>
          </a:xfrm>
          <a:prstGeom prst="rect">
            <a:avLst/>
          </a:prstGeom>
          <a:noFill/>
        </p:spPr>
        <p:txBody>
          <a:bodyPr wrap="none" rtlCol="0">
            <a:spAutoFit/>
          </a:bodyPr>
          <a:lstStyle/>
          <a:p>
            <a:r>
              <a:rPr lang="en-US" sz="1200" dirty="0" smtClean="0"/>
              <a:t>Speaker: Lauren </a:t>
            </a:r>
            <a:r>
              <a:rPr lang="en-US" sz="1200" smtClean="0"/>
              <a:t>Corlies</a:t>
            </a:r>
            <a:endParaRPr lang="en-US" sz="1200" dirty="0"/>
          </a:p>
        </p:txBody>
      </p:sp>
    </p:spTree>
    <p:extLst>
      <p:ext uri="{BB962C8B-B14F-4D97-AF65-F5344CB8AC3E}">
        <p14:creationId xmlns:p14="http://schemas.microsoft.com/office/powerpoint/2010/main" val="1759173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3" name="TextBox 2"/>
          <p:cNvSpPr txBox="1"/>
          <p:nvPr/>
        </p:nvSpPr>
        <p:spPr>
          <a:xfrm>
            <a:off x="130711" y="4866501"/>
            <a:ext cx="1644489" cy="276999"/>
          </a:xfrm>
          <a:prstGeom prst="rect">
            <a:avLst/>
          </a:prstGeom>
          <a:noFill/>
        </p:spPr>
        <p:txBody>
          <a:bodyPr wrap="none" rtlCol="0">
            <a:spAutoFit/>
          </a:bodyPr>
          <a:lstStyle/>
          <a:p>
            <a:r>
              <a:rPr lang="en-US" sz="1200" dirty="0" smtClean="0"/>
              <a:t>Speaker: Lauren </a:t>
            </a:r>
            <a:r>
              <a:rPr lang="en-US" sz="1200" smtClean="0"/>
              <a:t>Corlies</a:t>
            </a:r>
            <a:endParaRPr lang="en-US" sz="1200" dirty="0"/>
          </a:p>
        </p:txBody>
      </p:sp>
    </p:spTree>
    <p:extLst>
      <p:ext uri="{BB962C8B-B14F-4D97-AF65-F5344CB8AC3E}">
        <p14:creationId xmlns:p14="http://schemas.microsoft.com/office/powerpoint/2010/main" val="52856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Inclusive LSST</a:t>
            </a:r>
            <a:br>
              <a:rPr lang="en-US" dirty="0"/>
            </a:br>
            <a:r>
              <a:rPr lang="en-US" dirty="0"/>
              <a:t/>
            </a:r>
            <a:br>
              <a:rPr lang="en-US" dirty="0"/>
            </a:br>
            <a:r>
              <a:rPr lang="en-US" dirty="0"/>
              <a:t>Robert Blum</a:t>
            </a:r>
            <a:br>
              <a:rPr lang="en-US" dirty="0"/>
            </a:br>
            <a:r>
              <a:rPr lang="en-US" dirty="0"/>
              <a:t>Acting Director for LSST Operations</a:t>
            </a:r>
            <a:br>
              <a:rPr lang="en-US" dirty="0"/>
            </a:br>
            <a:r>
              <a:rPr lang="en-US" dirty="0"/>
              <a:t/>
            </a:r>
            <a:br>
              <a:rPr lang="en-US" dirty="0"/>
            </a:br>
            <a:r>
              <a:rPr lang="en-US" dirty="0"/>
              <a:t>Creating a More Equitable and Inclusive Future in Astronomy</a:t>
            </a:r>
            <a:br>
              <a:rPr lang="en-US" dirty="0"/>
            </a:br>
            <a:r>
              <a:rPr lang="en-US" dirty="0"/>
              <a:t>August 13, 2019</a:t>
            </a:r>
          </a:p>
        </p:txBody>
      </p:sp>
    </p:spTree>
    <p:extLst>
      <p:ext uri="{BB962C8B-B14F-4D97-AF65-F5344CB8AC3E}">
        <p14:creationId xmlns:p14="http://schemas.microsoft.com/office/powerpoint/2010/main" val="1660194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LSST Operations Leadership committed to a diverse and inclusive environment</a:t>
            </a:r>
          </a:p>
          <a:p>
            <a:r>
              <a:rPr lang="en-US" dirty="0"/>
              <a:t>I am committed to working with NCOA DA’s and AURA WDC and others to implement actions and programs they recommend </a:t>
            </a:r>
          </a:p>
          <a:p>
            <a:r>
              <a:rPr lang="en-US" dirty="0"/>
              <a:t>Diversity is a better way to do science; not just fairness </a:t>
            </a:r>
          </a:p>
        </p:txBody>
      </p:sp>
      <p:sp>
        <p:nvSpPr>
          <p:cNvPr id="6" name="Title 5"/>
          <p:cNvSpPr>
            <a:spLocks noGrp="1"/>
          </p:cNvSpPr>
          <p:nvPr>
            <p:ph type="title"/>
          </p:nvPr>
        </p:nvSpPr>
        <p:spPr/>
        <p:txBody>
          <a:bodyPr/>
          <a:lstStyle/>
          <a:p>
            <a:r>
              <a:rPr lang="en-US" dirty="0"/>
              <a:t>Overview</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7" name="TextBox 6"/>
          <p:cNvSpPr txBox="1"/>
          <p:nvPr/>
        </p:nvSpPr>
        <p:spPr>
          <a:xfrm>
            <a:off x="130711" y="4866501"/>
            <a:ext cx="1361142" cy="276999"/>
          </a:xfrm>
          <a:prstGeom prst="rect">
            <a:avLst/>
          </a:prstGeom>
          <a:noFill/>
        </p:spPr>
        <p:txBody>
          <a:bodyPr wrap="none" rtlCol="0">
            <a:spAutoFit/>
          </a:bodyPr>
          <a:lstStyle/>
          <a:p>
            <a:r>
              <a:rPr lang="en-US" sz="1200" dirty="0" smtClean="0"/>
              <a:t>Speaker: </a:t>
            </a:r>
            <a:r>
              <a:rPr lang="en-US" sz="1200" smtClean="0"/>
              <a:t>Bob Blum</a:t>
            </a:r>
            <a:endParaRPr lang="en-US" sz="1200" dirty="0"/>
          </a:p>
        </p:txBody>
      </p:sp>
    </p:spTree>
    <p:extLst>
      <p:ext uri="{BB962C8B-B14F-4D97-AF65-F5344CB8AC3E}">
        <p14:creationId xmlns:p14="http://schemas.microsoft.com/office/powerpoint/2010/main" val="1002578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10 years in NOAO Directorate</a:t>
            </a:r>
          </a:p>
          <a:p>
            <a:r>
              <a:rPr lang="en-US" dirty="0"/>
              <a:t>Regular meetings with DA’s. Continuing that for LSST Ops + NCOA</a:t>
            </a:r>
          </a:p>
          <a:p>
            <a:r>
              <a:rPr lang="en-US" dirty="0"/>
              <a:t>Enabling positive progress from front office</a:t>
            </a:r>
          </a:p>
          <a:p>
            <a:pPr lvl="1"/>
            <a:r>
              <a:rPr lang="en-US" dirty="0"/>
              <a:t>Unconscious bias training in recruitment</a:t>
            </a:r>
          </a:p>
          <a:p>
            <a:pPr lvl="1"/>
            <a:r>
              <a:rPr lang="en-US" dirty="0"/>
              <a:t>Funding modest initiatives</a:t>
            </a:r>
          </a:p>
          <a:p>
            <a:pPr lvl="1"/>
            <a:r>
              <a:rPr lang="en-US" dirty="0"/>
              <a:t>Anonymous proposals</a:t>
            </a:r>
          </a:p>
          <a:p>
            <a:pPr lvl="1"/>
            <a:r>
              <a:rPr lang="en-US" dirty="0"/>
              <a:t>Committee gender balance </a:t>
            </a:r>
          </a:p>
        </p:txBody>
      </p:sp>
      <p:sp>
        <p:nvSpPr>
          <p:cNvPr id="6" name="Title 5"/>
          <p:cNvSpPr>
            <a:spLocks noGrp="1"/>
          </p:cNvSpPr>
          <p:nvPr>
            <p:ph type="title"/>
          </p:nvPr>
        </p:nvSpPr>
        <p:spPr/>
        <p:txBody>
          <a:bodyPr/>
          <a:lstStyle/>
          <a:p>
            <a:r>
              <a:rPr lang="en-US" dirty="0"/>
              <a:t>Impact</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7" name="TextBox 6"/>
          <p:cNvSpPr txBox="1"/>
          <p:nvPr/>
        </p:nvSpPr>
        <p:spPr>
          <a:xfrm>
            <a:off x="130711" y="4866501"/>
            <a:ext cx="1361142" cy="276999"/>
          </a:xfrm>
          <a:prstGeom prst="rect">
            <a:avLst/>
          </a:prstGeom>
          <a:noFill/>
        </p:spPr>
        <p:txBody>
          <a:bodyPr wrap="none" rtlCol="0">
            <a:spAutoFit/>
          </a:bodyPr>
          <a:lstStyle/>
          <a:p>
            <a:r>
              <a:rPr lang="en-US" sz="1200" dirty="0" smtClean="0"/>
              <a:t>Speaker: </a:t>
            </a:r>
            <a:r>
              <a:rPr lang="en-US" sz="1200" smtClean="0"/>
              <a:t>Bob Blum</a:t>
            </a:r>
            <a:endParaRPr lang="en-US" sz="1200" dirty="0"/>
          </a:p>
        </p:txBody>
      </p:sp>
    </p:spTree>
    <p:extLst>
      <p:ext uri="{BB962C8B-B14F-4D97-AF65-F5344CB8AC3E}">
        <p14:creationId xmlns:p14="http://schemas.microsoft.com/office/powerpoint/2010/main" val="11793147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Continue supporting DA’s and their initiatives</a:t>
            </a:r>
          </a:p>
          <a:p>
            <a:r>
              <a:rPr lang="en-US" dirty="0"/>
              <a:t>Work with all staff in LSST Operations to get off on the right foot as we start Operations Program</a:t>
            </a:r>
          </a:p>
          <a:p>
            <a:r>
              <a:rPr lang="en-US" dirty="0"/>
              <a:t>We have an opportunity to build some programs into the LSST Operations plan now</a:t>
            </a:r>
          </a:p>
        </p:txBody>
      </p:sp>
      <p:sp>
        <p:nvSpPr>
          <p:cNvPr id="6" name="Title 5"/>
          <p:cNvSpPr>
            <a:spLocks noGrp="1"/>
          </p:cNvSpPr>
          <p:nvPr>
            <p:ph type="title"/>
          </p:nvPr>
        </p:nvSpPr>
        <p:spPr/>
        <p:txBody>
          <a:bodyPr/>
          <a:lstStyle/>
          <a:p>
            <a:r>
              <a:rPr lang="en-US" dirty="0"/>
              <a:t>Future/Next Steps/Resources</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7" name="TextBox 6"/>
          <p:cNvSpPr txBox="1"/>
          <p:nvPr/>
        </p:nvSpPr>
        <p:spPr>
          <a:xfrm>
            <a:off x="130711" y="4866501"/>
            <a:ext cx="1361142" cy="276999"/>
          </a:xfrm>
          <a:prstGeom prst="rect">
            <a:avLst/>
          </a:prstGeom>
          <a:noFill/>
        </p:spPr>
        <p:txBody>
          <a:bodyPr wrap="none" rtlCol="0">
            <a:spAutoFit/>
          </a:bodyPr>
          <a:lstStyle/>
          <a:p>
            <a:r>
              <a:rPr lang="en-US" sz="1200" dirty="0" smtClean="0"/>
              <a:t>Speaker: </a:t>
            </a:r>
            <a:r>
              <a:rPr lang="en-US" sz="1200" smtClean="0"/>
              <a:t>Bob Blum</a:t>
            </a:r>
            <a:endParaRPr lang="en-US" sz="1200" dirty="0"/>
          </a:p>
        </p:txBody>
      </p:sp>
    </p:spTree>
    <p:extLst>
      <p:ext uri="{BB962C8B-B14F-4D97-AF65-F5344CB8AC3E}">
        <p14:creationId xmlns:p14="http://schemas.microsoft.com/office/powerpoint/2010/main" val="1283181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4506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3" name="TextBox 2"/>
          <p:cNvSpPr txBox="1"/>
          <p:nvPr/>
        </p:nvSpPr>
        <p:spPr>
          <a:xfrm>
            <a:off x="130711" y="4866501"/>
            <a:ext cx="1361142" cy="276999"/>
          </a:xfrm>
          <a:prstGeom prst="rect">
            <a:avLst/>
          </a:prstGeom>
          <a:noFill/>
        </p:spPr>
        <p:txBody>
          <a:bodyPr wrap="none" rtlCol="0">
            <a:spAutoFit/>
          </a:bodyPr>
          <a:lstStyle/>
          <a:p>
            <a:r>
              <a:rPr lang="en-US" sz="1200" dirty="0" smtClean="0"/>
              <a:t>Speaker: </a:t>
            </a:r>
            <a:r>
              <a:rPr lang="en-US" sz="1200" smtClean="0"/>
              <a:t>Bob Blum</a:t>
            </a:r>
            <a:endParaRPr lang="en-US" sz="1200" dirty="0"/>
          </a:p>
        </p:txBody>
      </p:sp>
    </p:spTree>
    <p:extLst>
      <p:ext uri="{BB962C8B-B14F-4D97-AF65-F5344CB8AC3E}">
        <p14:creationId xmlns:p14="http://schemas.microsoft.com/office/powerpoint/2010/main" val="11580497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Code </a:t>
            </a:r>
            <a:r>
              <a:rPr lang="en-US" dirty="0" smtClean="0"/>
              <a:t>of Conduct (Inclusion)</a:t>
            </a:r>
            <a:br>
              <a:rPr lang="en-US" dirty="0" smtClean="0"/>
            </a:br>
            <a:r>
              <a:rPr lang="en-US" dirty="0" smtClean="0"/>
              <a:t>Chris Montgomery</a:t>
            </a:r>
            <a:br>
              <a:rPr lang="en-US" dirty="0" smtClean="0"/>
            </a:br>
            <a:r>
              <a:rPr lang="en-US" dirty="0" smtClean="0"/>
              <a:t>Training Coordinator, LSST</a:t>
            </a:r>
            <a:br>
              <a:rPr lang="en-US" dirty="0" smtClean="0"/>
            </a:br>
            <a:r>
              <a:rPr lang="en-US" dirty="0" smtClean="0"/>
              <a:t>Creating a More Equitable and Inclusive Future in Astronomy</a:t>
            </a:r>
            <a:br>
              <a:rPr lang="en-US" dirty="0" smtClean="0"/>
            </a:br>
            <a:r>
              <a:rPr lang="en-US" dirty="0" smtClean="0"/>
              <a:t>August 13, 2019</a:t>
            </a:r>
            <a:endParaRPr lang="en-US" dirty="0"/>
          </a:p>
        </p:txBody>
      </p:sp>
    </p:spTree>
    <p:extLst>
      <p:ext uri="{BB962C8B-B14F-4D97-AF65-F5344CB8AC3E}">
        <p14:creationId xmlns:p14="http://schemas.microsoft.com/office/powerpoint/2010/main" val="1586893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3" name="Content Placeholder 2"/>
          <p:cNvSpPr>
            <a:spLocks noGrp="1"/>
          </p:cNvSpPr>
          <p:nvPr>
            <p:ph idx="1"/>
          </p:nvPr>
        </p:nvSpPr>
        <p:spPr/>
        <p:txBody>
          <a:bodyPr>
            <a:normAutofit/>
          </a:bodyPr>
          <a:lstStyle/>
          <a:p>
            <a:pPr lvl="0"/>
            <a:r>
              <a:rPr lang="en-US" dirty="0"/>
              <a:t>LSST2018 Project &amp; Community Workshop provided an opportunity to take closer look at the LSST Code of Conduct. </a:t>
            </a:r>
          </a:p>
          <a:p>
            <a:pPr lvl="1"/>
            <a:r>
              <a:rPr lang="en-US" sz="1800" dirty="0" smtClean="0">
                <a:latin typeface="+mj-lt"/>
              </a:rPr>
              <a:t>The </a:t>
            </a:r>
            <a:r>
              <a:rPr lang="en-US" sz="1800" dirty="0">
                <a:latin typeface="+mj-lt"/>
              </a:rPr>
              <a:t>feedback from the session revealed that project members have created a multitude of documents highlighting required behaviors collectively known and “Codes of Conduct”, yet there is no central place to find them. </a:t>
            </a:r>
            <a:endParaRPr lang="en-US" sz="1800" dirty="0" smtClean="0">
              <a:latin typeface="+mj-lt"/>
            </a:endParaRPr>
          </a:p>
          <a:p>
            <a:pPr lvl="1"/>
            <a:r>
              <a:rPr lang="en-US" sz="1800" dirty="0" smtClean="0">
                <a:latin typeface="+mj-lt"/>
              </a:rPr>
              <a:t>The </a:t>
            </a:r>
            <a:r>
              <a:rPr lang="en-US" sz="1800" dirty="0">
                <a:latin typeface="+mj-lt"/>
              </a:rPr>
              <a:t>action identified from the session was to centrally locate these documents and to draw upon the preferred language from the various documents to enhance the LSST Code of Conduct</a:t>
            </a:r>
            <a:r>
              <a:rPr lang="en-US" sz="1800" dirty="0" smtClean="0">
                <a:latin typeface="+mj-lt"/>
              </a:rPr>
              <a:t>.</a:t>
            </a:r>
            <a:endParaRPr lang="en-US" sz="1800" dirty="0">
              <a:latin typeface="+mj-lt"/>
            </a:endParaRPr>
          </a:p>
        </p:txBody>
      </p:sp>
      <p:sp>
        <p:nvSpPr>
          <p:cNvPr id="4" name="TextBox 3"/>
          <p:cNvSpPr txBox="1"/>
          <p:nvPr/>
        </p:nvSpPr>
        <p:spPr>
          <a:xfrm>
            <a:off x="130711" y="4866501"/>
            <a:ext cx="1923732" cy="276999"/>
          </a:xfrm>
          <a:prstGeom prst="rect">
            <a:avLst/>
          </a:prstGeom>
          <a:noFill/>
        </p:spPr>
        <p:txBody>
          <a:bodyPr wrap="none" rtlCol="0">
            <a:spAutoFit/>
          </a:bodyPr>
          <a:lstStyle/>
          <a:p>
            <a:r>
              <a:rPr lang="en-US" sz="1200" dirty="0" smtClean="0"/>
              <a:t>Speaker</a:t>
            </a:r>
            <a:r>
              <a:rPr lang="en-US" sz="1200" smtClean="0"/>
              <a:t>: Chris Montgomery</a:t>
            </a:r>
            <a:endParaRPr lang="en-US" sz="1200" dirty="0"/>
          </a:p>
        </p:txBody>
      </p:sp>
    </p:spTree>
    <p:extLst>
      <p:ext uri="{BB962C8B-B14F-4D97-AF65-F5344CB8AC3E}">
        <p14:creationId xmlns:p14="http://schemas.microsoft.com/office/powerpoint/2010/main" val="7618865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LSST Code of Conduct</a:t>
            </a:r>
            <a:endParaRPr lang="en-US" b="1" dirty="0"/>
          </a:p>
        </p:txBody>
      </p:sp>
      <p:sp>
        <p:nvSpPr>
          <p:cNvPr id="7" name="Rectangle 6"/>
          <p:cNvSpPr/>
          <p:nvPr/>
        </p:nvSpPr>
        <p:spPr>
          <a:xfrm>
            <a:off x="76200" y="666750"/>
            <a:ext cx="8991600" cy="3416320"/>
          </a:xfrm>
          <a:prstGeom prst="rect">
            <a:avLst/>
          </a:prstGeom>
        </p:spPr>
        <p:txBody>
          <a:bodyPr wrap="square">
            <a:spAutoFit/>
          </a:bodyPr>
          <a:lstStyle/>
          <a:p>
            <a:r>
              <a:rPr lang="en-US" dirty="0">
                <a:solidFill>
                  <a:srgbClr val="1F497D"/>
                </a:solidFill>
                <a:latin typeface="+mj-lt"/>
                <a:ea typeface="ＭＳ Ｐゴシック" charset="-128"/>
                <a:cs typeface="ＭＳ Ｐゴシック" charset="-128"/>
              </a:rPr>
              <a:t>The LSST (Large Synoptic Survey Telescope) project is made up of members from around the globe with a diverse set of skills, personalities, perspectives, backgrounds, and experiences. We value the contributions of every LSST project member, and we recognize a shared responsibility, as </a:t>
            </a:r>
            <a:r>
              <a:rPr lang="en-US" dirty="0" smtClean="0">
                <a:solidFill>
                  <a:srgbClr val="1F497D"/>
                </a:solidFill>
                <a:latin typeface="+mj-lt"/>
                <a:ea typeface="ＭＳ Ｐゴシック" charset="-128"/>
                <a:cs typeface="ＭＳ Ｐゴシック" charset="-128"/>
              </a:rPr>
              <a:t>participants within a larger </a:t>
            </a:r>
            <a:r>
              <a:rPr lang="en-US" dirty="0">
                <a:solidFill>
                  <a:srgbClr val="1F497D"/>
                </a:solidFill>
                <a:latin typeface="+mj-lt"/>
                <a:ea typeface="ＭＳ Ｐゴシック" charset="-128"/>
                <a:cs typeface="ＭＳ Ｐゴシック" charset="-128"/>
              </a:rPr>
              <a:t>community, in maintaining the health of LSST’s working environment as a positive, inclusive, supportive, and successful community. While culture is best transmitted by daily example, having some formal standards for conduct can aid newcomers and reinforce good patterns. All employees, vendors, and visitors are expected to comply with this policy and to take appropriate measures to ensure that their conduct reflects our values of civility, respect, and inclusiveness and that prohibited conduct does not occur.</a:t>
            </a:r>
          </a:p>
          <a:p>
            <a:endParaRPr lang="en-US" dirty="0">
              <a:solidFill>
                <a:srgbClr val="1F497D"/>
              </a:solidFill>
              <a:latin typeface="+mj-lt"/>
              <a:ea typeface="ＭＳ Ｐゴシック" charset="-128"/>
              <a:cs typeface="ＭＳ Ｐゴシック" charset="-128"/>
            </a:endParaRPr>
          </a:p>
          <a:p>
            <a:r>
              <a:rPr lang="en-US" dirty="0">
                <a:solidFill>
                  <a:srgbClr val="1F497D"/>
                </a:solidFill>
                <a:latin typeface="+mj-lt"/>
                <a:ea typeface="ＭＳ Ｐゴシック" charset="-128"/>
                <a:cs typeface="ＭＳ Ｐゴシック" charset="-128"/>
              </a:rPr>
              <a:t>Since LSST is an AURA center, the AURA Standards of Workplace Conduct provides a starting </a:t>
            </a:r>
            <a:r>
              <a:rPr lang="en-US" dirty="0" smtClean="0">
                <a:solidFill>
                  <a:srgbClr val="1F497D"/>
                </a:solidFill>
                <a:latin typeface="+mj-lt"/>
                <a:ea typeface="ＭＳ Ｐゴシック" charset="-128"/>
                <a:cs typeface="ＭＳ Ｐゴシック" charset="-128"/>
              </a:rPr>
              <a:t>point…</a:t>
            </a:r>
            <a:endParaRPr lang="en-US" dirty="0">
              <a:solidFill>
                <a:srgbClr val="1F497D"/>
              </a:solidFill>
              <a:latin typeface="+mj-lt"/>
              <a:ea typeface="ＭＳ Ｐゴシック" charset="-128"/>
              <a:cs typeface="ＭＳ Ｐゴシック" charset="-128"/>
            </a:endParaRPr>
          </a:p>
        </p:txBody>
      </p:sp>
      <p:pic>
        <p:nvPicPr>
          <p:cNvPr id="9"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2963" r="12963"/>
          <a:stretch/>
        </p:blipFill>
        <p:spPr bwMode="auto">
          <a:xfrm>
            <a:off x="1524000" y="666750"/>
            <a:ext cx="6096000" cy="3941909"/>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5" name="TextBox 4"/>
          <p:cNvSpPr txBox="1"/>
          <p:nvPr/>
        </p:nvSpPr>
        <p:spPr>
          <a:xfrm>
            <a:off x="130711" y="4866501"/>
            <a:ext cx="1923732" cy="276999"/>
          </a:xfrm>
          <a:prstGeom prst="rect">
            <a:avLst/>
          </a:prstGeom>
          <a:noFill/>
        </p:spPr>
        <p:txBody>
          <a:bodyPr wrap="none" rtlCol="0">
            <a:spAutoFit/>
          </a:bodyPr>
          <a:lstStyle/>
          <a:p>
            <a:r>
              <a:rPr lang="en-US" sz="1200" dirty="0" smtClean="0"/>
              <a:t>Speaker</a:t>
            </a:r>
            <a:r>
              <a:rPr lang="en-US" sz="1200" smtClean="0"/>
              <a:t>: Chris Montgomery</a:t>
            </a:r>
            <a:endParaRPr lang="en-US" sz="1200" dirty="0"/>
          </a:p>
        </p:txBody>
      </p:sp>
    </p:spTree>
    <p:extLst>
      <p:ext uri="{BB962C8B-B14F-4D97-AF65-F5344CB8AC3E}">
        <p14:creationId xmlns:p14="http://schemas.microsoft.com/office/powerpoint/2010/main" val="15229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
                                          </p:stCondLst>
                                        </p:cTn>
                                        <p:tgtEl>
                                          <p:spTgt spid="9"/>
                                        </p:tgtEl>
                                        <p:attrNameLst>
                                          <p:attrName>style.visibility</p:attrName>
                                        </p:attrNameLst>
                                      </p:cBhvr>
                                      <p:to>
                                        <p:strVal val="hidden"/>
                                      </p:to>
                                    </p:set>
                                  </p:childTnLst>
                                </p:cTn>
                              </p:par>
                              <p:par>
                                <p:cTn id="7" presetID="1" presetClass="entr" presetSubtype="0" fill="hold" grpId="0" nodeType="withEffect">
                                  <p:stCondLst>
                                    <p:cond delay="250"/>
                                  </p:stCondLst>
                                  <p:childTnLst>
                                    <p:set>
                                      <p:cBhvr>
                                        <p:cTn id="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Consolidation </a:t>
            </a:r>
            <a:r>
              <a:rPr lang="en-US" dirty="0"/>
              <a:t>the best versions of each section from multiple codes of conduct into a Drupal </a:t>
            </a:r>
            <a:r>
              <a:rPr lang="en-US" dirty="0" smtClean="0"/>
              <a:t>block provides a refined, centrally located resource.</a:t>
            </a:r>
            <a:endParaRPr lang="en-US" dirty="0"/>
          </a:p>
          <a:p>
            <a:r>
              <a:rPr lang="en-US" dirty="0" smtClean="0"/>
              <a:t>Any committee or meeting can now link to these elements. In doing so, they would always be publishing the most updates material.</a:t>
            </a:r>
          </a:p>
          <a:p>
            <a:endParaRPr lang="en-US" dirty="0" smtClean="0"/>
          </a:p>
        </p:txBody>
      </p:sp>
      <p:sp>
        <p:nvSpPr>
          <p:cNvPr id="6" name="Title 5"/>
          <p:cNvSpPr>
            <a:spLocks noGrp="1"/>
          </p:cNvSpPr>
          <p:nvPr>
            <p:ph type="title"/>
          </p:nvPr>
        </p:nvSpPr>
        <p:spPr/>
        <p:txBody>
          <a:bodyPr/>
          <a:lstStyle/>
          <a:p>
            <a:r>
              <a:rPr lang="en-US" dirty="0" smtClean="0"/>
              <a:t>Impact</a:t>
            </a:r>
            <a:endParaRPr lang="en-US" dirty="0"/>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smtClean="0">
                <a:solidFill>
                  <a:schemeClr val="bg1"/>
                </a:solidFill>
              </a:rPr>
              <a:t>Message box example for short highlighted messages.</a:t>
            </a:r>
          </a:p>
        </p:txBody>
      </p:sp>
      <p:sp>
        <p:nvSpPr>
          <p:cNvPr id="7" name="TextBox 6"/>
          <p:cNvSpPr txBox="1"/>
          <p:nvPr/>
        </p:nvSpPr>
        <p:spPr>
          <a:xfrm>
            <a:off x="130711" y="4866501"/>
            <a:ext cx="1923732" cy="276999"/>
          </a:xfrm>
          <a:prstGeom prst="rect">
            <a:avLst/>
          </a:prstGeom>
          <a:noFill/>
        </p:spPr>
        <p:txBody>
          <a:bodyPr wrap="none" rtlCol="0">
            <a:spAutoFit/>
          </a:bodyPr>
          <a:lstStyle/>
          <a:p>
            <a:r>
              <a:rPr lang="en-US" sz="1200" dirty="0" smtClean="0"/>
              <a:t>Speaker</a:t>
            </a:r>
            <a:r>
              <a:rPr lang="en-US" sz="1200" smtClean="0"/>
              <a:t>: Chris Montgomery</a:t>
            </a:r>
            <a:endParaRPr lang="en-US" sz="1200" dirty="0"/>
          </a:p>
        </p:txBody>
      </p:sp>
    </p:spTree>
    <p:extLst>
      <p:ext uri="{BB962C8B-B14F-4D97-AF65-F5344CB8AC3E}">
        <p14:creationId xmlns:p14="http://schemas.microsoft.com/office/powerpoint/2010/main" val="999643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NCOA Transition Project Diversity and Inclusion Working Group. </a:t>
            </a:r>
          </a:p>
          <a:p>
            <a:pPr lvl="1"/>
            <a:r>
              <a:rPr lang="en-US" dirty="0" smtClean="0"/>
              <a:t>Alysha Shugart </a:t>
            </a:r>
            <a:r>
              <a:rPr lang="en-US" smtClean="0"/>
              <a:t>(Gemini South) </a:t>
            </a:r>
            <a:r>
              <a:rPr lang="en-US" dirty="0" smtClean="0"/>
              <a:t>leads the group</a:t>
            </a:r>
          </a:p>
          <a:p>
            <a:pPr lvl="1"/>
            <a:r>
              <a:rPr lang="en-US" dirty="0" smtClean="0"/>
              <a:t>Delivering a Diversity, Equity, and Inclusion Plan for NCOA (which includes LSST Operations)</a:t>
            </a:r>
          </a:p>
        </p:txBody>
      </p:sp>
      <p:sp>
        <p:nvSpPr>
          <p:cNvPr id="6" name="Title 5"/>
          <p:cNvSpPr>
            <a:spLocks noGrp="1"/>
          </p:cNvSpPr>
          <p:nvPr>
            <p:ph type="title"/>
          </p:nvPr>
        </p:nvSpPr>
        <p:spPr/>
        <p:txBody>
          <a:bodyPr/>
          <a:lstStyle/>
          <a:p>
            <a:r>
              <a:rPr lang="en-US" dirty="0" smtClean="0"/>
              <a:t>Future/Next Steps</a:t>
            </a:r>
            <a:endParaRPr lang="en-US" dirty="0"/>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smtClean="0">
                <a:solidFill>
                  <a:schemeClr val="bg1"/>
                </a:solidFill>
              </a:rPr>
              <a:t>Message box example for short highlighted messages.</a:t>
            </a:r>
          </a:p>
        </p:txBody>
      </p:sp>
      <p:sp>
        <p:nvSpPr>
          <p:cNvPr id="7" name="TextBox 6"/>
          <p:cNvSpPr txBox="1"/>
          <p:nvPr/>
        </p:nvSpPr>
        <p:spPr>
          <a:xfrm>
            <a:off x="130711" y="4866501"/>
            <a:ext cx="1923732" cy="276999"/>
          </a:xfrm>
          <a:prstGeom prst="rect">
            <a:avLst/>
          </a:prstGeom>
          <a:noFill/>
        </p:spPr>
        <p:txBody>
          <a:bodyPr wrap="none" rtlCol="0">
            <a:spAutoFit/>
          </a:bodyPr>
          <a:lstStyle/>
          <a:p>
            <a:r>
              <a:rPr lang="en-US" sz="1200" dirty="0" smtClean="0"/>
              <a:t>Speaker</a:t>
            </a:r>
            <a:r>
              <a:rPr lang="en-US" sz="1200" smtClean="0"/>
              <a:t>: Chris Montgomery</a:t>
            </a:r>
            <a:endParaRPr lang="en-US" sz="1200" dirty="0"/>
          </a:p>
        </p:txBody>
      </p:sp>
    </p:spTree>
    <p:extLst>
      <p:ext uri="{BB962C8B-B14F-4D97-AF65-F5344CB8AC3E}">
        <p14:creationId xmlns:p14="http://schemas.microsoft.com/office/powerpoint/2010/main" val="12205334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Thanks!</a:t>
            </a:r>
            <a:endParaRPr lang="en-US" dirty="0"/>
          </a:p>
        </p:txBody>
      </p:sp>
      <p:sp>
        <p:nvSpPr>
          <p:cNvPr id="3" name="TextBox 2"/>
          <p:cNvSpPr txBox="1"/>
          <p:nvPr/>
        </p:nvSpPr>
        <p:spPr>
          <a:xfrm>
            <a:off x="130711" y="4866501"/>
            <a:ext cx="1923732" cy="276999"/>
          </a:xfrm>
          <a:prstGeom prst="rect">
            <a:avLst/>
          </a:prstGeom>
          <a:noFill/>
        </p:spPr>
        <p:txBody>
          <a:bodyPr wrap="none" rtlCol="0">
            <a:spAutoFit/>
          </a:bodyPr>
          <a:lstStyle/>
          <a:p>
            <a:r>
              <a:rPr lang="en-US" sz="1200" dirty="0" smtClean="0"/>
              <a:t>Speaker</a:t>
            </a:r>
            <a:r>
              <a:rPr lang="en-US" sz="1200" smtClean="0"/>
              <a:t>: Chris Montgomery</a:t>
            </a:r>
            <a:endParaRPr lang="en-US" sz="1200" dirty="0"/>
          </a:p>
        </p:txBody>
      </p:sp>
    </p:spTree>
    <p:extLst>
      <p:ext uri="{BB962C8B-B14F-4D97-AF65-F5344CB8AC3E}">
        <p14:creationId xmlns:p14="http://schemas.microsoft.com/office/powerpoint/2010/main" val="1058002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an inclusive department culture</a:t>
            </a:r>
            <a:br>
              <a:rPr lang="en-US" dirty="0"/>
            </a:br>
            <a:r>
              <a:rPr lang="en-US" dirty="0"/>
              <a:t/>
            </a:r>
            <a:br>
              <a:rPr lang="en-US" dirty="0"/>
            </a:br>
            <a:r>
              <a:rPr lang="en-US" dirty="0"/>
              <a:t>Risa Wechsler</a:t>
            </a:r>
            <a:br>
              <a:rPr lang="en-US" dirty="0"/>
            </a:br>
            <a:r>
              <a:rPr lang="en-US" dirty="0"/>
              <a:t>KIPAC / Stanford / SLAC</a:t>
            </a:r>
            <a:br>
              <a:rPr lang="en-US" dirty="0"/>
            </a:br>
            <a:r>
              <a:rPr lang="en-US" dirty="0"/>
              <a:t/>
            </a:r>
            <a:br>
              <a:rPr lang="en-US" dirty="0"/>
            </a:br>
            <a:r>
              <a:rPr lang="en-US" dirty="0"/>
              <a:t>Creating a More Equitable and Inclusive Future in Astronomy</a:t>
            </a:r>
            <a:br>
              <a:rPr lang="en-US" dirty="0"/>
            </a:br>
            <a:r>
              <a:rPr lang="en-US" dirty="0"/>
              <a:t>August 13, 2019</a:t>
            </a:r>
          </a:p>
        </p:txBody>
      </p:sp>
    </p:spTree>
    <p:extLst>
      <p:ext uri="{BB962C8B-B14F-4D97-AF65-F5344CB8AC3E}">
        <p14:creationId xmlns:p14="http://schemas.microsoft.com/office/powerpoint/2010/main" val="1955042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indent="-266700">
              <a:lnSpc>
                <a:spcPct val="115000"/>
              </a:lnSpc>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Formed Equity &amp; Inclusion Committee in Summer 2016</a:t>
            </a:r>
          </a:p>
          <a:p>
            <a:pPr indent="-266700">
              <a:lnSpc>
                <a:spcPct val="115000"/>
              </a:lnSpc>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Started with 7 faculty; added staff, postdocs, graduate and undergraduate students as full members of the committee -- this was critical!</a:t>
            </a:r>
          </a:p>
          <a:p>
            <a:pPr indent="-266700">
              <a:lnSpc>
                <a:spcPct val="115000"/>
              </a:lnSpc>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Charge: take a comprehensive look at department diversity and climate and make recommendations to the department</a:t>
            </a:r>
          </a:p>
          <a:p>
            <a:pPr indent="-266700">
              <a:lnSpc>
                <a:spcPct val="115000"/>
              </a:lnSpc>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Some key activities:</a:t>
            </a:r>
          </a:p>
          <a:p>
            <a:pPr lvl="1" indent="-266700">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Developed Equity &amp; Inclusion strategic plan</a:t>
            </a:r>
          </a:p>
          <a:p>
            <a:pPr lvl="1" indent="-266700">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Education: Quarterly seminars, monthly reading group</a:t>
            </a:r>
          </a:p>
          <a:p>
            <a:pPr lvl="1" indent="-266700">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Community discussion and engagement</a:t>
            </a:r>
          </a:p>
          <a:p>
            <a:pPr lvl="1" indent="-266700">
              <a:spcBef>
                <a:spcPts val="0"/>
              </a:spcBef>
              <a:buSzPts val="2000"/>
              <a:buFont typeface="Source Sans Pro"/>
              <a:buChar char="○"/>
            </a:pPr>
            <a:r>
              <a:rPr lang="en-US" sz="1800" dirty="0">
                <a:latin typeface="Calibri" panose="020F0502020204030204" pitchFamily="34" charset="0"/>
                <a:ea typeface="Source Sans Pro"/>
                <a:cs typeface="Calibri" panose="020F0502020204030204" pitchFamily="34" charset="0"/>
                <a:sym typeface="Source Sans Pro"/>
              </a:rPr>
              <a:t>Expanded external summer research program with a focus on providing opportunities for students from underrepresented groups</a:t>
            </a:r>
          </a:p>
          <a:p>
            <a:pPr indent="-266700">
              <a:lnSpc>
                <a:spcPct val="115000"/>
              </a:lnSpc>
              <a:spcBef>
                <a:spcPts val="0"/>
              </a:spcBef>
              <a:buSzPts val="2000"/>
              <a:buFont typeface="Source Sans Pro"/>
              <a:buChar char="●"/>
            </a:pPr>
            <a:r>
              <a:rPr lang="en-US" sz="1800" u="sng" dirty="0">
                <a:solidFill>
                  <a:schemeClr val="hlink"/>
                </a:solidFill>
                <a:latin typeface="Calibri" panose="020F0502020204030204" pitchFamily="34" charset="0"/>
                <a:ea typeface="Source Sans Pro"/>
                <a:cs typeface="Calibri" panose="020F0502020204030204" pitchFamily="34" charset="0"/>
                <a:sym typeface="Source Sans Pro"/>
                <a:hlinkClick r:id="rId2"/>
              </a:rPr>
              <a:t>Physics E&amp; I website</a:t>
            </a:r>
            <a:r>
              <a:rPr lang="en-US" sz="1800" dirty="0">
                <a:latin typeface="Calibri" panose="020F0502020204030204" pitchFamily="34" charset="0"/>
                <a:ea typeface="Source Sans Pro"/>
                <a:cs typeface="Calibri" panose="020F0502020204030204" pitchFamily="34" charset="0"/>
                <a:sym typeface="Source Sans Pro"/>
              </a:rPr>
              <a:t> includes plan, resources, references, events</a:t>
            </a:r>
            <a:endParaRPr lang="en-US" sz="1800" dirty="0">
              <a:latin typeface="Calibri" panose="020F0502020204030204" pitchFamily="34" charset="0"/>
              <a:cs typeface="Calibri" panose="020F0502020204030204" pitchFamily="34" charset="0"/>
            </a:endParaRPr>
          </a:p>
        </p:txBody>
      </p:sp>
      <p:sp>
        <p:nvSpPr>
          <p:cNvPr id="6" name="Title 5"/>
          <p:cNvSpPr>
            <a:spLocks noGrp="1"/>
          </p:cNvSpPr>
          <p:nvPr>
            <p:ph type="title"/>
          </p:nvPr>
        </p:nvSpPr>
        <p:spPr/>
        <p:txBody>
          <a:bodyPr/>
          <a:lstStyle/>
          <a:p>
            <a:r>
              <a:rPr lang="en-US" dirty="0"/>
              <a:t>Equity &amp; Inclusion activities</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Tree>
    <p:extLst>
      <p:ext uri="{BB962C8B-B14F-4D97-AF65-F5344CB8AC3E}">
        <p14:creationId xmlns:p14="http://schemas.microsoft.com/office/powerpoint/2010/main" val="1403755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sz="1600" dirty="0"/>
              <a:t>Much more frequent discussions about inclusive environments and practices across the department, have raised the general level of awareness.</a:t>
            </a:r>
          </a:p>
          <a:p>
            <a:r>
              <a:rPr lang="en-US" sz="1600" dirty="0"/>
              <a:t>Significant changes in teaching practices for many undergraduate courses.</a:t>
            </a:r>
          </a:p>
          <a:p>
            <a:r>
              <a:rPr lang="en-US" sz="1600" dirty="0"/>
              <a:t>Student groups help build community for people from underrepresented groups.</a:t>
            </a:r>
          </a:p>
          <a:p>
            <a:r>
              <a:rPr lang="en-US" sz="1600" dirty="0"/>
              <a:t>Changes to graduate admissions, recruiting, mentoring processes.</a:t>
            </a:r>
          </a:p>
          <a:p>
            <a:r>
              <a:rPr lang="en-US" sz="1600" dirty="0"/>
              <a:t>Demographics of undergraduate physics majors</a:t>
            </a:r>
          </a:p>
          <a:p>
            <a:pPr lvl="1"/>
            <a:r>
              <a:rPr lang="en-US" sz="1600" dirty="0"/>
              <a:t>Now: 29% women, 6% Black/Latina women</a:t>
            </a:r>
          </a:p>
          <a:p>
            <a:pPr lvl="1"/>
            <a:r>
              <a:rPr lang="en-US" sz="1600" dirty="0"/>
              <a:t>2016: 20% women, 0 Black/Latina women</a:t>
            </a:r>
          </a:p>
          <a:p>
            <a:r>
              <a:rPr lang="en-US" sz="1600" u="sng" dirty="0">
                <a:hlinkClick r:id="rId2"/>
              </a:rPr>
              <a:t>Summer research for external students</a:t>
            </a:r>
            <a:endParaRPr lang="en-US" sz="1600" dirty="0"/>
          </a:p>
          <a:p>
            <a:pPr lvl="1"/>
            <a:r>
              <a:rPr lang="en-US" sz="1600" dirty="0"/>
              <a:t>Due to proactive outreach, physics applicants for Leadership Alliance SR-EIP up by a factor of 10; host 10+ students/year from underrepresented groups</a:t>
            </a:r>
          </a:p>
          <a:p>
            <a:r>
              <a:rPr lang="en-US" sz="1600" dirty="0">
                <a:hlinkClick r:id="rId3"/>
              </a:rPr>
              <a:t>POISE</a:t>
            </a:r>
            <a:r>
              <a:rPr lang="en-US" sz="1600" dirty="0"/>
              <a:t> (Physics Outreach through Inclusive Science Education) program led by two undergrads led 10 students in a spring break program focused on EPO and building community.</a:t>
            </a:r>
          </a:p>
        </p:txBody>
      </p:sp>
      <p:sp>
        <p:nvSpPr>
          <p:cNvPr id="6" name="Title 5"/>
          <p:cNvSpPr>
            <a:spLocks noGrp="1"/>
          </p:cNvSpPr>
          <p:nvPr>
            <p:ph type="title"/>
          </p:nvPr>
        </p:nvSpPr>
        <p:spPr/>
        <p:txBody>
          <a:bodyPr/>
          <a:lstStyle/>
          <a:p>
            <a:r>
              <a:rPr lang="en-US" dirty="0"/>
              <a:t>Impact</a:t>
            </a:r>
          </a:p>
        </p:txBody>
      </p:sp>
      <p:sp>
        <p:nvSpPr>
          <p:cNvPr id="2" name="Rectangle 1">
            <a:extLst>
              <a:ext uri="{FF2B5EF4-FFF2-40B4-BE49-F238E27FC236}">
                <a16:creationId xmlns:a16="http://schemas.microsoft.com/office/drawing/2014/main" xmlns="" id="{A8DA0D2F-A7B9-7E45-8946-E918200BBC63}"/>
              </a:ext>
            </a:extLst>
          </p:cNvPr>
          <p:cNvSpPr/>
          <p:nvPr/>
        </p:nvSpPr>
        <p:spPr>
          <a:xfrm>
            <a:off x="4453217" y="238708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741334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19356084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Take a look at our </a:t>
            </a:r>
            <a:r>
              <a:rPr lang="en-US" u="sng" dirty="0">
                <a:solidFill>
                  <a:schemeClr val="hlink"/>
                </a:solidFill>
                <a:latin typeface="Calibri" panose="020F0502020204030204" pitchFamily="34" charset="0"/>
                <a:ea typeface="Source Sans Pro"/>
                <a:cs typeface="Calibri" panose="020F0502020204030204" pitchFamily="34" charset="0"/>
                <a:sym typeface="Source Sans Pro"/>
                <a:hlinkClick r:id="rId2"/>
              </a:rPr>
              <a:t>Physics E&amp; I website</a:t>
            </a:r>
            <a:r>
              <a:rPr lang="en-US" dirty="0"/>
              <a:t> and </a:t>
            </a:r>
            <a:r>
              <a:rPr lang="en-US" dirty="0">
                <a:hlinkClick r:id="rId3"/>
              </a:rPr>
              <a:t>strategic plan</a:t>
            </a:r>
            <a:r>
              <a:rPr lang="en-US" dirty="0"/>
              <a:t> for ideas, and feel free to send questions and suggestions.</a:t>
            </a:r>
          </a:p>
          <a:p>
            <a:r>
              <a:rPr lang="en-US" dirty="0"/>
              <a:t>Lots of opportunities to work on summer research at Stanford &amp; SLAC on LSST</a:t>
            </a:r>
          </a:p>
          <a:p>
            <a:pPr lvl="1"/>
            <a:r>
              <a:rPr lang="en-US" dirty="0">
                <a:hlinkClick r:id="rId4"/>
              </a:rPr>
              <a:t>Summer programs for students: CAMPARE and Leadership Alliance SR-EIP programs </a:t>
            </a:r>
            <a:endParaRPr lang="en-US" dirty="0"/>
          </a:p>
          <a:p>
            <a:pPr lvl="1"/>
            <a:r>
              <a:rPr lang="en-US" dirty="0">
                <a:hlinkClick r:id="rId5"/>
              </a:rPr>
              <a:t>SLAC Visiting Faculty program</a:t>
            </a:r>
            <a:endParaRPr lang="en-US" dirty="0"/>
          </a:p>
          <a:p>
            <a:pPr lvl="1"/>
            <a:r>
              <a:rPr lang="en-US" dirty="0">
                <a:hlinkClick r:id="rId6"/>
              </a:rPr>
              <a:t>Alonzo W. Ashley Internship Program</a:t>
            </a:r>
            <a:endParaRPr lang="en-US" dirty="0"/>
          </a:p>
        </p:txBody>
      </p:sp>
      <p:sp>
        <p:nvSpPr>
          <p:cNvPr id="6" name="Title 5"/>
          <p:cNvSpPr>
            <a:spLocks noGrp="1"/>
          </p:cNvSpPr>
          <p:nvPr>
            <p:ph type="title"/>
          </p:nvPr>
        </p:nvSpPr>
        <p:spPr/>
        <p:txBody>
          <a:bodyPr/>
          <a:lstStyle/>
          <a:p>
            <a:r>
              <a:rPr lang="en-US" dirty="0"/>
              <a:t>Future/Next Steps/Resources</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Tree>
    <p:extLst>
      <p:ext uri="{BB962C8B-B14F-4D97-AF65-F5344CB8AC3E}">
        <p14:creationId xmlns:p14="http://schemas.microsoft.com/office/powerpoint/2010/main" val="3407914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425598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Discussion</a:t>
            </a:r>
            <a:br>
              <a:rPr lang="en-US" dirty="0" smtClean="0"/>
            </a:br>
            <a:r>
              <a:rPr lang="en-US" dirty="0" smtClean="0"/>
              <a:t>(30 minutes)</a:t>
            </a:r>
            <a:endParaRPr lang="en-US" dirty="0"/>
          </a:p>
        </p:txBody>
      </p:sp>
    </p:spTree>
    <p:extLst>
      <p:ext uri="{BB962C8B-B14F-4D97-AF65-F5344CB8AC3E}">
        <p14:creationId xmlns:p14="http://schemas.microsoft.com/office/powerpoint/2010/main" val="1628776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1090307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1466927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1462374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130711" y="4866501"/>
            <a:ext cx="1614801" cy="276999"/>
          </a:xfrm>
          <a:prstGeom prst="rect">
            <a:avLst/>
          </a:prstGeom>
          <a:noFill/>
        </p:spPr>
        <p:txBody>
          <a:bodyPr wrap="none" rtlCol="0">
            <a:spAutoFit/>
          </a:bodyPr>
          <a:lstStyle/>
          <a:p>
            <a:r>
              <a:rPr lang="en-US" sz="1200" smtClean="0"/>
              <a:t>Speaker: Andrés Plazas</a:t>
            </a:r>
            <a:endParaRPr lang="en-US" sz="1200"/>
          </a:p>
        </p:txBody>
      </p:sp>
    </p:spTree>
    <p:extLst>
      <p:ext uri="{BB962C8B-B14F-4D97-AF65-F5344CB8AC3E}">
        <p14:creationId xmlns:p14="http://schemas.microsoft.com/office/powerpoint/2010/main" val="1650014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F5BF94B-749A-3548-AFE7-89FB175F8D7B}" vid="{3B2601B3-DF56-9746-8EDE-7505844710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LegacyWideScreen</Template>
  <TotalTime>3089</TotalTime>
  <Words>1995</Words>
  <Application>Microsoft Macintosh PowerPoint</Application>
  <PresentationFormat>On-screen Show (16:9)</PresentationFormat>
  <Paragraphs>280</Paragraphs>
  <Slides>52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Calibri</vt:lpstr>
      <vt:lpstr>Lucida Grande</vt:lpstr>
      <vt:lpstr>ＭＳ Ｐゴシック</vt:lpstr>
      <vt:lpstr>Source Sans Pro</vt:lpstr>
      <vt:lpstr>Arial</vt:lpstr>
      <vt:lpstr>Legacy 169 JSR2017</vt:lpstr>
      <vt:lpstr>Creating a More Equitable and Inclusive Future in Astronomy  Co-Chairs: Ellen Bechtol Keith Bechtol Lauren Corlies Chris Montgomery  August 13, 2019</vt:lpstr>
      <vt:lpstr>Welcome!</vt:lpstr>
      <vt:lpstr>Lightning Talks</vt:lpstr>
      <vt:lpstr>Thank you!</vt:lpstr>
      <vt:lpstr>PowerPoint Presentation</vt:lpstr>
      <vt:lpstr>PowerPoint Presentation</vt:lpstr>
      <vt:lpstr>PowerPoint Presentation</vt:lpstr>
      <vt:lpstr>PowerPoint Presentation</vt:lpstr>
      <vt:lpstr>PowerPoint Presentation</vt:lpstr>
      <vt:lpstr>PowerPoint Presentation</vt:lpstr>
      <vt:lpstr>Thank you!</vt:lpstr>
      <vt:lpstr>The Multimessenger Diversity Network  Keith Bechtol Commissioning SV Lead / Assistant Prof.  Creating a More Equitable and Inclusive Future in Astronomy August 13, 2019</vt:lpstr>
      <vt:lpstr>PowerPoint Presentation</vt:lpstr>
      <vt:lpstr>Impact</vt:lpstr>
      <vt:lpstr>Future &amp; Next Steps</vt:lpstr>
      <vt:lpstr>Thank you!</vt:lpstr>
      <vt:lpstr>An Inclusive Project &amp; Community Workshop  Ranpal Gill Communications Manager  Creating a More Equitable and Inclusive Future in Astronomy August 13, 2019</vt:lpstr>
      <vt:lpstr>Creating an inclusive Project Community workshop</vt:lpstr>
      <vt:lpstr>Impact</vt:lpstr>
      <vt:lpstr>Future/Next Steps/Resources</vt:lpstr>
      <vt:lpstr>Thank you!</vt:lpstr>
      <vt:lpstr>LSST Workplace Culture Advocate  Sandrine Thomas T&amp;S Project Scientist  Creating a More Equitable and Inclusive Future in Astronomy August 13, 2019</vt:lpstr>
      <vt:lpstr>Overview: Workplace Culture Advocates</vt:lpstr>
      <vt:lpstr>Impact</vt:lpstr>
      <vt:lpstr>Future/Next Steps/Resources</vt:lpstr>
      <vt:lpstr>Thank you!</vt:lpstr>
      <vt:lpstr>A Web for Everyone  Blake Mason Senior Web Developer for EPO  Creating a More Equitable and Inclusive Future in Astronomy August 13, 2019</vt:lpstr>
      <vt:lpstr>Overview</vt:lpstr>
      <vt:lpstr>Impact</vt:lpstr>
      <vt:lpstr>Future/Next Steps/Resources</vt:lpstr>
      <vt:lpstr>Thank you!</vt:lpstr>
      <vt:lpstr>Tucson Topical Interest Group for DEI  Lauren Corlies Deputy Director EPO  Creating a More Equitable and Inclusive Future in Astronomy August 13, 2019</vt:lpstr>
      <vt:lpstr>Overview</vt:lpstr>
      <vt:lpstr>Impact</vt:lpstr>
      <vt:lpstr>Thank you!</vt:lpstr>
      <vt:lpstr>Inclusive LSST  Robert Blum Acting Director for LSST Operations  Creating a More Equitable and Inclusive Future in Astronomy August 13, 2019</vt:lpstr>
      <vt:lpstr>Overview</vt:lpstr>
      <vt:lpstr>Impact</vt:lpstr>
      <vt:lpstr>Future/Next Steps/Resources</vt:lpstr>
      <vt:lpstr>Thank you!</vt:lpstr>
      <vt:lpstr>Code of Conduct (Inclusion) Chris Montgomery Training Coordinator, LSST Creating a More Equitable and Inclusive Future in Astronomy August 13, 2019</vt:lpstr>
      <vt:lpstr>Overview</vt:lpstr>
      <vt:lpstr>LSST Code of Conduct</vt:lpstr>
      <vt:lpstr>Impact</vt:lpstr>
      <vt:lpstr>Future/Next Steps</vt:lpstr>
      <vt:lpstr>Thanks!</vt:lpstr>
      <vt:lpstr>Building an inclusive department culture  Risa Wechsler KIPAC / Stanford / SLAC  Creating a More Equitable and Inclusive Future in Astronomy August 13, 2019</vt:lpstr>
      <vt:lpstr>Equity &amp; Inclusion activities</vt:lpstr>
      <vt:lpstr>Impact</vt:lpstr>
      <vt:lpstr>Future/Next Steps/Resources</vt:lpstr>
      <vt:lpstr>Thank you!</vt:lpstr>
      <vt:lpstr>Small Group Discussion (30 minutes)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NSF/DOE Joint Status Review Date in long format</dc:title>
  <dc:creator>ebechtol@lsst.org</dc:creator>
  <cp:lastModifiedBy>ebechtol@lsst.org</cp:lastModifiedBy>
  <cp:revision>22</cp:revision>
  <dcterms:created xsi:type="dcterms:W3CDTF">2019-07-31T16:08:36Z</dcterms:created>
  <dcterms:modified xsi:type="dcterms:W3CDTF">2019-08-13T23:01:29Z</dcterms:modified>
</cp:coreProperties>
</file>