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18"/>
  </p:notesMasterIdLst>
  <p:sldIdLst>
    <p:sldId id="257" r:id="rId2"/>
    <p:sldId id="259" r:id="rId3"/>
    <p:sldId id="265" r:id="rId4"/>
    <p:sldId id="933" r:id="rId5"/>
    <p:sldId id="268" r:id="rId6"/>
    <p:sldId id="286" r:id="rId7"/>
    <p:sldId id="926" r:id="rId8"/>
    <p:sldId id="267" r:id="rId9"/>
    <p:sldId id="927" r:id="rId10"/>
    <p:sldId id="930" r:id="rId11"/>
    <p:sldId id="934" r:id="rId12"/>
    <p:sldId id="931" r:id="rId13"/>
    <p:sldId id="269" r:id="rId14"/>
    <p:sldId id="289" r:id="rId15"/>
    <p:sldId id="270" r:id="rId16"/>
    <p:sldId id="857" r:id="rId1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723" autoAdjust="0"/>
    <p:restoredTop sz="94694"/>
  </p:normalViewPr>
  <p:slideViewPr>
    <p:cSldViewPr>
      <p:cViewPr>
        <p:scale>
          <a:sx n="147" d="100"/>
          <a:sy n="147" d="100"/>
        </p:scale>
        <p:origin x="-32" y="56"/>
      </p:cViewPr>
      <p:guideLst>
        <p:guide orient="horz" pos="2160"/>
        <p:guide pos="2880"/>
      </p:guideLst>
    </p:cSldViewPr>
  </p:slideViewPr>
  <p:notesTextViewPr>
    <p:cViewPr>
      <p:scale>
        <a:sx n="100" d="100"/>
        <a:sy n="100" d="100"/>
      </p:scale>
      <p:origin x="0" y="0"/>
    </p:cViewPr>
  </p:notesTextViewPr>
  <p:sorterViewPr>
    <p:cViewPr>
      <p:scale>
        <a:sx n="103" d="100"/>
        <a:sy n="103"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9E3DD50-B3AB-2B44-A3F7-25C471C8EFE3}" type="datetimeFigureOut">
              <a:rPr lang="en-US" smtClean="0"/>
              <a:t>8/12/19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A07C20-7C95-FE46-B2F3-23A2A2F65B7B}" type="slidenum">
              <a:rPr lang="en-US" smtClean="0"/>
              <a:t>‹#›</a:t>
            </a:fld>
            <a:endParaRPr lang="en-US"/>
          </a:p>
        </p:txBody>
      </p:sp>
    </p:spTree>
    <p:extLst>
      <p:ext uri="{BB962C8B-B14F-4D97-AF65-F5344CB8AC3E}">
        <p14:creationId xmlns:p14="http://schemas.microsoft.com/office/powerpoint/2010/main" val="13245829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1085BF2-7552-47FB-9FB8-BE8D1AF3A796}" type="slidenum">
              <a:rPr lang="en-US" smtClean="0"/>
              <a:t>16</a:t>
            </a:fld>
            <a:endParaRPr lang="en-US"/>
          </a:p>
        </p:txBody>
      </p:sp>
    </p:spTree>
    <p:extLst>
      <p:ext uri="{BB962C8B-B14F-4D97-AF65-F5344CB8AC3E}">
        <p14:creationId xmlns:p14="http://schemas.microsoft.com/office/powerpoint/2010/main" val="265845736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Main Title Layout">
    <p:spTree>
      <p:nvGrpSpPr>
        <p:cNvPr id="1" name=""/>
        <p:cNvGrpSpPr/>
        <p:nvPr/>
      </p:nvGrpSpPr>
      <p:grpSpPr>
        <a:xfrm>
          <a:off x="0" y="0"/>
          <a:ext cx="0" cy="0"/>
          <a:chOff x="0" y="0"/>
          <a:chExt cx="0" cy="0"/>
        </a:xfrm>
      </p:grpSpPr>
      <p:pic>
        <p:nvPicPr>
          <p:cNvPr id="9" name="Picture 8" descr="Tele11-2012.jpg"/>
          <p:cNvPicPr>
            <a:picLocks noChangeAspect="1"/>
          </p:cNvPicPr>
          <p:nvPr userDrawn="1"/>
        </p:nvPicPr>
        <p:blipFill>
          <a:blip r:embed="rId2"/>
          <a:stretch>
            <a:fillRect/>
          </a:stretch>
        </p:blipFill>
        <p:spPr>
          <a:xfrm>
            <a:off x="0" y="0"/>
            <a:ext cx="9144000" cy="6858000"/>
          </a:xfrm>
          <a:prstGeom prst="rect">
            <a:avLst/>
          </a:prstGeom>
        </p:spPr>
      </p:pic>
      <p:sp>
        <p:nvSpPr>
          <p:cNvPr id="4" name="Title 1"/>
          <p:cNvSpPr>
            <a:spLocks noGrp="1"/>
          </p:cNvSpPr>
          <p:nvPr>
            <p:ph type="ctrTitle"/>
          </p:nvPr>
        </p:nvSpPr>
        <p:spPr>
          <a:xfrm>
            <a:off x="685800" y="1181769"/>
            <a:ext cx="7772400" cy="3113162"/>
          </a:xfrm>
        </p:spPr>
        <p:txBody>
          <a:bodyPr/>
          <a:lstStyle>
            <a:lvl1pPr algn="r">
              <a:defRPr b="1">
                <a:solidFill>
                  <a:schemeClr val="tx2"/>
                </a:solidFill>
              </a:defRPr>
            </a:lvl1pPr>
          </a:lstStyle>
          <a:p>
            <a:r>
              <a:rPr lang="en-US"/>
              <a:t>Click to edit Master title style</a:t>
            </a:r>
            <a:endParaRPr lang="en-US" dirty="0"/>
          </a:p>
        </p:txBody>
      </p:sp>
      <p:pic>
        <p:nvPicPr>
          <p:cNvPr id="5" name="Picture 10" descr="LogoW-ShadowTransBack.png"/>
          <p:cNvPicPr>
            <a:picLocks noChangeAspect="1"/>
          </p:cNvPicPr>
          <p:nvPr/>
        </p:nvPicPr>
        <p:blipFill>
          <a:blip r:embed="rId3"/>
          <a:stretch>
            <a:fillRect/>
          </a:stretch>
        </p:blipFill>
        <p:spPr bwMode="auto">
          <a:xfrm>
            <a:off x="7110445" y="0"/>
            <a:ext cx="1984310" cy="1117600"/>
          </a:xfrm>
          <a:prstGeom prst="rect">
            <a:avLst/>
          </a:prstGeom>
          <a:noFill/>
          <a:ln w="9525">
            <a:noFill/>
            <a:miter lim="800000"/>
            <a:headEnd/>
            <a:tailEnd/>
          </a:ln>
        </p:spPr>
      </p:pic>
      <p:sp>
        <p:nvSpPr>
          <p:cNvPr id="6" name="TextBox 5"/>
          <p:cNvSpPr txBox="1"/>
          <p:nvPr/>
        </p:nvSpPr>
        <p:spPr>
          <a:xfrm>
            <a:off x="457200" y="6503812"/>
            <a:ext cx="8229600" cy="246221"/>
          </a:xfrm>
          <a:prstGeom prst="rect">
            <a:avLst/>
          </a:prstGeom>
          <a:noFill/>
        </p:spPr>
        <p:txBody>
          <a:bodyPr>
            <a:spAutoFit/>
          </a:bodyPr>
          <a:lstStyle/>
          <a:p>
            <a:pPr algn="ctr">
              <a:defRPr/>
            </a:pPr>
            <a:r>
              <a:rPr lang="en-US" sz="1000" dirty="0">
                <a:solidFill>
                  <a:schemeClr val="bg1"/>
                </a:solidFill>
                <a:latin typeface="Calibri" charset="0"/>
              </a:rPr>
              <a:t>LSST Project and Community Workshop 2019 • Tucson • August 12 - 16</a:t>
            </a:r>
          </a:p>
        </p:txBody>
      </p:sp>
      <p:grpSp>
        <p:nvGrpSpPr>
          <p:cNvPr id="7" name="Group 6"/>
          <p:cNvGrpSpPr/>
          <p:nvPr userDrawn="1"/>
        </p:nvGrpSpPr>
        <p:grpSpPr>
          <a:xfrm>
            <a:off x="9816" y="6423976"/>
            <a:ext cx="1351967" cy="386773"/>
            <a:chOff x="6123807" y="73832"/>
            <a:chExt cx="1351967" cy="386773"/>
          </a:xfrm>
        </p:grpSpPr>
        <p:sp>
          <p:nvSpPr>
            <p:cNvPr id="8" name="Rectangle 7"/>
            <p:cNvSpPr/>
            <p:nvPr userDrawn="1"/>
          </p:nvSpPr>
          <p:spPr>
            <a:xfrm>
              <a:off x="6400800" y="73832"/>
              <a:ext cx="1074974" cy="369332"/>
            </a:xfrm>
            <a:prstGeom prst="rect">
              <a:avLst/>
            </a:prstGeom>
          </p:spPr>
          <p:txBody>
            <a:bodyPr wrap="none">
              <a:spAutoFit/>
            </a:bodyPr>
            <a:lstStyle/>
            <a:p>
              <a:r>
                <a:rPr lang="en-US" dirty="0">
                  <a:solidFill>
                    <a:schemeClr val="bg1">
                      <a:lumMod val="65000"/>
                    </a:schemeClr>
                  </a:solidFill>
                </a:rPr>
                <a:t>#lsst2019</a:t>
              </a:r>
            </a:p>
          </p:txBody>
        </p:sp>
        <p:pic>
          <p:nvPicPr>
            <p:cNvPr id="10" name="Picture 6" descr="Image result for twitter transparent logo"/>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123807" y="94940"/>
              <a:ext cx="365665" cy="365665"/>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Title Only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pic>
        <p:nvPicPr>
          <p:cNvPr id="6" name="Picture 10"/>
          <p:cNvPicPr>
            <a:picLocks noChangeAspect="1"/>
          </p:cNvPicPr>
          <p:nvPr userDrawn="1"/>
        </p:nvPicPr>
        <p:blipFill>
          <a:blip r:embed="rId2" cstate="print"/>
          <a:stretch>
            <a:fillRect/>
          </a:stretch>
        </p:blipFill>
        <p:spPr bwMode="auto">
          <a:xfrm>
            <a:off x="66675" y="90021"/>
            <a:ext cx="1074455" cy="829923"/>
          </a:xfrm>
          <a:prstGeom prst="rect">
            <a:avLst/>
          </a:prstGeom>
          <a:noFill/>
          <a:ln w="9525">
            <a:noFill/>
            <a:miter lim="800000"/>
            <a:headEnd/>
            <a:tailEnd/>
          </a:ln>
        </p:spPr>
      </p:pic>
      <p:grpSp>
        <p:nvGrpSpPr>
          <p:cNvPr id="7" name="Group 6"/>
          <p:cNvGrpSpPr/>
          <p:nvPr userDrawn="1"/>
        </p:nvGrpSpPr>
        <p:grpSpPr>
          <a:xfrm>
            <a:off x="66675" y="0"/>
            <a:ext cx="9028113" cy="1117600"/>
            <a:chOff x="66675" y="0"/>
            <a:chExt cx="9028113" cy="1117600"/>
          </a:xfrm>
        </p:grpSpPr>
        <p:cxnSp>
          <p:nvCxnSpPr>
            <p:cNvPr id="8" name="Straight Connector 7"/>
            <p:cNvCxnSpPr>
              <a:cxnSpLocks noChangeShapeType="1"/>
            </p:cNvCxnSpPr>
            <p:nvPr/>
          </p:nvCxnSpPr>
          <p:spPr bwMode="auto">
            <a:xfrm rot="10800000">
              <a:off x="66675" y="808038"/>
              <a:ext cx="9028113" cy="1587"/>
            </a:xfrm>
            <a:prstGeom prst="line">
              <a:avLst/>
            </a:prstGeom>
            <a:noFill/>
            <a:ln w="12700" cap="flat" cmpd="sng" algn="ctr">
              <a:solidFill>
                <a:schemeClr val="accent1"/>
              </a:solidFill>
              <a:prstDash val="solid"/>
              <a:round/>
              <a:headEnd type="none" w="med" len="med"/>
              <a:tailEnd type="none" w="med" len="med"/>
            </a:ln>
            <a:effectLst/>
          </p:spPr>
        </p:cxnSp>
        <p:pic>
          <p:nvPicPr>
            <p:cNvPr id="9" name="Picture 10" descr="LogoW-ShadowTransBack.png"/>
            <p:cNvPicPr>
              <a:picLocks noChangeAspect="1"/>
            </p:cNvPicPr>
            <p:nvPr/>
          </p:nvPicPr>
          <p:blipFill>
            <a:blip r:embed="rId3"/>
            <a:stretch>
              <a:fillRect/>
            </a:stretch>
          </p:blipFill>
          <p:spPr bwMode="auto">
            <a:xfrm>
              <a:off x="7110445" y="0"/>
              <a:ext cx="1984310" cy="1117600"/>
            </a:xfrm>
            <a:prstGeom prst="rect">
              <a:avLst/>
            </a:prstGeom>
            <a:noFill/>
            <a:ln w="9525">
              <a:noFill/>
              <a:miter lim="800000"/>
              <a:headEnd/>
              <a:tailEnd/>
            </a:ln>
          </p:spPr>
        </p:pic>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Title Only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grpSp>
        <p:nvGrpSpPr>
          <p:cNvPr id="3" name="Group 2"/>
          <p:cNvGrpSpPr/>
          <p:nvPr userDrawn="1"/>
        </p:nvGrpSpPr>
        <p:grpSpPr>
          <a:xfrm>
            <a:off x="66675" y="0"/>
            <a:ext cx="9028113" cy="1117600"/>
            <a:chOff x="66675" y="0"/>
            <a:chExt cx="9028113" cy="1117600"/>
          </a:xfrm>
        </p:grpSpPr>
        <p:cxnSp>
          <p:nvCxnSpPr>
            <p:cNvPr id="4" name="Straight Connector 3"/>
            <p:cNvCxnSpPr>
              <a:cxnSpLocks noChangeShapeType="1"/>
            </p:cNvCxnSpPr>
            <p:nvPr/>
          </p:nvCxnSpPr>
          <p:spPr bwMode="auto">
            <a:xfrm rot="10800000">
              <a:off x="66675" y="808038"/>
              <a:ext cx="9028113" cy="1587"/>
            </a:xfrm>
            <a:prstGeom prst="line">
              <a:avLst/>
            </a:prstGeom>
            <a:noFill/>
            <a:ln w="12700" cap="flat" cmpd="sng" algn="ctr">
              <a:solidFill>
                <a:schemeClr val="accent1"/>
              </a:solidFill>
              <a:prstDash val="solid"/>
              <a:round/>
              <a:headEnd type="none" w="med" len="med"/>
              <a:tailEnd type="none" w="med" len="med"/>
            </a:ln>
            <a:effectLst/>
          </p:spPr>
        </p:cxnSp>
        <p:pic>
          <p:nvPicPr>
            <p:cNvPr id="5" name="Picture 10" descr="LogoW-ShadowTransBack.png"/>
            <p:cNvPicPr>
              <a:picLocks noChangeAspect="1"/>
            </p:cNvPicPr>
            <p:nvPr/>
          </p:nvPicPr>
          <p:blipFill>
            <a:blip r:embed="rId2"/>
            <a:stretch>
              <a:fillRect/>
            </a:stretch>
          </p:blipFill>
          <p:spPr bwMode="auto">
            <a:xfrm>
              <a:off x="7110445" y="0"/>
              <a:ext cx="1984310" cy="1117600"/>
            </a:xfrm>
            <a:prstGeom prst="rect">
              <a:avLst/>
            </a:prstGeom>
            <a:noFill/>
            <a:ln w="9525">
              <a:noFill/>
              <a:miter lim="800000"/>
              <a:headEnd/>
              <a:tailEnd/>
            </a:ln>
          </p:spPr>
        </p:pic>
      </p:grpSp>
      <p:pic>
        <p:nvPicPr>
          <p:cNvPr id="6" name="Picture 10"/>
          <p:cNvPicPr>
            <a:picLocks noChangeAspect="1"/>
          </p:cNvPicPr>
          <p:nvPr userDrawn="1"/>
        </p:nvPicPr>
        <p:blipFill>
          <a:blip r:embed="rId3"/>
          <a:stretch>
            <a:fillRect/>
          </a:stretch>
        </p:blipFill>
        <p:spPr bwMode="auto">
          <a:xfrm>
            <a:off x="152401" y="205218"/>
            <a:ext cx="1371600" cy="452628"/>
          </a:xfrm>
          <a:prstGeom prst="rect">
            <a:avLst/>
          </a:prstGeom>
          <a:noFill/>
          <a:ln w="9525">
            <a:noFill/>
            <a:miter lim="800000"/>
            <a:headEnd/>
            <a:tailEnd/>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Title Only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grpSp>
        <p:nvGrpSpPr>
          <p:cNvPr id="3" name="Group 2"/>
          <p:cNvGrpSpPr/>
          <p:nvPr userDrawn="1"/>
        </p:nvGrpSpPr>
        <p:grpSpPr>
          <a:xfrm>
            <a:off x="66675" y="0"/>
            <a:ext cx="9028113" cy="1117600"/>
            <a:chOff x="66675" y="0"/>
            <a:chExt cx="9028113" cy="1117600"/>
          </a:xfrm>
        </p:grpSpPr>
        <p:cxnSp>
          <p:nvCxnSpPr>
            <p:cNvPr id="4" name="Straight Connector 3"/>
            <p:cNvCxnSpPr>
              <a:cxnSpLocks noChangeShapeType="1"/>
            </p:cNvCxnSpPr>
            <p:nvPr/>
          </p:nvCxnSpPr>
          <p:spPr bwMode="auto">
            <a:xfrm rot="10800000">
              <a:off x="66675" y="808038"/>
              <a:ext cx="9028113" cy="1587"/>
            </a:xfrm>
            <a:prstGeom prst="line">
              <a:avLst/>
            </a:prstGeom>
            <a:noFill/>
            <a:ln w="12700" cap="flat" cmpd="sng" algn="ctr">
              <a:solidFill>
                <a:schemeClr val="accent1"/>
              </a:solidFill>
              <a:prstDash val="solid"/>
              <a:round/>
              <a:headEnd type="none" w="med" len="med"/>
              <a:tailEnd type="none" w="med" len="med"/>
            </a:ln>
            <a:effectLst/>
          </p:spPr>
        </p:cxnSp>
        <p:pic>
          <p:nvPicPr>
            <p:cNvPr id="5" name="Picture 10" descr="LogoW-ShadowTransBack.png"/>
            <p:cNvPicPr>
              <a:picLocks noChangeAspect="1"/>
            </p:cNvPicPr>
            <p:nvPr/>
          </p:nvPicPr>
          <p:blipFill>
            <a:blip r:embed="rId2"/>
            <a:stretch>
              <a:fillRect/>
            </a:stretch>
          </p:blipFill>
          <p:spPr bwMode="auto">
            <a:xfrm>
              <a:off x="7110445" y="0"/>
              <a:ext cx="1984310" cy="1117600"/>
            </a:xfrm>
            <a:prstGeom prst="rect">
              <a:avLst/>
            </a:prstGeom>
            <a:noFill/>
            <a:ln w="9525">
              <a:noFill/>
              <a:miter lim="800000"/>
              <a:headEnd/>
              <a:tailEnd/>
            </a:ln>
          </p:spPr>
        </p:pic>
      </p:grpSp>
      <p:pic>
        <p:nvPicPr>
          <p:cNvPr id="6" name="Picture 10"/>
          <p:cNvPicPr>
            <a:picLocks noChangeAspect="1"/>
          </p:cNvPicPr>
          <p:nvPr userDrawn="1"/>
        </p:nvPicPr>
        <p:blipFill>
          <a:blip r:embed="rId3"/>
          <a:stretch>
            <a:fillRect/>
          </a:stretch>
        </p:blipFill>
        <p:spPr bwMode="auto">
          <a:xfrm>
            <a:off x="152401" y="208723"/>
            <a:ext cx="1371599" cy="477077"/>
          </a:xfrm>
          <a:prstGeom prst="rect">
            <a:avLst/>
          </a:prstGeom>
          <a:noFill/>
          <a:ln w="9525">
            <a:noFill/>
            <a:miter lim="800000"/>
            <a:headEnd/>
            <a:tailEnd/>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Only Layout">
    <p:spTree>
      <p:nvGrpSpPr>
        <p:cNvPr id="1" name=""/>
        <p:cNvGrpSpPr/>
        <p:nvPr/>
      </p:nvGrpSpPr>
      <p:grpSpPr>
        <a:xfrm>
          <a:off x="0" y="0"/>
          <a:ext cx="0" cy="0"/>
          <a:chOff x="0" y="0"/>
          <a:chExt cx="0" cy="0"/>
        </a:xfrm>
      </p:grpSpPr>
      <p:sp>
        <p:nvSpPr>
          <p:cNvPr id="2" name="Title 1"/>
          <p:cNvSpPr>
            <a:spLocks noGrp="1"/>
          </p:cNvSpPr>
          <p:nvPr>
            <p:ph type="title"/>
          </p:nvPr>
        </p:nvSpPr>
        <p:spPr>
          <a:xfrm>
            <a:off x="152400" y="1600200"/>
            <a:ext cx="8839200" cy="1143000"/>
          </a:xfrm>
        </p:spPr>
        <p:txBody>
          <a:bodyPr/>
          <a:lstStyle/>
          <a:p>
            <a:r>
              <a:rPr lang="en-US"/>
              <a:t>Click to edit Master title style</a:t>
            </a:r>
            <a:endParaRPr lang="en-US" dirty="0"/>
          </a:p>
        </p:txBody>
      </p:sp>
      <p:pic>
        <p:nvPicPr>
          <p:cNvPr id="3" name="Picture 2" descr="lsst_cutaway1200px.png"/>
          <p:cNvPicPr>
            <a:picLocks noChangeAspect="1"/>
          </p:cNvPicPr>
          <p:nvPr userDrawn="1"/>
        </p:nvPicPr>
        <p:blipFill>
          <a:blip r:embed="rId2"/>
          <a:stretch>
            <a:fillRect/>
          </a:stretch>
        </p:blipFill>
        <p:spPr>
          <a:xfrm>
            <a:off x="2322805" y="3047478"/>
            <a:ext cx="4458996" cy="3200922"/>
          </a:xfrm>
          <a:prstGeom prst="rect">
            <a:avLst/>
          </a:prstGeom>
        </p:spPr>
      </p:pic>
      <p:pic>
        <p:nvPicPr>
          <p:cNvPr id="7" name="Picture 6" descr="WEBLogo.png"/>
          <p:cNvPicPr>
            <a:picLocks noChangeAspect="1"/>
          </p:cNvPicPr>
          <p:nvPr userDrawn="1"/>
        </p:nvPicPr>
        <p:blipFill>
          <a:blip r:embed="rId3"/>
          <a:stretch>
            <a:fillRect/>
          </a:stretch>
        </p:blipFill>
        <p:spPr>
          <a:xfrm>
            <a:off x="2969996" y="152400"/>
            <a:ext cx="3278404" cy="1231223"/>
          </a:xfrm>
          <a:prstGeom prst="rect">
            <a:avLst/>
          </a:prstGeom>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itle Only Layout">
    <p:spTree>
      <p:nvGrpSpPr>
        <p:cNvPr id="1" name=""/>
        <p:cNvGrpSpPr/>
        <p:nvPr/>
      </p:nvGrpSpPr>
      <p:grpSpPr>
        <a:xfrm>
          <a:off x="0" y="0"/>
          <a:ext cx="0" cy="0"/>
          <a:chOff x="0" y="0"/>
          <a:chExt cx="0" cy="0"/>
        </a:xfrm>
      </p:grpSpPr>
      <p:pic>
        <p:nvPicPr>
          <p:cNvPr id="5" name="Picture 4" descr="Tel-45Tilt.JPG"/>
          <p:cNvPicPr>
            <a:picLocks noChangeAspect="1"/>
          </p:cNvPicPr>
          <p:nvPr userDrawn="1"/>
        </p:nvPicPr>
        <p:blipFill>
          <a:blip r:embed="rId2"/>
          <a:stretch>
            <a:fillRect/>
          </a:stretch>
        </p:blipFill>
        <p:spPr>
          <a:xfrm>
            <a:off x="1074765" y="2072550"/>
            <a:ext cx="6469036" cy="4997330"/>
          </a:xfrm>
          <a:prstGeom prst="rect">
            <a:avLst/>
          </a:prstGeom>
        </p:spPr>
      </p:pic>
      <p:sp>
        <p:nvSpPr>
          <p:cNvPr id="3" name="Title 1"/>
          <p:cNvSpPr>
            <a:spLocks noGrp="1"/>
          </p:cNvSpPr>
          <p:nvPr>
            <p:ph type="title"/>
          </p:nvPr>
        </p:nvSpPr>
        <p:spPr>
          <a:xfrm>
            <a:off x="152400" y="1600200"/>
            <a:ext cx="8839200" cy="1143000"/>
          </a:xfrm>
        </p:spPr>
        <p:txBody>
          <a:bodyPr/>
          <a:lstStyle/>
          <a:p>
            <a:r>
              <a:rPr lang="en-US"/>
              <a:t>Click to edit Master title style</a:t>
            </a:r>
            <a:endParaRPr lang="en-US" dirty="0"/>
          </a:p>
        </p:txBody>
      </p:sp>
      <p:pic>
        <p:nvPicPr>
          <p:cNvPr id="4" name="Picture 3" descr="WEBLogo.png"/>
          <p:cNvPicPr>
            <a:picLocks noChangeAspect="1"/>
          </p:cNvPicPr>
          <p:nvPr userDrawn="1"/>
        </p:nvPicPr>
        <p:blipFill>
          <a:blip r:embed="rId3"/>
          <a:stretch>
            <a:fillRect/>
          </a:stretch>
        </p:blipFill>
        <p:spPr>
          <a:xfrm>
            <a:off x="2969996" y="152400"/>
            <a:ext cx="3278404" cy="1231223"/>
          </a:xfrm>
          <a:prstGeom prst="rect">
            <a:avLst/>
          </a:prstGeom>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7_Title Only Layout">
    <p:spTree>
      <p:nvGrpSpPr>
        <p:cNvPr id="1" name=""/>
        <p:cNvGrpSpPr/>
        <p:nvPr/>
      </p:nvGrpSpPr>
      <p:grpSpPr>
        <a:xfrm>
          <a:off x="0" y="0"/>
          <a:ext cx="0" cy="0"/>
          <a:chOff x="0" y="0"/>
          <a:chExt cx="0" cy="0"/>
        </a:xfrm>
      </p:grpSpPr>
      <p:sp>
        <p:nvSpPr>
          <p:cNvPr id="3" name="Title 1"/>
          <p:cNvSpPr>
            <a:spLocks noGrp="1"/>
          </p:cNvSpPr>
          <p:nvPr>
            <p:ph type="title"/>
          </p:nvPr>
        </p:nvSpPr>
        <p:spPr>
          <a:xfrm>
            <a:off x="152400" y="1600200"/>
            <a:ext cx="8839200" cy="1143000"/>
          </a:xfrm>
        </p:spPr>
        <p:txBody>
          <a:bodyPr/>
          <a:lstStyle/>
          <a:p>
            <a:r>
              <a:rPr lang="en-US"/>
              <a:t>Click to edit Master title style</a:t>
            </a:r>
            <a:endParaRPr lang="en-US" dirty="0"/>
          </a:p>
        </p:txBody>
      </p:sp>
      <p:pic>
        <p:nvPicPr>
          <p:cNvPr id="4" name="Picture 3" descr="WEBLogo.png"/>
          <p:cNvPicPr>
            <a:picLocks noChangeAspect="1"/>
          </p:cNvPicPr>
          <p:nvPr userDrawn="1"/>
        </p:nvPicPr>
        <p:blipFill>
          <a:blip r:embed="rId2"/>
          <a:stretch>
            <a:fillRect/>
          </a:stretch>
        </p:blipFill>
        <p:spPr>
          <a:xfrm>
            <a:off x="2969996" y="152400"/>
            <a:ext cx="3278404" cy="1231223"/>
          </a:xfrm>
          <a:prstGeom prst="rect">
            <a:avLst/>
          </a:prstGeom>
        </p:spPr>
      </p:pic>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43200" y="3429000"/>
            <a:ext cx="3657600" cy="2057400"/>
          </a:xfrm>
          <a:prstGeom prst="rect">
            <a:avLst/>
          </a:prstGeom>
        </p:spPr>
      </p:pic>
    </p:spTree>
    <p:extLst>
      <p:ext uri="{BB962C8B-B14F-4D97-AF65-F5344CB8AC3E}">
        <p14:creationId xmlns:p14="http://schemas.microsoft.com/office/powerpoint/2010/main" val="36392952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_Title Only Layout">
    <p:spTree>
      <p:nvGrpSpPr>
        <p:cNvPr id="1" name=""/>
        <p:cNvGrpSpPr/>
        <p:nvPr/>
      </p:nvGrpSpPr>
      <p:grpSpPr>
        <a:xfrm>
          <a:off x="0" y="0"/>
          <a:ext cx="0" cy="0"/>
          <a:chOff x="0" y="0"/>
          <a:chExt cx="0" cy="0"/>
        </a:xfrm>
      </p:grpSpPr>
      <p:sp>
        <p:nvSpPr>
          <p:cNvPr id="3" name="Title 1"/>
          <p:cNvSpPr>
            <a:spLocks noGrp="1"/>
          </p:cNvSpPr>
          <p:nvPr>
            <p:ph type="title"/>
          </p:nvPr>
        </p:nvSpPr>
        <p:spPr>
          <a:xfrm>
            <a:off x="152400" y="1600200"/>
            <a:ext cx="8839200" cy="1143000"/>
          </a:xfrm>
        </p:spPr>
        <p:txBody>
          <a:bodyPr/>
          <a:lstStyle/>
          <a:p>
            <a:r>
              <a:rPr lang="en-US"/>
              <a:t>Click to edit Master title style</a:t>
            </a:r>
            <a:endParaRPr lang="en-US" dirty="0"/>
          </a:p>
        </p:txBody>
      </p:sp>
      <p:pic>
        <p:nvPicPr>
          <p:cNvPr id="4" name="Picture 3" descr="WEBLogo.png"/>
          <p:cNvPicPr>
            <a:picLocks noChangeAspect="1"/>
          </p:cNvPicPr>
          <p:nvPr userDrawn="1"/>
        </p:nvPicPr>
        <p:blipFill>
          <a:blip r:embed="rId2"/>
          <a:stretch>
            <a:fillRect/>
          </a:stretch>
        </p:blipFill>
        <p:spPr>
          <a:xfrm>
            <a:off x="2969996" y="152400"/>
            <a:ext cx="3278404" cy="1231223"/>
          </a:xfrm>
          <a:prstGeom prst="rect">
            <a:avLst/>
          </a:prstGeom>
        </p:spPr>
      </p:pic>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834223" y="3200400"/>
            <a:ext cx="3549950" cy="2008397"/>
          </a:xfrm>
          <a:prstGeom prst="rect">
            <a:avLst/>
          </a:prstGeom>
        </p:spPr>
      </p:pic>
    </p:spTree>
    <p:extLst>
      <p:ext uri="{BB962C8B-B14F-4D97-AF65-F5344CB8AC3E}">
        <p14:creationId xmlns:p14="http://schemas.microsoft.com/office/powerpoint/2010/main" val="8322278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72BFA7-1CD8-374D-947B-55FD97F417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2C03BC-101D-5C4A-B86C-9D55A95E910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8B71C6-C863-334C-9874-429E261862B7}"/>
              </a:ext>
            </a:extLst>
          </p:cNvPr>
          <p:cNvSpPr>
            <a:spLocks noGrp="1"/>
          </p:cNvSpPr>
          <p:nvPr>
            <p:ph type="dt" sz="half" idx="10"/>
          </p:nvPr>
        </p:nvSpPr>
        <p:spPr/>
        <p:txBody>
          <a:bodyPr/>
          <a:lstStyle/>
          <a:p>
            <a:fld id="{3CC61273-BC03-0245-88AD-A7B5FBFB5560}" type="datetimeFigureOut">
              <a:rPr lang="en-US" smtClean="0"/>
              <a:t>8/12/19</a:t>
            </a:fld>
            <a:endParaRPr lang="en-US"/>
          </a:p>
        </p:txBody>
      </p:sp>
      <p:sp>
        <p:nvSpPr>
          <p:cNvPr id="5" name="Footer Placeholder 4">
            <a:extLst>
              <a:ext uri="{FF2B5EF4-FFF2-40B4-BE49-F238E27FC236}">
                <a16:creationId xmlns:a16="http://schemas.microsoft.com/office/drawing/2014/main" id="{1AB59E38-2CCE-E94F-991E-8E699CDA77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AD4D48-C57D-874F-BB71-E4D0EEFF6173}"/>
              </a:ext>
            </a:extLst>
          </p:cNvPr>
          <p:cNvSpPr>
            <a:spLocks noGrp="1"/>
          </p:cNvSpPr>
          <p:nvPr>
            <p:ph type="sldNum" sz="quarter" idx="12"/>
          </p:nvPr>
        </p:nvSpPr>
        <p:spPr/>
        <p:txBody>
          <a:bodyPr/>
          <a:lstStyle/>
          <a:p>
            <a:fld id="{30DBCCC9-360C-3747-A490-B855436394AF}" type="slidenum">
              <a:rPr lang="en-US" smtClean="0"/>
              <a:t>‹#›</a:t>
            </a:fld>
            <a:endParaRPr lang="en-US"/>
          </a:p>
        </p:txBody>
      </p:sp>
    </p:spTree>
    <p:extLst>
      <p:ext uri="{BB962C8B-B14F-4D97-AF65-F5344CB8AC3E}">
        <p14:creationId xmlns:p14="http://schemas.microsoft.com/office/powerpoint/2010/main" val="20478034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ne Column Layout">
    <p:spTree>
      <p:nvGrpSpPr>
        <p:cNvPr id="1" name=""/>
        <p:cNvGrpSpPr/>
        <p:nvPr/>
      </p:nvGrpSpPr>
      <p:grpSpPr>
        <a:xfrm>
          <a:off x="0" y="0"/>
          <a:ext cx="0" cy="0"/>
          <a:chOff x="0" y="0"/>
          <a:chExt cx="0" cy="0"/>
        </a:xfrm>
      </p:grpSpPr>
      <p:sp>
        <p:nvSpPr>
          <p:cNvPr id="2" name="Title 1"/>
          <p:cNvSpPr>
            <a:spLocks noGrp="1"/>
          </p:cNvSpPr>
          <p:nvPr>
            <p:ph type="title"/>
          </p:nvPr>
        </p:nvSpPr>
        <p:spPr>
          <a:xfrm>
            <a:off x="1676400" y="142875"/>
            <a:ext cx="5653087" cy="557213"/>
          </a:xfrm>
        </p:spPr>
        <p:txBody>
          <a:bodyPr/>
          <a:lstStyle/>
          <a:p>
            <a:r>
              <a:rPr lang="en-US"/>
              <a:t>Click to edit Master title style</a:t>
            </a:r>
          </a:p>
        </p:txBody>
      </p:sp>
      <p:sp>
        <p:nvSpPr>
          <p:cNvPr id="5" name="Text Placeholder 2"/>
          <p:cNvSpPr>
            <a:spLocks noGrp="1"/>
          </p:cNvSpPr>
          <p:nvPr>
            <p:ph type="body" idx="1"/>
          </p:nvPr>
        </p:nvSpPr>
        <p:spPr bwMode="auto">
          <a:xfrm>
            <a:off x="457199" y="1014412"/>
            <a:ext cx="8229601" cy="531018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buFont typeface="Lucida Grande"/>
              <a:buChar char="-"/>
              <a:defRPr/>
            </a:lvl1pPr>
            <a:lvl2pPr>
              <a:defRPr sz="2200"/>
            </a:lvl2pPr>
            <a:lvl3pPr>
              <a:defRPr sz="2000"/>
            </a:lvl3pPr>
            <a:lvl4pPr>
              <a:defRPr sz="1800"/>
            </a:lvl4pPr>
            <a:lvl5pP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4" name="Picture 10"/>
          <p:cNvPicPr>
            <a:picLocks noChangeAspect="1"/>
          </p:cNvPicPr>
          <p:nvPr userDrawn="1"/>
        </p:nvPicPr>
        <p:blipFill>
          <a:blip r:embed="rId2" cstate="print"/>
          <a:stretch>
            <a:fillRect/>
          </a:stretch>
        </p:blipFill>
        <p:spPr bwMode="auto">
          <a:xfrm>
            <a:off x="66675" y="90021"/>
            <a:ext cx="1074455" cy="829923"/>
          </a:xfrm>
          <a:prstGeom prst="rect">
            <a:avLst/>
          </a:prstGeom>
          <a:noFill/>
          <a:ln w="9525">
            <a:noFill/>
            <a:miter lim="800000"/>
            <a:headEnd/>
            <a:tailEnd/>
          </a:ln>
        </p:spPr>
      </p:pic>
      <p:grpSp>
        <p:nvGrpSpPr>
          <p:cNvPr id="6" name="Group 5"/>
          <p:cNvGrpSpPr/>
          <p:nvPr userDrawn="1"/>
        </p:nvGrpSpPr>
        <p:grpSpPr>
          <a:xfrm>
            <a:off x="66675" y="0"/>
            <a:ext cx="9028113" cy="1117600"/>
            <a:chOff x="66675" y="0"/>
            <a:chExt cx="9028113" cy="1117600"/>
          </a:xfrm>
        </p:grpSpPr>
        <p:cxnSp>
          <p:nvCxnSpPr>
            <p:cNvPr id="7" name="Straight Connector 6"/>
            <p:cNvCxnSpPr>
              <a:cxnSpLocks noChangeShapeType="1"/>
            </p:cNvCxnSpPr>
            <p:nvPr/>
          </p:nvCxnSpPr>
          <p:spPr bwMode="auto">
            <a:xfrm rot="10800000">
              <a:off x="66675" y="808038"/>
              <a:ext cx="9028113" cy="1587"/>
            </a:xfrm>
            <a:prstGeom prst="line">
              <a:avLst/>
            </a:prstGeom>
            <a:noFill/>
            <a:ln w="12700" cap="flat" cmpd="sng" algn="ctr">
              <a:solidFill>
                <a:schemeClr val="accent1"/>
              </a:solidFill>
              <a:prstDash val="solid"/>
              <a:round/>
              <a:headEnd type="none" w="med" len="med"/>
              <a:tailEnd type="none" w="med" len="med"/>
            </a:ln>
            <a:effectLst/>
          </p:spPr>
        </p:cxnSp>
        <p:pic>
          <p:nvPicPr>
            <p:cNvPr id="8" name="Picture 10" descr="LogoW-ShadowTransBack.png"/>
            <p:cNvPicPr>
              <a:picLocks noChangeAspect="1"/>
            </p:cNvPicPr>
            <p:nvPr/>
          </p:nvPicPr>
          <p:blipFill>
            <a:blip r:embed="rId3"/>
            <a:stretch>
              <a:fillRect/>
            </a:stretch>
          </p:blipFill>
          <p:spPr bwMode="auto">
            <a:xfrm>
              <a:off x="7110445" y="0"/>
              <a:ext cx="1984310" cy="1117600"/>
            </a:xfrm>
            <a:prstGeom prst="rect">
              <a:avLst/>
            </a:prstGeom>
            <a:noFill/>
            <a:ln w="9525">
              <a:noFill/>
              <a:miter lim="800000"/>
              <a:headEnd/>
              <a:tailEnd/>
            </a:ln>
          </p:spPr>
        </p:pic>
      </p:grpSp>
    </p:spTree>
    <p:extLst>
      <p:ext uri="{BB962C8B-B14F-4D97-AF65-F5344CB8AC3E}">
        <p14:creationId xmlns:p14="http://schemas.microsoft.com/office/powerpoint/2010/main" val="38901610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One Column Layout">
    <p:spTree>
      <p:nvGrpSpPr>
        <p:cNvPr id="1" name=""/>
        <p:cNvGrpSpPr/>
        <p:nvPr/>
      </p:nvGrpSpPr>
      <p:grpSpPr>
        <a:xfrm>
          <a:off x="0" y="0"/>
          <a:ext cx="0" cy="0"/>
          <a:chOff x="0" y="0"/>
          <a:chExt cx="0" cy="0"/>
        </a:xfrm>
      </p:grpSpPr>
      <p:sp>
        <p:nvSpPr>
          <p:cNvPr id="2" name="Title 1"/>
          <p:cNvSpPr>
            <a:spLocks noGrp="1"/>
          </p:cNvSpPr>
          <p:nvPr>
            <p:ph type="title"/>
          </p:nvPr>
        </p:nvSpPr>
        <p:spPr>
          <a:xfrm>
            <a:off x="1676401" y="142875"/>
            <a:ext cx="5562600" cy="557213"/>
          </a:xfrm>
        </p:spPr>
        <p:txBody>
          <a:bodyPr/>
          <a:lstStyle/>
          <a:p>
            <a:r>
              <a:rPr lang="en-US"/>
              <a:t>Click to edit Master title style</a:t>
            </a:r>
          </a:p>
        </p:txBody>
      </p:sp>
      <p:sp>
        <p:nvSpPr>
          <p:cNvPr id="5" name="Text Placeholder 2"/>
          <p:cNvSpPr>
            <a:spLocks noGrp="1"/>
          </p:cNvSpPr>
          <p:nvPr>
            <p:ph type="body" idx="1"/>
          </p:nvPr>
        </p:nvSpPr>
        <p:spPr bwMode="auto">
          <a:xfrm>
            <a:off x="457199" y="1014412"/>
            <a:ext cx="8229601" cy="531018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buFont typeface="Lucida Grande"/>
              <a:buChar char="-"/>
              <a:defRPr/>
            </a:lvl1pPr>
            <a:lvl2pPr>
              <a:defRPr sz="2200"/>
            </a:lvl2pPr>
            <a:lvl3pPr>
              <a:defRPr sz="2000"/>
            </a:lvl3pPr>
            <a:lvl4pPr>
              <a:defRPr sz="1800"/>
            </a:lvl4pPr>
            <a:lvl5pP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4" name="Picture 10"/>
          <p:cNvPicPr>
            <a:picLocks noChangeAspect="1"/>
          </p:cNvPicPr>
          <p:nvPr userDrawn="1"/>
        </p:nvPicPr>
        <p:blipFill>
          <a:blip r:embed="rId2"/>
          <a:stretch>
            <a:fillRect/>
          </a:stretch>
        </p:blipFill>
        <p:spPr bwMode="auto">
          <a:xfrm>
            <a:off x="152401" y="205218"/>
            <a:ext cx="1371600" cy="452628"/>
          </a:xfrm>
          <a:prstGeom prst="rect">
            <a:avLst/>
          </a:prstGeom>
          <a:noFill/>
          <a:ln w="9525">
            <a:noFill/>
            <a:miter lim="800000"/>
            <a:headEnd/>
            <a:tailEnd/>
          </a:ln>
        </p:spPr>
      </p:pic>
      <p:grpSp>
        <p:nvGrpSpPr>
          <p:cNvPr id="6" name="Group 5"/>
          <p:cNvGrpSpPr/>
          <p:nvPr userDrawn="1"/>
        </p:nvGrpSpPr>
        <p:grpSpPr>
          <a:xfrm>
            <a:off x="66675" y="0"/>
            <a:ext cx="9028113" cy="1117600"/>
            <a:chOff x="66675" y="0"/>
            <a:chExt cx="9028113" cy="1117600"/>
          </a:xfrm>
        </p:grpSpPr>
        <p:cxnSp>
          <p:nvCxnSpPr>
            <p:cNvPr id="7" name="Straight Connector 6"/>
            <p:cNvCxnSpPr>
              <a:cxnSpLocks noChangeShapeType="1"/>
            </p:cNvCxnSpPr>
            <p:nvPr/>
          </p:nvCxnSpPr>
          <p:spPr bwMode="auto">
            <a:xfrm rot="10800000">
              <a:off x="66675" y="808038"/>
              <a:ext cx="9028113" cy="1587"/>
            </a:xfrm>
            <a:prstGeom prst="line">
              <a:avLst/>
            </a:prstGeom>
            <a:noFill/>
            <a:ln w="12700" cap="flat" cmpd="sng" algn="ctr">
              <a:solidFill>
                <a:schemeClr val="accent1"/>
              </a:solidFill>
              <a:prstDash val="solid"/>
              <a:round/>
              <a:headEnd type="none" w="med" len="med"/>
              <a:tailEnd type="none" w="med" len="med"/>
            </a:ln>
            <a:effectLst/>
          </p:spPr>
        </p:cxnSp>
        <p:pic>
          <p:nvPicPr>
            <p:cNvPr id="8" name="Picture 10" descr="LogoW-ShadowTransBack.png"/>
            <p:cNvPicPr>
              <a:picLocks noChangeAspect="1"/>
            </p:cNvPicPr>
            <p:nvPr/>
          </p:nvPicPr>
          <p:blipFill>
            <a:blip r:embed="rId3"/>
            <a:stretch>
              <a:fillRect/>
            </a:stretch>
          </p:blipFill>
          <p:spPr bwMode="auto">
            <a:xfrm>
              <a:off x="7110445" y="0"/>
              <a:ext cx="1984310" cy="1117600"/>
            </a:xfrm>
            <a:prstGeom prst="rect">
              <a:avLst/>
            </a:prstGeom>
            <a:noFill/>
            <a:ln w="9525">
              <a:noFill/>
              <a:miter lim="800000"/>
              <a:headEnd/>
              <a:tailEnd/>
            </a:ln>
          </p:spPr>
        </p:pic>
      </p:grpSp>
    </p:spTree>
    <p:extLst>
      <p:ext uri="{BB962C8B-B14F-4D97-AF65-F5344CB8AC3E}">
        <p14:creationId xmlns:p14="http://schemas.microsoft.com/office/powerpoint/2010/main" val="38901610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One Column Layout">
    <p:spTree>
      <p:nvGrpSpPr>
        <p:cNvPr id="1" name=""/>
        <p:cNvGrpSpPr/>
        <p:nvPr/>
      </p:nvGrpSpPr>
      <p:grpSpPr>
        <a:xfrm>
          <a:off x="0" y="0"/>
          <a:ext cx="0" cy="0"/>
          <a:chOff x="0" y="0"/>
          <a:chExt cx="0" cy="0"/>
        </a:xfrm>
      </p:grpSpPr>
      <p:sp>
        <p:nvSpPr>
          <p:cNvPr id="2" name="Title 1"/>
          <p:cNvSpPr>
            <a:spLocks noGrp="1"/>
          </p:cNvSpPr>
          <p:nvPr>
            <p:ph type="title"/>
          </p:nvPr>
        </p:nvSpPr>
        <p:spPr>
          <a:xfrm>
            <a:off x="1676400" y="142875"/>
            <a:ext cx="5562601" cy="557213"/>
          </a:xfrm>
        </p:spPr>
        <p:txBody>
          <a:bodyPr/>
          <a:lstStyle/>
          <a:p>
            <a:r>
              <a:rPr lang="en-US"/>
              <a:t>Click to edit Master title style</a:t>
            </a:r>
          </a:p>
        </p:txBody>
      </p:sp>
      <p:sp>
        <p:nvSpPr>
          <p:cNvPr id="5" name="Text Placeholder 2"/>
          <p:cNvSpPr>
            <a:spLocks noGrp="1"/>
          </p:cNvSpPr>
          <p:nvPr>
            <p:ph type="body" idx="1"/>
          </p:nvPr>
        </p:nvSpPr>
        <p:spPr bwMode="auto">
          <a:xfrm>
            <a:off x="457199" y="1014412"/>
            <a:ext cx="8229601" cy="531018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buFont typeface="Lucida Grande"/>
              <a:buChar char="-"/>
              <a:defRPr/>
            </a:lvl1pPr>
            <a:lvl2pPr>
              <a:defRPr sz="2200"/>
            </a:lvl2pPr>
            <a:lvl3pPr>
              <a:defRPr sz="2000"/>
            </a:lvl3pPr>
            <a:lvl4pPr>
              <a:defRPr sz="1800"/>
            </a:lvl4pPr>
            <a:lvl5pP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4" name="Picture 10"/>
          <p:cNvPicPr>
            <a:picLocks noChangeAspect="1"/>
          </p:cNvPicPr>
          <p:nvPr userDrawn="1"/>
        </p:nvPicPr>
        <p:blipFill>
          <a:blip r:embed="rId2"/>
          <a:stretch>
            <a:fillRect/>
          </a:stretch>
        </p:blipFill>
        <p:spPr bwMode="auto">
          <a:xfrm>
            <a:off x="152401" y="208723"/>
            <a:ext cx="1371599" cy="477077"/>
          </a:xfrm>
          <a:prstGeom prst="rect">
            <a:avLst/>
          </a:prstGeom>
          <a:noFill/>
          <a:ln w="9525">
            <a:noFill/>
            <a:miter lim="800000"/>
            <a:headEnd/>
            <a:tailEnd/>
          </a:ln>
        </p:spPr>
      </p:pic>
      <p:grpSp>
        <p:nvGrpSpPr>
          <p:cNvPr id="6" name="Group 5"/>
          <p:cNvGrpSpPr/>
          <p:nvPr userDrawn="1"/>
        </p:nvGrpSpPr>
        <p:grpSpPr>
          <a:xfrm>
            <a:off x="66675" y="0"/>
            <a:ext cx="9028113" cy="1117600"/>
            <a:chOff x="66675" y="0"/>
            <a:chExt cx="9028113" cy="1117600"/>
          </a:xfrm>
        </p:grpSpPr>
        <p:cxnSp>
          <p:nvCxnSpPr>
            <p:cNvPr id="7" name="Straight Connector 6"/>
            <p:cNvCxnSpPr>
              <a:cxnSpLocks noChangeShapeType="1"/>
            </p:cNvCxnSpPr>
            <p:nvPr/>
          </p:nvCxnSpPr>
          <p:spPr bwMode="auto">
            <a:xfrm rot="10800000">
              <a:off x="66675" y="808038"/>
              <a:ext cx="9028113" cy="1587"/>
            </a:xfrm>
            <a:prstGeom prst="line">
              <a:avLst/>
            </a:prstGeom>
            <a:noFill/>
            <a:ln w="12700" cap="flat" cmpd="sng" algn="ctr">
              <a:solidFill>
                <a:schemeClr val="accent1"/>
              </a:solidFill>
              <a:prstDash val="solid"/>
              <a:round/>
              <a:headEnd type="none" w="med" len="med"/>
              <a:tailEnd type="none" w="med" len="med"/>
            </a:ln>
            <a:effectLst/>
          </p:spPr>
        </p:cxnSp>
        <p:pic>
          <p:nvPicPr>
            <p:cNvPr id="8" name="Picture 10" descr="LogoW-ShadowTransBack.png"/>
            <p:cNvPicPr>
              <a:picLocks noChangeAspect="1"/>
            </p:cNvPicPr>
            <p:nvPr/>
          </p:nvPicPr>
          <p:blipFill>
            <a:blip r:embed="rId3"/>
            <a:stretch>
              <a:fillRect/>
            </a:stretch>
          </p:blipFill>
          <p:spPr bwMode="auto">
            <a:xfrm>
              <a:off x="7110445" y="0"/>
              <a:ext cx="1984310" cy="1117600"/>
            </a:xfrm>
            <a:prstGeom prst="rect">
              <a:avLst/>
            </a:prstGeom>
            <a:noFill/>
            <a:ln w="9525">
              <a:noFill/>
              <a:miter lim="800000"/>
              <a:headEnd/>
              <a:tailEnd/>
            </a:ln>
          </p:spPr>
        </p:pic>
      </p:grpSp>
    </p:spTree>
    <p:extLst>
      <p:ext uri="{BB962C8B-B14F-4D97-AF65-F5344CB8AC3E}">
        <p14:creationId xmlns:p14="http://schemas.microsoft.com/office/powerpoint/2010/main" val="38901610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lumn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2"/>
          <p:cNvSpPr>
            <a:spLocks noGrp="1"/>
          </p:cNvSpPr>
          <p:nvPr>
            <p:ph idx="1"/>
          </p:nvPr>
        </p:nvSpPr>
        <p:spPr bwMode="auto">
          <a:xfrm>
            <a:off x="457199" y="1014412"/>
            <a:ext cx="4038601" cy="531018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2"/>
          <p:cNvSpPr>
            <a:spLocks noGrp="1"/>
          </p:cNvSpPr>
          <p:nvPr>
            <p:ph idx="10"/>
          </p:nvPr>
        </p:nvSpPr>
        <p:spPr bwMode="auto">
          <a:xfrm>
            <a:off x="4724400" y="1014412"/>
            <a:ext cx="3962400" cy="531018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6" name="Group 5"/>
          <p:cNvGrpSpPr/>
          <p:nvPr userDrawn="1"/>
        </p:nvGrpSpPr>
        <p:grpSpPr>
          <a:xfrm>
            <a:off x="66675" y="0"/>
            <a:ext cx="9028113" cy="1117600"/>
            <a:chOff x="66675" y="0"/>
            <a:chExt cx="9028113" cy="1117600"/>
          </a:xfrm>
        </p:grpSpPr>
        <p:cxnSp>
          <p:nvCxnSpPr>
            <p:cNvPr id="7" name="Straight Connector 6"/>
            <p:cNvCxnSpPr>
              <a:cxnSpLocks noChangeShapeType="1"/>
            </p:cNvCxnSpPr>
            <p:nvPr/>
          </p:nvCxnSpPr>
          <p:spPr bwMode="auto">
            <a:xfrm rot="10800000">
              <a:off x="66675" y="808038"/>
              <a:ext cx="9028113" cy="1587"/>
            </a:xfrm>
            <a:prstGeom prst="line">
              <a:avLst/>
            </a:prstGeom>
            <a:noFill/>
            <a:ln w="12700" cap="flat" cmpd="sng" algn="ctr">
              <a:solidFill>
                <a:schemeClr val="accent1"/>
              </a:solidFill>
              <a:prstDash val="solid"/>
              <a:round/>
              <a:headEnd type="none" w="med" len="med"/>
              <a:tailEnd type="none" w="med" len="med"/>
            </a:ln>
            <a:effectLst/>
          </p:spPr>
        </p:cxnSp>
        <p:pic>
          <p:nvPicPr>
            <p:cNvPr id="8" name="Picture 10" descr="LogoW-ShadowTransBack.png"/>
            <p:cNvPicPr>
              <a:picLocks noChangeAspect="1"/>
            </p:cNvPicPr>
            <p:nvPr/>
          </p:nvPicPr>
          <p:blipFill>
            <a:blip r:embed="rId2"/>
            <a:stretch>
              <a:fillRect/>
            </a:stretch>
          </p:blipFill>
          <p:spPr bwMode="auto">
            <a:xfrm>
              <a:off x="7110445" y="0"/>
              <a:ext cx="1984310" cy="1117600"/>
            </a:xfrm>
            <a:prstGeom prst="rect">
              <a:avLst/>
            </a:prstGeom>
            <a:noFill/>
            <a:ln w="9525">
              <a:noFill/>
              <a:miter lim="800000"/>
              <a:headEnd/>
              <a:tailEnd/>
            </a:ln>
          </p:spPr>
        </p:pic>
      </p:grpSp>
    </p:spTree>
    <p:extLst>
      <p:ext uri="{BB962C8B-B14F-4D97-AF65-F5344CB8AC3E}">
        <p14:creationId xmlns:p14="http://schemas.microsoft.com/office/powerpoint/2010/main" val="28584822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wo Column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2"/>
          <p:cNvSpPr>
            <a:spLocks noGrp="1"/>
          </p:cNvSpPr>
          <p:nvPr>
            <p:ph idx="1"/>
          </p:nvPr>
        </p:nvSpPr>
        <p:spPr bwMode="auto">
          <a:xfrm>
            <a:off x="457199" y="1014412"/>
            <a:ext cx="4038601" cy="531018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2"/>
          <p:cNvSpPr>
            <a:spLocks noGrp="1"/>
          </p:cNvSpPr>
          <p:nvPr>
            <p:ph idx="10"/>
          </p:nvPr>
        </p:nvSpPr>
        <p:spPr bwMode="auto">
          <a:xfrm>
            <a:off x="4724400" y="1014412"/>
            <a:ext cx="3962400" cy="531018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9" name="Picture 10"/>
          <p:cNvPicPr>
            <a:picLocks noChangeAspect="1"/>
          </p:cNvPicPr>
          <p:nvPr userDrawn="1"/>
        </p:nvPicPr>
        <p:blipFill>
          <a:blip r:embed="rId2" cstate="print"/>
          <a:stretch>
            <a:fillRect/>
          </a:stretch>
        </p:blipFill>
        <p:spPr bwMode="auto">
          <a:xfrm>
            <a:off x="66675" y="90021"/>
            <a:ext cx="1074455" cy="829923"/>
          </a:xfrm>
          <a:prstGeom prst="rect">
            <a:avLst/>
          </a:prstGeom>
          <a:noFill/>
          <a:ln w="9525">
            <a:noFill/>
            <a:miter lim="800000"/>
            <a:headEnd/>
            <a:tailEnd/>
          </a:ln>
        </p:spPr>
      </p:pic>
      <p:grpSp>
        <p:nvGrpSpPr>
          <p:cNvPr id="10" name="Group 9"/>
          <p:cNvGrpSpPr/>
          <p:nvPr userDrawn="1"/>
        </p:nvGrpSpPr>
        <p:grpSpPr>
          <a:xfrm>
            <a:off x="66675" y="0"/>
            <a:ext cx="9028113" cy="1117600"/>
            <a:chOff x="66675" y="0"/>
            <a:chExt cx="9028113" cy="1117600"/>
          </a:xfrm>
        </p:grpSpPr>
        <p:cxnSp>
          <p:nvCxnSpPr>
            <p:cNvPr id="11" name="Straight Connector 10"/>
            <p:cNvCxnSpPr>
              <a:cxnSpLocks noChangeShapeType="1"/>
            </p:cNvCxnSpPr>
            <p:nvPr/>
          </p:nvCxnSpPr>
          <p:spPr bwMode="auto">
            <a:xfrm rot="10800000">
              <a:off x="66675" y="808038"/>
              <a:ext cx="9028113" cy="1587"/>
            </a:xfrm>
            <a:prstGeom prst="line">
              <a:avLst/>
            </a:prstGeom>
            <a:noFill/>
            <a:ln w="12700" cap="flat" cmpd="sng" algn="ctr">
              <a:solidFill>
                <a:schemeClr val="accent1"/>
              </a:solidFill>
              <a:prstDash val="solid"/>
              <a:round/>
              <a:headEnd type="none" w="med" len="med"/>
              <a:tailEnd type="none" w="med" len="med"/>
            </a:ln>
            <a:effectLst/>
          </p:spPr>
        </p:cxnSp>
        <p:pic>
          <p:nvPicPr>
            <p:cNvPr id="12" name="Picture 10" descr="LogoW-ShadowTransBack.png"/>
            <p:cNvPicPr>
              <a:picLocks noChangeAspect="1"/>
            </p:cNvPicPr>
            <p:nvPr/>
          </p:nvPicPr>
          <p:blipFill>
            <a:blip r:embed="rId3"/>
            <a:stretch>
              <a:fillRect/>
            </a:stretch>
          </p:blipFill>
          <p:spPr bwMode="auto">
            <a:xfrm>
              <a:off x="7110445" y="0"/>
              <a:ext cx="1984310" cy="1117600"/>
            </a:xfrm>
            <a:prstGeom prst="rect">
              <a:avLst/>
            </a:prstGeom>
            <a:noFill/>
            <a:ln w="9525">
              <a:noFill/>
              <a:miter lim="800000"/>
              <a:headEnd/>
              <a:tailEnd/>
            </a:ln>
          </p:spPr>
        </p:pic>
      </p:grpSp>
    </p:spTree>
    <p:extLst>
      <p:ext uri="{BB962C8B-B14F-4D97-AF65-F5344CB8AC3E}">
        <p14:creationId xmlns:p14="http://schemas.microsoft.com/office/powerpoint/2010/main" val="28584822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wo Column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2"/>
          <p:cNvSpPr>
            <a:spLocks noGrp="1"/>
          </p:cNvSpPr>
          <p:nvPr>
            <p:ph idx="1"/>
          </p:nvPr>
        </p:nvSpPr>
        <p:spPr bwMode="auto">
          <a:xfrm>
            <a:off x="457199" y="1014412"/>
            <a:ext cx="4038601" cy="531018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2"/>
          <p:cNvSpPr>
            <a:spLocks noGrp="1"/>
          </p:cNvSpPr>
          <p:nvPr>
            <p:ph idx="10"/>
          </p:nvPr>
        </p:nvSpPr>
        <p:spPr bwMode="auto">
          <a:xfrm>
            <a:off x="4724400" y="1014412"/>
            <a:ext cx="3962400" cy="531018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3" name="Group 5"/>
          <p:cNvGrpSpPr/>
          <p:nvPr userDrawn="1"/>
        </p:nvGrpSpPr>
        <p:grpSpPr>
          <a:xfrm>
            <a:off x="66675" y="0"/>
            <a:ext cx="9028113" cy="1117600"/>
            <a:chOff x="66675" y="0"/>
            <a:chExt cx="9028113" cy="1117600"/>
          </a:xfrm>
        </p:grpSpPr>
        <p:cxnSp>
          <p:nvCxnSpPr>
            <p:cNvPr id="7" name="Straight Connector 6"/>
            <p:cNvCxnSpPr>
              <a:cxnSpLocks noChangeShapeType="1"/>
            </p:cNvCxnSpPr>
            <p:nvPr/>
          </p:nvCxnSpPr>
          <p:spPr bwMode="auto">
            <a:xfrm rot="10800000">
              <a:off x="66675" y="808038"/>
              <a:ext cx="9028113" cy="1587"/>
            </a:xfrm>
            <a:prstGeom prst="line">
              <a:avLst/>
            </a:prstGeom>
            <a:noFill/>
            <a:ln w="12700" cap="flat" cmpd="sng" algn="ctr">
              <a:solidFill>
                <a:schemeClr val="accent1"/>
              </a:solidFill>
              <a:prstDash val="solid"/>
              <a:round/>
              <a:headEnd type="none" w="med" len="med"/>
              <a:tailEnd type="none" w="med" len="med"/>
            </a:ln>
            <a:effectLst/>
          </p:spPr>
        </p:cxnSp>
        <p:pic>
          <p:nvPicPr>
            <p:cNvPr id="8" name="Picture 10" descr="LogoW-ShadowTransBack.png"/>
            <p:cNvPicPr>
              <a:picLocks noChangeAspect="1"/>
            </p:cNvPicPr>
            <p:nvPr/>
          </p:nvPicPr>
          <p:blipFill>
            <a:blip r:embed="rId2"/>
            <a:stretch>
              <a:fillRect/>
            </a:stretch>
          </p:blipFill>
          <p:spPr bwMode="auto">
            <a:xfrm>
              <a:off x="7110445" y="0"/>
              <a:ext cx="1984310" cy="1117600"/>
            </a:xfrm>
            <a:prstGeom prst="rect">
              <a:avLst/>
            </a:prstGeom>
            <a:noFill/>
            <a:ln w="9525">
              <a:noFill/>
              <a:miter lim="800000"/>
              <a:headEnd/>
              <a:tailEnd/>
            </a:ln>
          </p:spPr>
        </p:pic>
      </p:grpSp>
      <p:pic>
        <p:nvPicPr>
          <p:cNvPr id="9" name="Picture 10"/>
          <p:cNvPicPr>
            <a:picLocks noChangeAspect="1"/>
          </p:cNvPicPr>
          <p:nvPr userDrawn="1"/>
        </p:nvPicPr>
        <p:blipFill>
          <a:blip r:embed="rId3"/>
          <a:stretch>
            <a:fillRect/>
          </a:stretch>
        </p:blipFill>
        <p:spPr bwMode="auto">
          <a:xfrm>
            <a:off x="152401" y="205218"/>
            <a:ext cx="1371600" cy="452628"/>
          </a:xfrm>
          <a:prstGeom prst="rect">
            <a:avLst/>
          </a:prstGeom>
          <a:noFill/>
          <a:ln w="9525">
            <a:noFill/>
            <a:miter lim="800000"/>
            <a:headEnd/>
            <a:tailEnd/>
          </a:ln>
        </p:spPr>
      </p:pic>
    </p:spTree>
    <p:extLst>
      <p:ext uri="{BB962C8B-B14F-4D97-AF65-F5344CB8AC3E}">
        <p14:creationId xmlns:p14="http://schemas.microsoft.com/office/powerpoint/2010/main" val="28584822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wo Column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2"/>
          <p:cNvSpPr>
            <a:spLocks noGrp="1"/>
          </p:cNvSpPr>
          <p:nvPr>
            <p:ph idx="1"/>
          </p:nvPr>
        </p:nvSpPr>
        <p:spPr bwMode="auto">
          <a:xfrm>
            <a:off x="457199" y="1014412"/>
            <a:ext cx="4038601" cy="531018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2"/>
          <p:cNvSpPr>
            <a:spLocks noGrp="1"/>
          </p:cNvSpPr>
          <p:nvPr>
            <p:ph idx="10"/>
          </p:nvPr>
        </p:nvSpPr>
        <p:spPr bwMode="auto">
          <a:xfrm>
            <a:off x="4724400" y="1014412"/>
            <a:ext cx="3962400" cy="531018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3" name="Group 5"/>
          <p:cNvGrpSpPr/>
          <p:nvPr userDrawn="1"/>
        </p:nvGrpSpPr>
        <p:grpSpPr>
          <a:xfrm>
            <a:off x="66675" y="0"/>
            <a:ext cx="9028113" cy="1117600"/>
            <a:chOff x="66675" y="0"/>
            <a:chExt cx="9028113" cy="1117600"/>
          </a:xfrm>
        </p:grpSpPr>
        <p:cxnSp>
          <p:nvCxnSpPr>
            <p:cNvPr id="7" name="Straight Connector 6"/>
            <p:cNvCxnSpPr>
              <a:cxnSpLocks noChangeShapeType="1"/>
            </p:cNvCxnSpPr>
            <p:nvPr/>
          </p:nvCxnSpPr>
          <p:spPr bwMode="auto">
            <a:xfrm rot="10800000">
              <a:off x="66675" y="808038"/>
              <a:ext cx="9028113" cy="1587"/>
            </a:xfrm>
            <a:prstGeom prst="line">
              <a:avLst/>
            </a:prstGeom>
            <a:noFill/>
            <a:ln w="12700" cap="flat" cmpd="sng" algn="ctr">
              <a:solidFill>
                <a:schemeClr val="accent1"/>
              </a:solidFill>
              <a:prstDash val="solid"/>
              <a:round/>
              <a:headEnd type="none" w="med" len="med"/>
              <a:tailEnd type="none" w="med" len="med"/>
            </a:ln>
            <a:effectLst/>
          </p:spPr>
        </p:cxnSp>
        <p:pic>
          <p:nvPicPr>
            <p:cNvPr id="8" name="Picture 10" descr="LogoW-ShadowTransBack.png"/>
            <p:cNvPicPr>
              <a:picLocks noChangeAspect="1"/>
            </p:cNvPicPr>
            <p:nvPr/>
          </p:nvPicPr>
          <p:blipFill>
            <a:blip r:embed="rId2"/>
            <a:stretch>
              <a:fillRect/>
            </a:stretch>
          </p:blipFill>
          <p:spPr bwMode="auto">
            <a:xfrm>
              <a:off x="7110445" y="0"/>
              <a:ext cx="1984310" cy="1117600"/>
            </a:xfrm>
            <a:prstGeom prst="rect">
              <a:avLst/>
            </a:prstGeom>
            <a:noFill/>
            <a:ln w="9525">
              <a:noFill/>
              <a:miter lim="800000"/>
              <a:headEnd/>
              <a:tailEnd/>
            </a:ln>
          </p:spPr>
        </p:pic>
      </p:grpSp>
      <p:pic>
        <p:nvPicPr>
          <p:cNvPr id="9" name="Picture 10"/>
          <p:cNvPicPr>
            <a:picLocks noChangeAspect="1"/>
          </p:cNvPicPr>
          <p:nvPr userDrawn="1"/>
        </p:nvPicPr>
        <p:blipFill>
          <a:blip r:embed="rId3"/>
          <a:stretch>
            <a:fillRect/>
          </a:stretch>
        </p:blipFill>
        <p:spPr bwMode="auto">
          <a:xfrm>
            <a:off x="152401" y="208723"/>
            <a:ext cx="1371599" cy="477077"/>
          </a:xfrm>
          <a:prstGeom prst="rect">
            <a:avLst/>
          </a:prstGeom>
          <a:noFill/>
          <a:ln w="9525">
            <a:noFill/>
            <a:miter lim="800000"/>
            <a:headEnd/>
            <a:tailEnd/>
          </a:ln>
        </p:spPr>
      </p:pic>
    </p:spTree>
    <p:extLst>
      <p:ext uri="{BB962C8B-B14F-4D97-AF65-F5344CB8AC3E}">
        <p14:creationId xmlns:p14="http://schemas.microsoft.com/office/powerpoint/2010/main" val="28584822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itle Only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grpSp>
        <p:nvGrpSpPr>
          <p:cNvPr id="3" name="Group 2"/>
          <p:cNvGrpSpPr/>
          <p:nvPr userDrawn="1"/>
        </p:nvGrpSpPr>
        <p:grpSpPr>
          <a:xfrm>
            <a:off x="66675" y="0"/>
            <a:ext cx="9028113" cy="1117600"/>
            <a:chOff x="66675" y="0"/>
            <a:chExt cx="9028113" cy="1117600"/>
          </a:xfrm>
        </p:grpSpPr>
        <p:cxnSp>
          <p:nvCxnSpPr>
            <p:cNvPr id="4" name="Straight Connector 3"/>
            <p:cNvCxnSpPr>
              <a:cxnSpLocks noChangeShapeType="1"/>
            </p:cNvCxnSpPr>
            <p:nvPr/>
          </p:nvCxnSpPr>
          <p:spPr bwMode="auto">
            <a:xfrm rot="10800000">
              <a:off x="66675" y="808038"/>
              <a:ext cx="9028113" cy="1587"/>
            </a:xfrm>
            <a:prstGeom prst="line">
              <a:avLst/>
            </a:prstGeom>
            <a:noFill/>
            <a:ln w="12700" cap="flat" cmpd="sng" algn="ctr">
              <a:solidFill>
                <a:schemeClr val="accent1"/>
              </a:solidFill>
              <a:prstDash val="solid"/>
              <a:round/>
              <a:headEnd type="none" w="med" len="med"/>
              <a:tailEnd type="none" w="med" len="med"/>
            </a:ln>
            <a:effectLst/>
          </p:spPr>
        </p:cxnSp>
        <p:pic>
          <p:nvPicPr>
            <p:cNvPr id="5" name="Picture 10" descr="LogoW-ShadowTransBack.png"/>
            <p:cNvPicPr>
              <a:picLocks noChangeAspect="1"/>
            </p:cNvPicPr>
            <p:nvPr/>
          </p:nvPicPr>
          <p:blipFill>
            <a:blip r:embed="rId2"/>
            <a:stretch>
              <a:fillRect/>
            </a:stretch>
          </p:blipFill>
          <p:spPr bwMode="auto">
            <a:xfrm>
              <a:off x="7110445" y="0"/>
              <a:ext cx="1984310" cy="1117600"/>
            </a:xfrm>
            <a:prstGeom prst="rect">
              <a:avLst/>
            </a:prstGeom>
            <a:noFill/>
            <a:ln w="9525">
              <a:noFill/>
              <a:miter lim="800000"/>
              <a:headEnd/>
              <a:tailEnd/>
            </a:ln>
          </p:spPr>
        </p:pic>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1524000" y="152400"/>
            <a:ext cx="5867400" cy="55721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1027" name="Text Placeholder 2"/>
          <p:cNvSpPr>
            <a:spLocks noGrp="1"/>
          </p:cNvSpPr>
          <p:nvPr>
            <p:ph type="body" idx="1"/>
          </p:nvPr>
        </p:nvSpPr>
        <p:spPr bwMode="auto">
          <a:xfrm>
            <a:off x="457199" y="1014412"/>
            <a:ext cx="8229601" cy="531018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9" name="Straight Connector 8"/>
          <p:cNvCxnSpPr>
            <a:cxnSpLocks noChangeShapeType="1"/>
          </p:cNvCxnSpPr>
          <p:nvPr/>
        </p:nvCxnSpPr>
        <p:spPr bwMode="auto">
          <a:xfrm rot="10800000">
            <a:off x="66675" y="6497638"/>
            <a:ext cx="9028113" cy="1587"/>
          </a:xfrm>
          <a:prstGeom prst="line">
            <a:avLst/>
          </a:prstGeom>
          <a:noFill/>
          <a:ln w="12700" cap="flat" cmpd="sng" algn="ctr">
            <a:solidFill>
              <a:schemeClr val="accent1"/>
            </a:solidFill>
            <a:prstDash val="solid"/>
            <a:round/>
            <a:headEnd type="none" w="med" len="med"/>
            <a:tailEnd type="none" w="med" len="med"/>
          </a:ln>
          <a:effectLst/>
        </p:spPr>
      </p:cxnSp>
      <p:sp>
        <p:nvSpPr>
          <p:cNvPr id="12" name="TextBox 11"/>
          <p:cNvSpPr txBox="1"/>
          <p:nvPr/>
        </p:nvSpPr>
        <p:spPr>
          <a:xfrm>
            <a:off x="8424863" y="6521450"/>
            <a:ext cx="566737" cy="274638"/>
          </a:xfrm>
          <a:prstGeom prst="rect">
            <a:avLst/>
          </a:prstGeom>
          <a:noFill/>
        </p:spPr>
        <p:txBody>
          <a:bodyPr>
            <a:prstTxWarp prst="textNoShape">
              <a:avLst/>
            </a:prstTxWarp>
            <a:spAutoFit/>
          </a:bodyPr>
          <a:lstStyle/>
          <a:p>
            <a:pPr defTabSz="457200"/>
            <a:fld id="{A51F6B24-625B-6B48-B1AE-970688573CDB}" type="slidenum">
              <a:rPr lang="en-US" sz="1200">
                <a:solidFill>
                  <a:prstClr val="black"/>
                </a:solidFill>
              </a:rPr>
              <a:pPr defTabSz="457200"/>
              <a:t>‹#›</a:t>
            </a:fld>
            <a:endParaRPr lang="en-US" sz="1200">
              <a:solidFill>
                <a:prstClr val="black"/>
              </a:solidFill>
            </a:endParaRPr>
          </a:p>
        </p:txBody>
      </p:sp>
      <p:sp>
        <p:nvSpPr>
          <p:cNvPr id="10" name="TextBox 9"/>
          <p:cNvSpPr txBox="1"/>
          <p:nvPr/>
        </p:nvSpPr>
        <p:spPr>
          <a:xfrm>
            <a:off x="457200" y="6521450"/>
            <a:ext cx="8229600" cy="246063"/>
          </a:xfrm>
          <a:prstGeom prst="rect">
            <a:avLst/>
          </a:prstGeom>
          <a:noFill/>
        </p:spPr>
        <p:txBody>
          <a:bodyPr>
            <a:prstTxWarp prst="textNoShape">
              <a:avLst/>
            </a:prstTxWarp>
            <a:spAutoFit/>
          </a:bodyPr>
          <a:lstStyle/>
          <a:p>
            <a:pPr algn="ctr" defTabSz="457200">
              <a:defRPr/>
            </a:pPr>
            <a:r>
              <a:rPr lang="en-US" sz="1000" dirty="0">
                <a:solidFill>
                  <a:prstClr val="white">
                    <a:lumMod val="65000"/>
                  </a:prstClr>
                </a:solidFill>
              </a:rPr>
              <a:t>LSST Project and Community Workshop 2019 • Tucson • August 12 - 16</a:t>
            </a:r>
          </a:p>
        </p:txBody>
      </p:sp>
      <p:grpSp>
        <p:nvGrpSpPr>
          <p:cNvPr id="7" name="Group 6"/>
          <p:cNvGrpSpPr/>
          <p:nvPr userDrawn="1"/>
        </p:nvGrpSpPr>
        <p:grpSpPr>
          <a:xfrm>
            <a:off x="9816" y="6423976"/>
            <a:ext cx="1351967" cy="386773"/>
            <a:chOff x="6123807" y="73832"/>
            <a:chExt cx="1351967" cy="386773"/>
          </a:xfrm>
        </p:grpSpPr>
        <p:sp>
          <p:nvSpPr>
            <p:cNvPr id="8" name="Rectangle 7"/>
            <p:cNvSpPr/>
            <p:nvPr userDrawn="1"/>
          </p:nvSpPr>
          <p:spPr>
            <a:xfrm>
              <a:off x="6400800" y="73832"/>
              <a:ext cx="1074974" cy="369332"/>
            </a:xfrm>
            <a:prstGeom prst="rect">
              <a:avLst/>
            </a:prstGeom>
          </p:spPr>
          <p:txBody>
            <a:bodyPr wrap="none">
              <a:spAutoFit/>
            </a:bodyPr>
            <a:lstStyle/>
            <a:p>
              <a:r>
                <a:rPr lang="en-US" dirty="0">
                  <a:solidFill>
                    <a:schemeClr val="bg1">
                      <a:lumMod val="65000"/>
                    </a:schemeClr>
                  </a:solidFill>
                </a:rPr>
                <a:t>#lsst2019</a:t>
              </a:r>
            </a:p>
          </p:txBody>
        </p:sp>
        <p:pic>
          <p:nvPicPr>
            <p:cNvPr id="11" name="Picture 6" descr="Image result for twitter transparent logo"/>
            <p:cNvPicPr>
              <a:picLocks noChangeAspect="1" noChangeArrowheads="1"/>
            </p:cNvPicPr>
            <p:nvPr userDrawn="1"/>
          </p:nvPicPr>
          <p:blipFill>
            <a:blip r:embed="rId19" cstate="print">
              <a:extLst>
                <a:ext uri="{28A0092B-C50C-407E-A947-70E740481C1C}">
                  <a14:useLocalDpi xmlns:a14="http://schemas.microsoft.com/office/drawing/2010/main" val="0"/>
                </a:ext>
              </a:extLst>
            </a:blip>
            <a:srcRect/>
            <a:stretch>
              <a:fillRect/>
            </a:stretch>
          </p:blipFill>
          <p:spPr bwMode="auto">
            <a:xfrm>
              <a:off x="6123807" y="94940"/>
              <a:ext cx="365665" cy="365665"/>
            </a:xfrm>
            <a:prstGeom prst="rect">
              <a:avLst/>
            </a:prstGeom>
            <a:noFill/>
            <a:extLst>
              <a:ext uri="{909E8E84-426E-40DD-AFC4-6F175D3DCCD1}">
                <a14:hiddenFill xmlns:a14="http://schemas.microsoft.com/office/drawing/2010/main">
                  <a:solidFill>
                    <a:srgbClr val="FFFFFF"/>
                  </a:solidFill>
                </a14:hiddenFill>
              </a:ext>
            </a:extLst>
          </p:spPr>
        </p:pic>
      </p:grpSp>
    </p:spTree>
  </p:cSld>
  <p:clrMap bg1="lt1" tx1="dk1" bg2="lt2" tx2="dk2" accent1="accent1" accent2="accent2" accent3="accent3" accent4="accent4" accent5="accent5" accent6="accent6" hlink="hlink" folHlink="folHlink"/>
  <p:sldLayoutIdLst>
    <p:sldLayoutId id="2147483660" r:id="rId1"/>
    <p:sldLayoutId id="2147483664" r:id="rId2"/>
    <p:sldLayoutId id="2147483665" r:id="rId3"/>
    <p:sldLayoutId id="2147483666" r:id="rId4"/>
    <p:sldLayoutId id="2147483663" r:id="rId5"/>
    <p:sldLayoutId id="2147483669" r:id="rId6"/>
    <p:sldLayoutId id="2147483674" r:id="rId7"/>
    <p:sldLayoutId id="2147483670" r:id="rId8"/>
    <p:sldLayoutId id="2147483662" r:id="rId9"/>
    <p:sldLayoutId id="2147483672" r:id="rId10"/>
    <p:sldLayoutId id="2147483673" r:id="rId11"/>
    <p:sldLayoutId id="2147483671" r:id="rId12"/>
    <p:sldLayoutId id="2147483667" r:id="rId13"/>
    <p:sldLayoutId id="2147483668" r:id="rId14"/>
    <p:sldLayoutId id="2147483676" r:id="rId15"/>
    <p:sldLayoutId id="2147483675" r:id="rId16"/>
    <p:sldLayoutId id="2147483681" r:id="rId17"/>
  </p:sldLayoutIdLst>
  <p:txStyles>
    <p:titleStyle>
      <a:lvl1pPr algn="ctr" defTabSz="457200" rtl="0" eaLnBrk="1" fontAlgn="base" hangingPunct="1">
        <a:spcBef>
          <a:spcPct val="0"/>
        </a:spcBef>
        <a:spcAft>
          <a:spcPct val="0"/>
        </a:spcAft>
        <a:defRPr sz="2400" b="1" kern="1200">
          <a:solidFill>
            <a:srgbClr val="1F497D"/>
          </a:solidFill>
          <a:latin typeface="+mj-lt"/>
          <a:ea typeface="ＭＳ Ｐゴシック" charset="-128"/>
          <a:cs typeface="ＭＳ Ｐゴシック" charset="-128"/>
        </a:defRPr>
      </a:lvl1pPr>
      <a:lvl2pPr algn="ctr" defTabSz="457200" rtl="0" eaLnBrk="1" fontAlgn="base" hangingPunct="1">
        <a:spcBef>
          <a:spcPct val="0"/>
        </a:spcBef>
        <a:spcAft>
          <a:spcPct val="0"/>
        </a:spcAft>
        <a:defRPr sz="2400">
          <a:solidFill>
            <a:schemeClr val="tx1"/>
          </a:solidFill>
          <a:latin typeface="Calibri" charset="0"/>
          <a:ea typeface="ＭＳ Ｐゴシック" charset="-128"/>
          <a:cs typeface="ＭＳ Ｐゴシック" charset="-128"/>
        </a:defRPr>
      </a:lvl2pPr>
      <a:lvl3pPr algn="ctr" defTabSz="457200" rtl="0" eaLnBrk="1" fontAlgn="base" hangingPunct="1">
        <a:spcBef>
          <a:spcPct val="0"/>
        </a:spcBef>
        <a:spcAft>
          <a:spcPct val="0"/>
        </a:spcAft>
        <a:defRPr sz="2400">
          <a:solidFill>
            <a:schemeClr val="tx1"/>
          </a:solidFill>
          <a:latin typeface="Calibri" charset="0"/>
          <a:ea typeface="ＭＳ Ｐゴシック" charset="-128"/>
          <a:cs typeface="ＭＳ Ｐゴシック" charset="-128"/>
        </a:defRPr>
      </a:lvl3pPr>
      <a:lvl4pPr algn="ctr" defTabSz="457200" rtl="0" eaLnBrk="1" fontAlgn="base" hangingPunct="1">
        <a:spcBef>
          <a:spcPct val="0"/>
        </a:spcBef>
        <a:spcAft>
          <a:spcPct val="0"/>
        </a:spcAft>
        <a:defRPr sz="2400">
          <a:solidFill>
            <a:schemeClr val="tx1"/>
          </a:solidFill>
          <a:latin typeface="Calibri" charset="0"/>
          <a:ea typeface="ＭＳ Ｐゴシック" charset="-128"/>
          <a:cs typeface="ＭＳ Ｐゴシック" charset="-128"/>
        </a:defRPr>
      </a:lvl4pPr>
      <a:lvl5pPr algn="ctr" defTabSz="457200" rtl="0" eaLnBrk="1" fontAlgn="base" hangingPunct="1">
        <a:spcBef>
          <a:spcPct val="0"/>
        </a:spcBef>
        <a:spcAft>
          <a:spcPct val="0"/>
        </a:spcAft>
        <a:defRPr sz="2400">
          <a:solidFill>
            <a:schemeClr val="tx1"/>
          </a:solidFill>
          <a:latin typeface="Calibri" charset="0"/>
          <a:ea typeface="ＭＳ Ｐゴシック" charset="-128"/>
          <a:cs typeface="ＭＳ Ｐゴシック"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1" fontAlgn="base" hangingPunct="1">
        <a:spcBef>
          <a:spcPct val="20000"/>
        </a:spcBef>
        <a:spcAft>
          <a:spcPct val="0"/>
        </a:spcAft>
        <a:buFont typeface="Lucida Grande"/>
        <a:buChar char="-"/>
        <a:defRPr sz="2400" kern="1200">
          <a:solidFill>
            <a:srgbClr val="1F497D"/>
          </a:solidFill>
          <a:latin typeface="+mn-lt"/>
          <a:ea typeface="ＭＳ Ｐゴシック" charset="-128"/>
          <a:cs typeface="ＭＳ Ｐゴシック" charset="-128"/>
        </a:defRPr>
      </a:lvl1pPr>
      <a:lvl2pPr marL="742950" indent="-285750" algn="l" defTabSz="457200" rtl="0" eaLnBrk="1" fontAlgn="base" hangingPunct="1">
        <a:spcBef>
          <a:spcPct val="20000"/>
        </a:spcBef>
        <a:spcAft>
          <a:spcPct val="0"/>
        </a:spcAft>
        <a:buFont typeface="Arial"/>
        <a:buChar char="•"/>
        <a:defRPr sz="2200" kern="1200">
          <a:solidFill>
            <a:srgbClr val="1F497D"/>
          </a:solidFill>
          <a:latin typeface="+mn-lt"/>
          <a:ea typeface="ＭＳ Ｐゴシック" charset="-128"/>
          <a:cs typeface="+mn-cs"/>
        </a:defRPr>
      </a:lvl2pPr>
      <a:lvl3pPr marL="1143000" indent="-228600" algn="l" defTabSz="457200" rtl="0" eaLnBrk="1" fontAlgn="base" hangingPunct="1">
        <a:spcBef>
          <a:spcPct val="20000"/>
        </a:spcBef>
        <a:spcAft>
          <a:spcPct val="0"/>
        </a:spcAft>
        <a:buFont typeface="Lucida Grande"/>
        <a:buChar char="-"/>
        <a:defRPr sz="2000" kern="1200">
          <a:solidFill>
            <a:srgbClr val="1F497D"/>
          </a:solidFill>
          <a:latin typeface="+mn-lt"/>
          <a:ea typeface="ＭＳ Ｐゴシック" charset="-128"/>
          <a:cs typeface="+mn-cs"/>
        </a:defRPr>
      </a:lvl3pPr>
      <a:lvl4pPr marL="1600200" indent="-228600" algn="l" defTabSz="457200" rtl="0" eaLnBrk="1" fontAlgn="base" hangingPunct="1">
        <a:spcBef>
          <a:spcPct val="20000"/>
        </a:spcBef>
        <a:spcAft>
          <a:spcPct val="0"/>
        </a:spcAft>
        <a:buFont typeface="Arial"/>
        <a:buChar char="•"/>
        <a:defRPr sz="1800" kern="1200">
          <a:solidFill>
            <a:srgbClr val="1F497D"/>
          </a:solidFill>
          <a:latin typeface="+mn-lt"/>
          <a:ea typeface="ＭＳ Ｐゴシック" charset="-128"/>
          <a:cs typeface="+mn-cs"/>
        </a:defRPr>
      </a:lvl4pPr>
      <a:lvl5pPr marL="2057400" indent="-228600" algn="l" defTabSz="457200" rtl="0" eaLnBrk="1" fontAlgn="base" hangingPunct="1">
        <a:spcBef>
          <a:spcPct val="20000"/>
        </a:spcBef>
        <a:spcAft>
          <a:spcPct val="0"/>
        </a:spcAft>
        <a:buFont typeface="Lucida Grande"/>
        <a:buChar char="-"/>
        <a:defRPr sz="1800" kern="1200">
          <a:solidFill>
            <a:srgbClr val="1F497D"/>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youtu.be/JI3BjyUDqy0" TargetMode="External"/><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hyperlink" Target="http://ls.st/k1o"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hyperlink" Target="http://ls.st/l9d" TargetMode="External"/><Relationship Id="rId7" Type="http://schemas.openxmlformats.org/officeDocument/2006/relationships/hyperlink" Target="http://ls.st/bam" TargetMode="External"/><Relationship Id="rId2" Type="http://schemas.openxmlformats.org/officeDocument/2006/relationships/hyperlink" Target="http://ls.st/0ed" TargetMode="External"/><Relationship Id="rId1" Type="http://schemas.openxmlformats.org/officeDocument/2006/relationships/slideLayout" Target="../slideLayouts/slideLayout2.xml"/><Relationship Id="rId6" Type="http://schemas.openxmlformats.org/officeDocument/2006/relationships/hyperlink" Target="http://ls.st/k1o" TargetMode="External"/><Relationship Id="rId5" Type="http://schemas.openxmlformats.org/officeDocument/2006/relationships/hyperlink" Target="http://ls.st/62n" TargetMode="External"/><Relationship Id="rId4" Type="http://schemas.openxmlformats.org/officeDocument/2006/relationships/hyperlink" Target="http://ls.st/rqk"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xml"/><Relationship Id="rId1" Type="http://schemas.openxmlformats.org/officeDocument/2006/relationships/slideLayout" Target="../slideLayouts/slideLayout5.xml"/><Relationship Id="rId5" Type="http://schemas.openxmlformats.org/officeDocument/2006/relationships/hyperlink" Target="http://www.lsst.org/about/epo" TargetMode="External"/><Relationship Id="rId4" Type="http://schemas.openxmlformats.org/officeDocument/2006/relationships/hyperlink" Target="mailto:education@lsst.org"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990600"/>
            <a:ext cx="7924800" cy="3304331"/>
          </a:xfrm>
        </p:spPr>
        <p:txBody>
          <a:bodyPr>
            <a:noAutofit/>
          </a:bodyPr>
          <a:lstStyle/>
          <a:p>
            <a:r>
              <a:rPr lang="en-US" dirty="0"/>
              <a:t>E</a:t>
            </a:r>
            <a:r>
              <a:rPr lang="en-US" sz="2400" b="1" dirty="0"/>
              <a:t>ngaging Students with LSST Data </a:t>
            </a:r>
            <a:br>
              <a:rPr lang="en-US" sz="2400" b="1" dirty="0"/>
            </a:br>
            <a:br>
              <a:rPr lang="en-US" sz="2400" b="1" dirty="0"/>
            </a:br>
            <a:r>
              <a:rPr lang="en-US" sz="2400" b="1" dirty="0"/>
              <a:t>Ardis Herrold</a:t>
            </a:r>
            <a:br>
              <a:rPr lang="en-US" sz="2400" b="1" dirty="0"/>
            </a:br>
            <a:r>
              <a:rPr lang="en-US" sz="2400" b="1" dirty="0"/>
              <a:t>Education Specialist, LSST Education &amp; Public Outreach </a:t>
            </a:r>
            <a:br>
              <a:rPr lang="en-US" sz="2400" b="1" dirty="0"/>
            </a:br>
            <a:br>
              <a:rPr lang="en-US" sz="2400" b="1" dirty="0"/>
            </a:br>
            <a:r>
              <a:rPr lang="en-US" dirty="0"/>
              <a:t>LSST2019 Project &amp; Community Workshop</a:t>
            </a:r>
            <a:br>
              <a:rPr lang="en-US" sz="2400" b="1" dirty="0"/>
            </a:br>
            <a:r>
              <a:rPr lang="en-US" dirty="0"/>
              <a:t>A</a:t>
            </a:r>
            <a:r>
              <a:rPr lang="en-US" sz="2400" b="1" dirty="0"/>
              <a:t>ugust 13, 2019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1745456" y="152400"/>
            <a:ext cx="5653087" cy="557213"/>
          </a:xfrm>
        </p:spPr>
        <p:txBody>
          <a:bodyPr/>
          <a:lstStyle/>
          <a:p>
            <a:r>
              <a:rPr lang="en-US" sz="3200" dirty="0"/>
              <a:t>Investigation Components</a:t>
            </a:r>
          </a:p>
        </p:txBody>
      </p:sp>
      <p:sp>
        <p:nvSpPr>
          <p:cNvPr id="19" name="TextBox 18"/>
          <p:cNvSpPr txBox="1"/>
          <p:nvPr/>
        </p:nvSpPr>
        <p:spPr>
          <a:xfrm>
            <a:off x="6553200" y="5029200"/>
            <a:ext cx="2209800" cy="830997"/>
          </a:xfrm>
          <a:prstGeom prst="rect">
            <a:avLst/>
          </a:prstGeom>
          <a:noFill/>
        </p:spPr>
        <p:txBody>
          <a:bodyPr wrap="square" rtlCol="0">
            <a:spAutoFit/>
          </a:bodyPr>
          <a:lstStyle/>
          <a:p>
            <a:pPr algn="ctr"/>
            <a:r>
              <a:rPr lang="en-US" sz="1600" dirty="0">
                <a:solidFill>
                  <a:schemeClr val="bg1"/>
                </a:solidFill>
              </a:rPr>
              <a:t>Message box example for short highlighted messages.</a:t>
            </a:r>
          </a:p>
        </p:txBody>
      </p:sp>
      <p:sp>
        <p:nvSpPr>
          <p:cNvPr id="5" name="Google Shape;634;p70">
            <a:extLst>
              <a:ext uri="{FF2B5EF4-FFF2-40B4-BE49-F238E27FC236}">
                <a16:creationId xmlns:a16="http://schemas.microsoft.com/office/drawing/2014/main" id="{E4625BC8-FD06-0243-BA37-62309D7E2B84}"/>
              </a:ext>
            </a:extLst>
          </p:cNvPr>
          <p:cNvSpPr txBox="1"/>
          <p:nvPr/>
        </p:nvSpPr>
        <p:spPr>
          <a:xfrm>
            <a:off x="228600" y="989703"/>
            <a:ext cx="4343400" cy="2286000"/>
          </a:xfrm>
          <a:prstGeom prst="rect">
            <a:avLst/>
          </a:prstGeom>
          <a:noFill/>
          <a:ln>
            <a:noFill/>
          </a:ln>
          <a:scene3d>
            <a:camera prst="orthographicFront"/>
            <a:lightRig rig="threePt" dir="t"/>
          </a:scene3d>
          <a:sp3d>
            <a:bevelT prst="angle"/>
          </a:sp3d>
        </p:spPr>
        <p:txBody>
          <a:bodyPr spcFirstLastPara="1" wrap="square" lIns="91425" tIns="91425" rIns="91425" bIns="91425" anchor="t" anchorCtr="0">
            <a:noAutofit/>
          </a:bodyPr>
          <a:lstStyle/>
          <a:p>
            <a:pPr marL="95250">
              <a:buSzPts val="2100"/>
            </a:pPr>
            <a:r>
              <a:rPr lang="en-US" sz="2400" dirty="0">
                <a:solidFill>
                  <a:schemeClr val="tx2"/>
                </a:solidFill>
                <a:latin typeface="Calibri"/>
                <a:ea typeface="Calibri"/>
                <a:cs typeface="Calibri"/>
                <a:sym typeface="Calibri"/>
              </a:rPr>
              <a:t>Web application</a:t>
            </a:r>
            <a:endParaRPr sz="2400" dirty="0">
              <a:solidFill>
                <a:schemeClr val="tx2"/>
              </a:solidFill>
              <a:latin typeface="Calibri"/>
              <a:ea typeface="Calibri"/>
              <a:cs typeface="Calibri"/>
              <a:sym typeface="Calibri"/>
            </a:endParaRPr>
          </a:p>
          <a:p>
            <a:pPr marL="95250">
              <a:buSzPts val="2100"/>
            </a:pPr>
            <a:r>
              <a:rPr lang="en-US" sz="2400" dirty="0">
                <a:solidFill>
                  <a:schemeClr val="tx2"/>
                </a:solidFill>
                <a:latin typeface="Calibri"/>
                <a:ea typeface="Calibri"/>
                <a:cs typeface="Calibri"/>
                <a:sym typeface="Calibri"/>
              </a:rPr>
              <a:t>Teacher guide</a:t>
            </a:r>
            <a:endParaRPr sz="2400" dirty="0">
              <a:solidFill>
                <a:schemeClr val="tx2"/>
              </a:solidFill>
              <a:latin typeface="Calibri"/>
              <a:ea typeface="Calibri"/>
              <a:cs typeface="Calibri"/>
              <a:sym typeface="Calibri"/>
            </a:endParaRPr>
          </a:p>
          <a:p>
            <a:pPr marL="95250">
              <a:buSzPts val="2100"/>
            </a:pPr>
            <a:r>
              <a:rPr lang="en-US" sz="2400" dirty="0">
                <a:solidFill>
                  <a:schemeClr val="tx2"/>
                </a:solidFill>
                <a:latin typeface="Calibri"/>
                <a:ea typeface="Calibri"/>
                <a:cs typeface="Calibri"/>
                <a:sym typeface="Calibri"/>
              </a:rPr>
              <a:t>Investigation videos*</a:t>
            </a:r>
          </a:p>
          <a:p>
            <a:pPr marL="95250">
              <a:buSzPts val="2100"/>
            </a:pPr>
            <a:r>
              <a:rPr lang="en-US" sz="2400" dirty="0">
                <a:solidFill>
                  <a:schemeClr val="tx2"/>
                </a:solidFill>
                <a:latin typeface="Calibri"/>
                <a:ea typeface="Calibri"/>
                <a:cs typeface="Calibri"/>
                <a:sym typeface="Calibri"/>
              </a:rPr>
              <a:t>     </a:t>
            </a:r>
            <a:r>
              <a:rPr lang="en-US" sz="2000" dirty="0">
                <a:solidFill>
                  <a:schemeClr val="tx2"/>
                </a:solidFill>
                <a:latin typeface="Calibri"/>
                <a:ea typeface="Calibri"/>
                <a:cs typeface="Calibri"/>
                <a:sym typeface="Calibri"/>
              </a:rPr>
              <a:t>*for a subset of investigations</a:t>
            </a:r>
          </a:p>
          <a:p>
            <a:pPr marL="95250">
              <a:buSzPts val="2100"/>
            </a:pPr>
            <a:r>
              <a:rPr lang="en-US" sz="2400" dirty="0">
                <a:solidFill>
                  <a:schemeClr val="tx2"/>
                </a:solidFill>
                <a:latin typeface="Calibri" panose="020F0502020204030204" pitchFamily="34" charset="0"/>
                <a:ea typeface="Calibri"/>
                <a:cs typeface="Calibri" panose="020F0502020204030204" pitchFamily="34" charset="0"/>
                <a:sym typeface="Calibri"/>
              </a:rPr>
              <a:t>Assessment materials</a:t>
            </a:r>
          </a:p>
          <a:p>
            <a:pPr marL="95250">
              <a:buSzPts val="2100"/>
            </a:pPr>
            <a:r>
              <a:rPr lang="en-US" sz="2400" dirty="0">
                <a:solidFill>
                  <a:schemeClr val="tx2"/>
                </a:solidFill>
                <a:latin typeface="Calibri"/>
                <a:ea typeface="Calibri"/>
                <a:cs typeface="Calibri"/>
                <a:sym typeface="Calibri"/>
              </a:rPr>
              <a:t>Website support materials</a:t>
            </a:r>
          </a:p>
        </p:txBody>
      </p:sp>
      <p:pic>
        <p:nvPicPr>
          <p:cNvPr id="7" name="POLWidget_08-14.png" descr="POLWidget_08-14.png">
            <a:extLst>
              <a:ext uri="{FF2B5EF4-FFF2-40B4-BE49-F238E27FC236}">
                <a16:creationId xmlns:a16="http://schemas.microsoft.com/office/drawing/2014/main" id="{376A6D84-EEA8-2A41-BB3F-A88F6A9974E9}"/>
              </a:ext>
            </a:extLst>
          </p:cNvPr>
          <p:cNvPicPr>
            <a:picLocks noChangeAspect="1"/>
          </p:cNvPicPr>
          <p:nvPr/>
        </p:nvPicPr>
        <p:blipFill rotWithShape="1">
          <a:blip r:embed="rId2">
            <a:extLst/>
          </a:blip>
          <a:srcRect l="7526" r="6583" b="6666"/>
          <a:stretch/>
        </p:blipFill>
        <p:spPr>
          <a:xfrm>
            <a:off x="4724400" y="990600"/>
            <a:ext cx="4191000" cy="2541678"/>
          </a:xfrm>
          <a:prstGeom prst="rect">
            <a:avLst/>
          </a:prstGeom>
          <a:ln w="12700">
            <a:miter lim="400000"/>
          </a:ln>
        </p:spPr>
      </p:pic>
      <p:pic>
        <p:nvPicPr>
          <p:cNvPr id="9" name="Picture 8">
            <a:extLst>
              <a:ext uri="{FF2B5EF4-FFF2-40B4-BE49-F238E27FC236}">
                <a16:creationId xmlns:a16="http://schemas.microsoft.com/office/drawing/2014/main" id="{C1D6B2BE-7408-4D40-9A27-C2554EC62F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6562" y="3680485"/>
            <a:ext cx="4148838" cy="2697429"/>
          </a:xfrm>
          <a:prstGeom prst="rect">
            <a:avLst/>
          </a:prstGeom>
          <a:effectLst>
            <a:glow rad="292100">
              <a:srgbClr val="002060">
                <a:alpha val="40000"/>
              </a:srgbClr>
            </a:glow>
            <a:softEdge rad="0"/>
          </a:effectLst>
          <a:scene3d>
            <a:camera prst="orthographicFront"/>
            <a:lightRig rig="threePt" dir="t"/>
          </a:scene3d>
          <a:sp3d>
            <a:bevelB prst="angle"/>
          </a:sp3d>
        </p:spPr>
      </p:pic>
      <p:pic>
        <p:nvPicPr>
          <p:cNvPr id="11" name="Picture 10">
            <a:extLst>
              <a:ext uri="{FF2B5EF4-FFF2-40B4-BE49-F238E27FC236}">
                <a16:creationId xmlns:a16="http://schemas.microsoft.com/office/drawing/2014/main" id="{9CD1AB0E-31B1-874C-8B34-AFAEAF80FE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847" y="3652776"/>
            <a:ext cx="4476953" cy="2697429"/>
          </a:xfrm>
          <a:prstGeom prst="rect">
            <a:avLst/>
          </a:prstGeom>
        </p:spPr>
      </p:pic>
    </p:spTree>
    <p:extLst>
      <p:ext uri="{BB962C8B-B14F-4D97-AF65-F5344CB8AC3E}">
        <p14:creationId xmlns:p14="http://schemas.microsoft.com/office/powerpoint/2010/main" val="1611916327"/>
      </p:ext>
    </p:extLst>
  </p:cSld>
  <p:clrMapOvr>
    <a:masterClrMapping/>
  </p:clrMapOvr>
  <mc:AlternateContent xmlns:mc="http://schemas.openxmlformats.org/markup-compatibility/2006" xmlns:p14="http://schemas.microsoft.com/office/powerpoint/2010/main">
    <mc:Choice Requires="p14">
      <p:transition spd="slow" p14:dur="3000"/>
    </mc:Choice>
    <mc:Fallback xmlns="">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1745456" y="152400"/>
            <a:ext cx="5653087" cy="557213"/>
          </a:xfrm>
        </p:spPr>
        <p:txBody>
          <a:bodyPr/>
          <a:lstStyle/>
          <a:p>
            <a:r>
              <a:rPr lang="en-US" sz="3200" dirty="0"/>
              <a:t>Web Applications</a:t>
            </a:r>
          </a:p>
        </p:txBody>
      </p:sp>
      <p:sp>
        <p:nvSpPr>
          <p:cNvPr id="19" name="TextBox 18"/>
          <p:cNvSpPr txBox="1"/>
          <p:nvPr/>
        </p:nvSpPr>
        <p:spPr>
          <a:xfrm>
            <a:off x="6553200" y="5029200"/>
            <a:ext cx="2209800" cy="830997"/>
          </a:xfrm>
          <a:prstGeom prst="rect">
            <a:avLst/>
          </a:prstGeom>
          <a:noFill/>
        </p:spPr>
        <p:txBody>
          <a:bodyPr wrap="square" rtlCol="0">
            <a:spAutoFit/>
          </a:bodyPr>
          <a:lstStyle/>
          <a:p>
            <a:pPr algn="ctr"/>
            <a:r>
              <a:rPr lang="en-US" sz="1600" dirty="0">
                <a:solidFill>
                  <a:schemeClr val="bg1"/>
                </a:solidFill>
              </a:rPr>
              <a:t>Message box example for short highlighted messages.</a:t>
            </a:r>
          </a:p>
        </p:txBody>
      </p:sp>
      <p:sp>
        <p:nvSpPr>
          <p:cNvPr id="5" name="Google Shape;634;p70">
            <a:extLst>
              <a:ext uri="{FF2B5EF4-FFF2-40B4-BE49-F238E27FC236}">
                <a16:creationId xmlns:a16="http://schemas.microsoft.com/office/drawing/2014/main" id="{E4625BC8-FD06-0243-BA37-62309D7E2B84}"/>
              </a:ext>
            </a:extLst>
          </p:cNvPr>
          <p:cNvSpPr txBox="1"/>
          <p:nvPr/>
        </p:nvSpPr>
        <p:spPr>
          <a:xfrm>
            <a:off x="228600" y="1219200"/>
            <a:ext cx="3913400" cy="5257800"/>
          </a:xfrm>
          <a:prstGeom prst="rect">
            <a:avLst/>
          </a:prstGeom>
          <a:noFill/>
          <a:ln>
            <a:noFill/>
          </a:ln>
        </p:spPr>
        <p:txBody>
          <a:bodyPr spcFirstLastPara="1" wrap="square" lIns="91425" tIns="91425" rIns="91425" bIns="91425" anchor="t" anchorCtr="0">
            <a:noAutofit/>
          </a:bodyPr>
          <a:lstStyle/>
          <a:p>
            <a:pPr marL="457200" indent="-361950">
              <a:buSzPts val="2100"/>
              <a:buFont typeface="Calibri"/>
              <a:buChar char="●"/>
            </a:pPr>
            <a:endParaRPr sz="2100" dirty="0">
              <a:solidFill>
                <a:schemeClr val="tx2"/>
              </a:solidFill>
              <a:latin typeface="Calibri"/>
              <a:ea typeface="Calibri"/>
              <a:cs typeface="Calibri"/>
              <a:sym typeface="Calibri"/>
            </a:endParaRPr>
          </a:p>
        </p:txBody>
      </p:sp>
      <p:pic>
        <p:nvPicPr>
          <p:cNvPr id="3" name="Picture 2">
            <a:extLst>
              <a:ext uri="{FF2B5EF4-FFF2-40B4-BE49-F238E27FC236}">
                <a16:creationId xmlns:a16="http://schemas.microsoft.com/office/drawing/2014/main" id="{D92BF568-5A12-FD46-91BF-A5152DA64C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28824"/>
            <a:ext cx="9144000" cy="5000352"/>
          </a:xfrm>
          <a:prstGeom prst="rect">
            <a:avLst/>
          </a:prstGeom>
        </p:spPr>
      </p:pic>
      <p:sp>
        <p:nvSpPr>
          <p:cNvPr id="4" name="Rectangle 3">
            <a:extLst>
              <a:ext uri="{FF2B5EF4-FFF2-40B4-BE49-F238E27FC236}">
                <a16:creationId xmlns:a16="http://schemas.microsoft.com/office/drawing/2014/main" id="{A9A76298-C499-C848-B538-803A85AF6C66}"/>
              </a:ext>
            </a:extLst>
          </p:cNvPr>
          <p:cNvSpPr/>
          <p:nvPr/>
        </p:nvSpPr>
        <p:spPr>
          <a:xfrm>
            <a:off x="2514600" y="1676400"/>
            <a:ext cx="6477000" cy="2308324"/>
          </a:xfrm>
          <a:prstGeom prst="rect">
            <a:avLst/>
          </a:prstGeom>
        </p:spPr>
        <p:txBody>
          <a:bodyPr wrap="square">
            <a:spAutoFit/>
          </a:bodyPr>
          <a:lstStyle/>
          <a:p>
            <a:pPr marL="95250">
              <a:buSzPts val="2100"/>
            </a:pPr>
            <a:r>
              <a:rPr lang="en-US" sz="2400" dirty="0">
                <a:solidFill>
                  <a:schemeClr val="bg1"/>
                </a:solidFill>
                <a:ea typeface="Calibri"/>
                <a:cs typeface="Calibri"/>
                <a:sym typeface="Calibri"/>
              </a:rPr>
              <a:t>Accessible through a website</a:t>
            </a:r>
          </a:p>
          <a:p>
            <a:pPr marL="95250">
              <a:buSzPts val="2100"/>
            </a:pPr>
            <a:endParaRPr lang="en-US" sz="2400" dirty="0">
              <a:solidFill>
                <a:schemeClr val="bg1"/>
              </a:solidFill>
              <a:ea typeface="Calibri"/>
              <a:cs typeface="Calibri"/>
              <a:sym typeface="Calibri"/>
            </a:endParaRPr>
          </a:p>
          <a:p>
            <a:pPr marL="95250">
              <a:buSzPts val="2100"/>
            </a:pPr>
            <a:r>
              <a:rPr lang="en-US" sz="2400" dirty="0">
                <a:solidFill>
                  <a:schemeClr val="bg1"/>
                </a:solidFill>
                <a:ea typeface="Calibri"/>
                <a:cs typeface="Calibri"/>
                <a:sym typeface="Calibri"/>
              </a:rPr>
              <a:t>Embedded tools for data interaction &amp; analysis</a:t>
            </a:r>
          </a:p>
          <a:p>
            <a:pPr marL="95250">
              <a:buSzPts val="2100"/>
            </a:pPr>
            <a:endParaRPr lang="en-US" sz="2400" dirty="0">
              <a:solidFill>
                <a:schemeClr val="bg1"/>
              </a:solidFill>
              <a:ea typeface="Calibri"/>
              <a:cs typeface="Calibri"/>
              <a:sym typeface="Calibri"/>
            </a:endParaRPr>
          </a:p>
          <a:p>
            <a:pPr marL="95250">
              <a:buSzPts val="2100"/>
            </a:pPr>
            <a:r>
              <a:rPr lang="en-US" sz="2400" dirty="0">
                <a:solidFill>
                  <a:schemeClr val="bg1"/>
                </a:solidFill>
                <a:ea typeface="Calibri"/>
                <a:cs typeface="Calibri"/>
                <a:sym typeface="Calibri"/>
              </a:rPr>
              <a:t>Designed to support NGSS standards in the U.S. </a:t>
            </a:r>
          </a:p>
          <a:p>
            <a:pPr marL="95250">
              <a:buSzPts val="2100"/>
            </a:pPr>
            <a:r>
              <a:rPr lang="en-US" sz="2400" dirty="0">
                <a:solidFill>
                  <a:schemeClr val="bg1"/>
                </a:solidFill>
                <a:ea typeface="Calibri"/>
                <a:cs typeface="Calibri"/>
                <a:sym typeface="Calibri"/>
              </a:rPr>
              <a:t>and the Curriculum Nacional in Chile</a:t>
            </a:r>
          </a:p>
        </p:txBody>
      </p:sp>
    </p:spTree>
    <p:extLst>
      <p:ext uri="{BB962C8B-B14F-4D97-AF65-F5344CB8AC3E}">
        <p14:creationId xmlns:p14="http://schemas.microsoft.com/office/powerpoint/2010/main" val="527294015"/>
      </p:ext>
    </p:extLst>
  </p:cSld>
  <p:clrMapOvr>
    <a:masterClrMapping/>
  </p:clrMapOvr>
  <mc:AlternateContent xmlns:mc="http://schemas.openxmlformats.org/markup-compatibility/2006" xmlns:p14="http://schemas.microsoft.com/office/powerpoint/2010/main">
    <mc:Choice Requires="p14">
      <p:transition spd="slow" p14:dur="3000"/>
    </mc:Choice>
    <mc:Fallback xmlns="">
      <p:transitio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Investigation Videos</a:t>
            </a:r>
          </a:p>
        </p:txBody>
      </p:sp>
      <p:pic>
        <p:nvPicPr>
          <p:cNvPr id="4" name="Picture 3">
            <a:extLst>
              <a:ext uri="{FF2B5EF4-FFF2-40B4-BE49-F238E27FC236}">
                <a16:creationId xmlns:a16="http://schemas.microsoft.com/office/drawing/2014/main" id="{A186BDF2-0E2B-5842-BB3B-679C778D7B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62000"/>
            <a:ext cx="9296400" cy="6526983"/>
          </a:xfrm>
          <a:prstGeom prst="rect">
            <a:avLst/>
          </a:prstGeom>
        </p:spPr>
      </p:pic>
      <p:sp>
        <p:nvSpPr>
          <p:cNvPr id="3" name="Text Placeholder 2"/>
          <p:cNvSpPr>
            <a:spLocks noGrp="1"/>
          </p:cNvSpPr>
          <p:nvPr>
            <p:ph type="body" idx="1"/>
          </p:nvPr>
        </p:nvSpPr>
        <p:spPr>
          <a:xfrm>
            <a:off x="304800" y="2169296"/>
            <a:ext cx="8991600" cy="5310187"/>
          </a:xfrm>
        </p:spPr>
        <p:txBody>
          <a:bodyPr/>
          <a:lstStyle/>
          <a:p>
            <a:pPr>
              <a:buFont typeface="Lucida Grande"/>
              <a:buChar char="-"/>
            </a:pPr>
            <a:r>
              <a:rPr lang="en-US" dirty="0">
                <a:solidFill>
                  <a:schemeClr val="bg1"/>
                </a:solidFill>
                <a:hlinkClick r:id="rId3">
                  <a:extLst>
                    <a:ext uri="{A12FA001-AC4F-418D-AE19-62706E023703}">
                      <ahyp:hlinkClr xmlns:ahyp="http://schemas.microsoft.com/office/drawing/2018/hyperlinkcolor" val="tx"/>
                    </a:ext>
                  </a:extLst>
                </a:hlinkClick>
              </a:rPr>
              <a:t>Introductory video</a:t>
            </a:r>
            <a:endParaRPr lang="en-US" dirty="0">
              <a:solidFill>
                <a:schemeClr val="bg1"/>
              </a:solidFill>
            </a:endParaRPr>
          </a:p>
          <a:p>
            <a:pPr lvl="1"/>
            <a:r>
              <a:rPr lang="en-US" sz="2400" dirty="0">
                <a:solidFill>
                  <a:schemeClr val="bg1"/>
                </a:solidFill>
              </a:rPr>
              <a:t>A short (2 min.) visually-compelling video that is meant to engage students in the topic and elicit observations and questions.</a:t>
            </a:r>
          </a:p>
          <a:p>
            <a:pPr marL="457200" lvl="1" indent="0">
              <a:buNone/>
            </a:pPr>
            <a:endParaRPr lang="en-US" sz="2400" dirty="0">
              <a:solidFill>
                <a:schemeClr val="bg1"/>
              </a:solidFill>
            </a:endParaRPr>
          </a:p>
          <a:p>
            <a:r>
              <a:rPr lang="en-US" dirty="0">
                <a:solidFill>
                  <a:schemeClr val="bg1"/>
                </a:solidFill>
                <a:hlinkClick r:id="rId4">
                  <a:extLst>
                    <a:ext uri="{A12FA001-AC4F-418D-AE19-62706E023703}">
                      <ahyp:hlinkClr xmlns:ahyp="http://schemas.microsoft.com/office/drawing/2018/hyperlinkcolor" val="tx"/>
                    </a:ext>
                  </a:extLst>
                </a:hlinkClick>
              </a:rPr>
              <a:t>Assessment video</a:t>
            </a:r>
            <a:endParaRPr lang="en-US" dirty="0">
              <a:solidFill>
                <a:schemeClr val="bg1"/>
              </a:solidFill>
            </a:endParaRPr>
          </a:p>
          <a:p>
            <a:pPr lvl="1"/>
            <a:r>
              <a:rPr lang="en-US" sz="2400" dirty="0">
                <a:solidFill>
                  <a:schemeClr val="bg1"/>
                </a:solidFill>
              </a:rPr>
              <a:t>A short (5 min.) video with pauses that depicts a group of (fictional) students discussing what they have learned, with correct and incorrect answers.  At each pause, students are asked to decide which answer is correct.</a:t>
            </a:r>
          </a:p>
        </p:txBody>
      </p:sp>
    </p:spTree>
    <p:extLst>
      <p:ext uri="{BB962C8B-B14F-4D97-AF65-F5344CB8AC3E}">
        <p14:creationId xmlns:p14="http://schemas.microsoft.com/office/powerpoint/2010/main" val="20573043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96B76CA-126F-7440-9949-E7E9A8A5C961}"/>
              </a:ext>
            </a:extLst>
          </p:cNvPr>
          <p:cNvPicPr>
            <a:picLocks noChangeAspect="1"/>
          </p:cNvPicPr>
          <p:nvPr/>
        </p:nvPicPr>
        <p:blipFill rotWithShape="1">
          <a:blip r:embed="rId2">
            <a:extLst>
              <a:ext uri="{28A0092B-C50C-407E-A947-70E740481C1C}">
                <a14:useLocalDpi xmlns:a14="http://schemas.microsoft.com/office/drawing/2010/main" val="0"/>
              </a:ext>
            </a:extLst>
          </a:blip>
          <a:srcRect l="-11029" t="15955" r="11029" b="1102"/>
          <a:stretch/>
        </p:blipFill>
        <p:spPr>
          <a:xfrm>
            <a:off x="-1143000" y="838200"/>
            <a:ext cx="10363200" cy="5735884"/>
          </a:xfrm>
          <a:prstGeom prst="rect">
            <a:avLst/>
          </a:prstGeom>
        </p:spPr>
      </p:pic>
      <p:sp>
        <p:nvSpPr>
          <p:cNvPr id="8" name="Title 7"/>
          <p:cNvSpPr>
            <a:spLocks noGrp="1"/>
          </p:cNvSpPr>
          <p:nvPr>
            <p:ph type="title"/>
          </p:nvPr>
        </p:nvSpPr>
        <p:spPr/>
        <p:txBody>
          <a:bodyPr/>
          <a:lstStyle/>
          <a:p>
            <a:r>
              <a:rPr lang="en-US" dirty="0"/>
              <a:t>Working with the Science Community</a:t>
            </a:r>
          </a:p>
        </p:txBody>
      </p:sp>
      <p:sp>
        <p:nvSpPr>
          <p:cNvPr id="3" name="Text Placeholder 2"/>
          <p:cNvSpPr>
            <a:spLocks noGrp="1"/>
          </p:cNvSpPr>
          <p:nvPr>
            <p:ph type="body" idx="1"/>
          </p:nvPr>
        </p:nvSpPr>
        <p:spPr>
          <a:xfrm>
            <a:off x="-304800" y="1752600"/>
            <a:ext cx="9448800" cy="3352800"/>
          </a:xfrm>
        </p:spPr>
        <p:txBody>
          <a:bodyPr/>
          <a:lstStyle/>
          <a:p>
            <a:pPr marL="600075" lvl="1" indent="-257175">
              <a:buFont typeface="Arial" charset="0"/>
              <a:buChar char="•"/>
            </a:pPr>
            <a:r>
              <a:rPr lang="en-US" sz="2400" dirty="0">
                <a:solidFill>
                  <a:schemeClr val="bg1"/>
                </a:solidFill>
              </a:rPr>
              <a:t>Help with code, formulae, questions</a:t>
            </a:r>
          </a:p>
          <a:p>
            <a:pPr marL="600075" lvl="1" indent="-257175">
              <a:buFont typeface="Arial" charset="0"/>
              <a:buChar char="•"/>
            </a:pPr>
            <a:r>
              <a:rPr lang="en-US" sz="2400" dirty="0">
                <a:solidFill>
                  <a:schemeClr val="bg1"/>
                </a:solidFill>
              </a:rPr>
              <a:t>Provide precursor data and LSST Simulated data </a:t>
            </a:r>
          </a:p>
          <a:p>
            <a:pPr marL="600075" lvl="1" indent="-257175">
              <a:buFont typeface="Arial" charset="0"/>
              <a:buChar char="•"/>
            </a:pPr>
            <a:r>
              <a:rPr lang="en-US" sz="2400" dirty="0">
                <a:solidFill>
                  <a:schemeClr val="bg1"/>
                </a:solidFill>
              </a:rPr>
              <a:t>Share networks for user testing, particularly with minority-serving institutions and those traditionally under-represented in STEM </a:t>
            </a:r>
          </a:p>
          <a:p>
            <a:pPr marL="600075" lvl="1" indent="-257175">
              <a:buFont typeface="Arial" charset="0"/>
              <a:buChar char="•"/>
            </a:pPr>
            <a:r>
              <a:rPr lang="en-US" sz="2400" dirty="0">
                <a:solidFill>
                  <a:schemeClr val="bg1"/>
                </a:solidFill>
              </a:rPr>
              <a:t>Act as local resource agents / mentors for regional educators</a:t>
            </a:r>
          </a:p>
          <a:p>
            <a:pPr marL="600075" lvl="1" indent="-257175">
              <a:buFont typeface="Arial" charset="0"/>
              <a:buChar char="•"/>
            </a:pPr>
            <a:r>
              <a:rPr lang="en-US" sz="2400" dirty="0">
                <a:solidFill>
                  <a:schemeClr val="bg1"/>
                </a:solidFill>
              </a:rPr>
              <a:t>(Future) Host instructors for professional development training</a:t>
            </a:r>
          </a:p>
          <a:p>
            <a:pPr marL="600075" lvl="1" indent="-257175">
              <a:buFont typeface="Arial" charset="0"/>
              <a:buChar char="•"/>
            </a:pPr>
            <a:r>
              <a:rPr lang="en-US" sz="2400" dirty="0">
                <a:solidFill>
                  <a:schemeClr val="bg1"/>
                </a:solidFill>
              </a:rPr>
              <a:t>Ideas for “Broader Impacts” for NSF grants</a:t>
            </a:r>
          </a:p>
        </p:txBody>
      </p:sp>
      <p:sp>
        <p:nvSpPr>
          <p:cNvPr id="11" name="Rectangle 10">
            <a:extLst>
              <a:ext uri="{FF2B5EF4-FFF2-40B4-BE49-F238E27FC236}">
                <a16:creationId xmlns:a16="http://schemas.microsoft.com/office/drawing/2014/main" id="{6C1E4BA9-73B4-E446-A30B-A17D535444CB}"/>
              </a:ext>
            </a:extLst>
          </p:cNvPr>
          <p:cNvSpPr/>
          <p:nvPr/>
        </p:nvSpPr>
        <p:spPr>
          <a:xfrm>
            <a:off x="5472113" y="6096000"/>
            <a:ext cx="3671887" cy="338554"/>
          </a:xfrm>
          <a:prstGeom prst="rect">
            <a:avLst/>
          </a:prstGeom>
        </p:spPr>
        <p:txBody>
          <a:bodyPr wrap="square">
            <a:spAutoFit/>
          </a:bodyPr>
          <a:lstStyle/>
          <a:p>
            <a:r>
              <a:rPr lang="en-US" sz="1600" dirty="0">
                <a:solidFill>
                  <a:schemeClr val="bg1"/>
                </a:solidFill>
              </a:rPr>
              <a:t>Photo: K. </a:t>
            </a:r>
            <a:r>
              <a:rPr lang="en-US" sz="1600" dirty="0" err="1">
                <a:solidFill>
                  <a:schemeClr val="bg1"/>
                </a:solidFill>
              </a:rPr>
              <a:t>Reil</a:t>
            </a:r>
            <a:r>
              <a:rPr lang="en-US" sz="1600" dirty="0">
                <a:solidFill>
                  <a:schemeClr val="bg1"/>
                </a:solidFill>
              </a:rPr>
              <a:t> LSST/AURA/SLAC/NSF/DOE </a:t>
            </a:r>
          </a:p>
        </p:txBody>
      </p:sp>
    </p:spTree>
    <p:extLst>
      <p:ext uri="{BB962C8B-B14F-4D97-AF65-F5344CB8AC3E}">
        <p14:creationId xmlns:p14="http://schemas.microsoft.com/office/powerpoint/2010/main" val="18094584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92D2346A-0ACE-1944-A07A-E62050FF63E1}"/>
              </a:ext>
            </a:extLst>
          </p:cNvPr>
          <p:cNvGraphicFramePr>
            <a:graphicFrameLocks noGrp="1"/>
          </p:cNvGraphicFramePr>
          <p:nvPr>
            <p:ph idx="1"/>
            <p:extLst/>
          </p:nvPr>
        </p:nvGraphicFramePr>
        <p:xfrm>
          <a:off x="0" y="955675"/>
          <a:ext cx="9144000" cy="4967086"/>
        </p:xfrm>
        <a:graphic>
          <a:graphicData uri="http://schemas.openxmlformats.org/drawingml/2006/table">
            <a:tbl>
              <a:tblPr firstRow="1" bandRow="1">
                <a:tableStyleId>{7DF18680-E054-41AD-8BC1-D1AEF772440D}</a:tableStyleId>
              </a:tblPr>
              <a:tblGrid>
                <a:gridCol w="2590800">
                  <a:extLst>
                    <a:ext uri="{9D8B030D-6E8A-4147-A177-3AD203B41FA5}">
                      <a16:colId xmlns:a16="http://schemas.microsoft.com/office/drawing/2014/main" val="51612474"/>
                    </a:ext>
                  </a:extLst>
                </a:gridCol>
                <a:gridCol w="6553200">
                  <a:extLst>
                    <a:ext uri="{9D8B030D-6E8A-4147-A177-3AD203B41FA5}">
                      <a16:colId xmlns:a16="http://schemas.microsoft.com/office/drawing/2014/main" val="136349372"/>
                    </a:ext>
                  </a:extLst>
                </a:gridCol>
              </a:tblGrid>
              <a:tr h="296333">
                <a:tc>
                  <a:txBody>
                    <a:bodyPr/>
                    <a:lstStyle/>
                    <a:p>
                      <a:r>
                        <a:rPr lang="en-US" sz="1400" dirty="0"/>
                        <a:t>Education Investigation Title</a:t>
                      </a:r>
                    </a:p>
                  </a:txBody>
                  <a:tcPr marL="68580" marR="68580" marT="34290" marB="34290"/>
                </a:tc>
                <a:tc>
                  <a:txBody>
                    <a:bodyPr/>
                    <a:lstStyle/>
                    <a:p>
                      <a:r>
                        <a:rPr lang="en-US" sz="1400" dirty="0"/>
                        <a:t>(pre-LSST) Data Needs</a:t>
                      </a:r>
                    </a:p>
                  </a:txBody>
                  <a:tcPr marL="68580" marR="68580" marT="34290" marB="34290"/>
                </a:tc>
                <a:extLst>
                  <a:ext uri="{0D108BD9-81ED-4DB2-BD59-A6C34878D82A}">
                    <a16:rowId xmlns:a16="http://schemas.microsoft.com/office/drawing/2014/main" val="2995996744"/>
                  </a:ext>
                </a:extLst>
              </a:tr>
              <a:tr h="583626">
                <a:tc>
                  <a:txBody>
                    <a:bodyPr/>
                    <a:lstStyle/>
                    <a:p>
                      <a:r>
                        <a:rPr lang="en-US" sz="1400" dirty="0"/>
                        <a:t>Coloring the Universe</a:t>
                      </a:r>
                    </a:p>
                  </a:txBody>
                  <a:tcPr marL="68580" marR="68580" marT="34290" marB="34290"/>
                </a:tc>
                <a:tc>
                  <a:txBody>
                    <a:bodyPr/>
                    <a:lstStyle/>
                    <a:p>
                      <a:r>
                        <a:rPr lang="en-US" sz="1400" dirty="0"/>
                        <a:t>DONE!</a:t>
                      </a:r>
                    </a:p>
                  </a:txBody>
                  <a:tcPr marL="68580" marR="68580" marT="34290" marB="34290"/>
                </a:tc>
                <a:extLst>
                  <a:ext uri="{0D108BD9-81ED-4DB2-BD59-A6C34878D82A}">
                    <a16:rowId xmlns:a16="http://schemas.microsoft.com/office/drawing/2014/main" val="456102294"/>
                  </a:ext>
                </a:extLst>
              </a:tr>
              <a:tr h="480060">
                <a:tc>
                  <a:txBody>
                    <a:bodyPr/>
                    <a:lstStyle/>
                    <a:p>
                      <a:r>
                        <a:rPr lang="en-US" sz="1400" dirty="0"/>
                        <a:t>A Window to the Stars</a:t>
                      </a:r>
                    </a:p>
                  </a:txBody>
                  <a:tcPr marL="68580" marR="68580" marT="34290" marB="34290"/>
                </a:tc>
                <a:tc>
                  <a:txBody>
                    <a:bodyPr/>
                    <a:lstStyle/>
                    <a:p>
                      <a:r>
                        <a:rPr lang="en-US" sz="1400" b="0" i="0" u="none" strike="noStrike" kern="1200" dirty="0">
                          <a:solidFill>
                            <a:schemeClr val="dk1"/>
                          </a:solidFill>
                          <a:effectLst/>
                          <a:latin typeface="+mn-lt"/>
                          <a:ea typeface="+mn-ea"/>
                          <a:cs typeface="+mn-cs"/>
                        </a:rPr>
                        <a:t>Need help in identifying the white dwarfs in our star cluster data and in calculating the luminosities/temperatures to place them on the HR diagram.</a:t>
                      </a:r>
                      <a:endParaRPr lang="en-US" sz="1400" dirty="0"/>
                    </a:p>
                  </a:txBody>
                  <a:tcPr marL="68580" marR="68580" marT="34290" marB="34290"/>
                </a:tc>
                <a:extLst>
                  <a:ext uri="{0D108BD9-81ED-4DB2-BD59-A6C34878D82A}">
                    <a16:rowId xmlns:a16="http://schemas.microsoft.com/office/drawing/2014/main" val="4230388772"/>
                  </a:ext>
                </a:extLst>
              </a:tr>
              <a:tr h="557097">
                <a:tc>
                  <a:txBody>
                    <a:bodyPr/>
                    <a:lstStyle/>
                    <a:p>
                      <a:r>
                        <a:rPr lang="en-US" sz="1400" dirty="0"/>
                        <a:t>Mapping the Milky Way</a:t>
                      </a:r>
                    </a:p>
                  </a:txBody>
                  <a:tcPr marL="68580" marR="68580" marT="34290" marB="34290"/>
                </a:tc>
                <a:tc>
                  <a:txBody>
                    <a:bodyPr/>
                    <a:lstStyle/>
                    <a:p>
                      <a:r>
                        <a:rPr lang="en-US" sz="1400" dirty="0"/>
                        <a:t>DONE!</a:t>
                      </a:r>
                    </a:p>
                  </a:txBody>
                  <a:tcPr marL="68580" marR="68580" marT="34290" marB="34290"/>
                </a:tc>
                <a:extLst>
                  <a:ext uri="{0D108BD9-81ED-4DB2-BD59-A6C34878D82A}">
                    <a16:rowId xmlns:a16="http://schemas.microsoft.com/office/drawing/2014/main" val="1965628345"/>
                  </a:ext>
                </a:extLst>
              </a:tr>
              <a:tr h="480060">
                <a:tc>
                  <a:txBody>
                    <a:bodyPr/>
                    <a:lstStyle/>
                    <a:p>
                      <a:r>
                        <a:rPr lang="en-US" sz="1400" dirty="0"/>
                        <a:t>Expanding Universe</a:t>
                      </a:r>
                    </a:p>
                  </a:txBody>
                  <a:tcPr marL="68580" marR="68580" marT="34290" marB="34290"/>
                </a:tc>
                <a:tc>
                  <a:txBody>
                    <a:bodyPr/>
                    <a:lstStyle/>
                    <a:p>
                      <a:r>
                        <a:rPr lang="en-US" sz="1400" b="0" i="0" u="none" strike="noStrike" kern="1200" dirty="0">
                          <a:solidFill>
                            <a:schemeClr val="dk1"/>
                          </a:solidFill>
                          <a:effectLst/>
                          <a:latin typeface="+mn-lt"/>
                          <a:ea typeface="+mn-ea"/>
                          <a:cs typeface="+mn-cs"/>
                        </a:rPr>
                        <a:t>data of Type </a:t>
                      </a:r>
                      <a:r>
                        <a:rPr lang="en-US" sz="1400" b="0" i="0" u="none" strike="noStrike" kern="1200" dirty="0" err="1">
                          <a:solidFill>
                            <a:schemeClr val="dk1"/>
                          </a:solidFill>
                          <a:effectLst/>
                          <a:latin typeface="+mn-lt"/>
                          <a:ea typeface="+mn-ea"/>
                          <a:cs typeface="+mn-cs"/>
                        </a:rPr>
                        <a:t>Ia</a:t>
                      </a:r>
                      <a:r>
                        <a:rPr lang="en-US" sz="1400" b="0" i="0" u="none" strike="noStrike" kern="1200" dirty="0">
                          <a:solidFill>
                            <a:schemeClr val="dk1"/>
                          </a:solidFill>
                          <a:effectLst/>
                          <a:latin typeface="+mn-lt"/>
                          <a:ea typeface="+mn-ea"/>
                          <a:cs typeface="+mn-cs"/>
                        </a:rPr>
                        <a:t> </a:t>
                      </a:r>
                      <a:r>
                        <a:rPr lang="en-US" sz="1400" b="0" i="0" u="none" strike="noStrike" kern="1200" dirty="0" err="1">
                          <a:solidFill>
                            <a:schemeClr val="dk1"/>
                          </a:solidFill>
                          <a:effectLst/>
                          <a:latin typeface="+mn-lt"/>
                          <a:ea typeface="+mn-ea"/>
                          <a:cs typeface="+mn-cs"/>
                        </a:rPr>
                        <a:t>SNe</a:t>
                      </a:r>
                      <a:r>
                        <a:rPr lang="en-US" sz="1400" b="0" i="0" u="none" strike="noStrike" kern="1200" dirty="0">
                          <a:solidFill>
                            <a:schemeClr val="dk1"/>
                          </a:solidFill>
                          <a:effectLst/>
                          <a:latin typeface="+mn-lt"/>
                          <a:ea typeface="+mn-ea"/>
                          <a:cs typeface="+mn-cs"/>
                        </a:rPr>
                        <a:t> and host galaxies – need distance measurements and redshifts/velocities for large sample to construct Hubble diagram</a:t>
                      </a:r>
                      <a:endParaRPr lang="en-US" sz="1400" dirty="0"/>
                    </a:p>
                  </a:txBody>
                  <a:tcPr marL="68580" marR="68580" marT="34290" marB="34290"/>
                </a:tc>
                <a:extLst>
                  <a:ext uri="{0D108BD9-81ED-4DB2-BD59-A6C34878D82A}">
                    <a16:rowId xmlns:a16="http://schemas.microsoft.com/office/drawing/2014/main" val="512872964"/>
                  </a:ext>
                </a:extLst>
              </a:tr>
              <a:tr h="480060">
                <a:tc>
                  <a:txBody>
                    <a:bodyPr/>
                    <a:lstStyle/>
                    <a:p>
                      <a:r>
                        <a:rPr lang="en-US" sz="1400" dirty="0"/>
                        <a:t>Exploding Stars</a:t>
                      </a:r>
                    </a:p>
                  </a:txBody>
                  <a:tcPr marL="68580" marR="68580" marT="34290" marB="34290"/>
                </a:tc>
                <a:tc>
                  <a:txBody>
                    <a:bodyPr/>
                    <a:lstStyle/>
                    <a:p>
                      <a:r>
                        <a:rPr lang="en-US" sz="1400" kern="1200" dirty="0">
                          <a:solidFill>
                            <a:schemeClr val="dk1"/>
                          </a:solidFill>
                          <a:effectLst/>
                          <a:latin typeface="+mn-lt"/>
                          <a:ea typeface="+mn-ea"/>
                          <a:cs typeface="+mn-cs"/>
                        </a:rPr>
                        <a:t>Time series of images of Type Ia and Type </a:t>
                      </a:r>
                      <a:r>
                        <a:rPr lang="en-US" sz="1400" kern="1200" dirty="0" err="1">
                          <a:solidFill>
                            <a:schemeClr val="dk1"/>
                          </a:solidFill>
                          <a:effectLst/>
                          <a:latin typeface="+mn-lt"/>
                          <a:ea typeface="+mn-ea"/>
                          <a:cs typeface="+mn-cs"/>
                        </a:rPr>
                        <a:t>IIp</a:t>
                      </a:r>
                      <a:r>
                        <a:rPr lang="en-US" sz="1400" kern="1200" dirty="0">
                          <a:solidFill>
                            <a:schemeClr val="dk1"/>
                          </a:solidFill>
                          <a:effectLst/>
                          <a:latin typeface="+mn-lt"/>
                          <a:ea typeface="+mn-ea"/>
                          <a:cs typeface="+mn-cs"/>
                        </a:rPr>
                        <a:t> </a:t>
                      </a:r>
                      <a:r>
                        <a:rPr lang="en-US" sz="1400" kern="1200" dirty="0" err="1">
                          <a:solidFill>
                            <a:schemeClr val="dk1"/>
                          </a:solidFill>
                          <a:effectLst/>
                          <a:latin typeface="+mn-lt"/>
                          <a:ea typeface="+mn-ea"/>
                          <a:cs typeface="+mn-cs"/>
                        </a:rPr>
                        <a:t>SNe</a:t>
                      </a:r>
                      <a:r>
                        <a:rPr lang="en-US" sz="1400" kern="1200" dirty="0">
                          <a:solidFill>
                            <a:schemeClr val="dk1"/>
                          </a:solidFill>
                          <a:effectLst/>
                          <a:latin typeface="+mn-lt"/>
                          <a:ea typeface="+mn-ea"/>
                          <a:cs typeface="+mn-cs"/>
                        </a:rPr>
                        <a:t> with corresponding light curve photometry, including near peak</a:t>
                      </a:r>
                      <a:r>
                        <a:rPr lang="en-US" sz="1400" dirty="0">
                          <a:effectLst/>
                        </a:rPr>
                        <a:t> </a:t>
                      </a:r>
                      <a:endParaRPr lang="en-US" sz="1400" dirty="0"/>
                    </a:p>
                  </a:txBody>
                  <a:tcPr marL="68580" marR="68580" marT="34290" marB="34290"/>
                </a:tc>
                <a:extLst>
                  <a:ext uri="{0D108BD9-81ED-4DB2-BD59-A6C34878D82A}">
                    <a16:rowId xmlns:a16="http://schemas.microsoft.com/office/drawing/2014/main" val="513294011"/>
                  </a:ext>
                </a:extLst>
              </a:tr>
              <a:tr h="685800">
                <a:tc>
                  <a:txBody>
                    <a:bodyPr/>
                    <a:lstStyle/>
                    <a:p>
                      <a:r>
                        <a:rPr lang="en-US" sz="1400" dirty="0"/>
                        <a:t>Surveying the Solar System</a:t>
                      </a:r>
                    </a:p>
                  </a:txBody>
                  <a:tcPr marL="68580" marR="68580" marT="34290" marB="34290"/>
                </a:tc>
                <a:tc>
                  <a:txBody>
                    <a:bodyPr/>
                    <a:lstStyle/>
                    <a:p>
                      <a:r>
                        <a:rPr lang="en-US" sz="1400" b="0" i="0" u="none" strike="noStrike" kern="1200" dirty="0">
                          <a:solidFill>
                            <a:schemeClr val="dk1"/>
                          </a:solidFill>
                          <a:effectLst/>
                          <a:latin typeface="+mn-lt"/>
                          <a:ea typeface="+mn-ea"/>
                          <a:cs typeface="+mn-cs"/>
                        </a:rPr>
                        <a:t>Comet orbital information is reported in ways differing from the asteroids. Need help/advice in calculating orbits as a function in time in Cartesian (</a:t>
                      </a:r>
                      <a:r>
                        <a:rPr lang="en-US" sz="1400" b="0" i="0" u="none" strike="noStrike" kern="1200" dirty="0" err="1">
                          <a:solidFill>
                            <a:schemeClr val="dk1"/>
                          </a:solidFill>
                          <a:effectLst/>
                          <a:latin typeface="+mn-lt"/>
                          <a:ea typeface="+mn-ea"/>
                          <a:cs typeface="+mn-cs"/>
                        </a:rPr>
                        <a:t>x,y,z</a:t>
                      </a:r>
                      <a:r>
                        <a:rPr lang="en-US" sz="1400" b="0" i="0" u="none" strike="noStrike" kern="1200" dirty="0">
                          <a:solidFill>
                            <a:schemeClr val="dk1"/>
                          </a:solidFill>
                          <a:effectLst/>
                          <a:latin typeface="+mn-lt"/>
                          <a:ea typeface="+mn-ea"/>
                          <a:cs typeface="+mn-cs"/>
                        </a:rPr>
                        <a:t>) space, including starting positions. </a:t>
                      </a:r>
                      <a:endParaRPr lang="en-US" sz="1400" dirty="0"/>
                    </a:p>
                  </a:txBody>
                  <a:tcPr marL="68580" marR="68580" marT="34290" marB="34290"/>
                </a:tc>
                <a:extLst>
                  <a:ext uri="{0D108BD9-81ED-4DB2-BD59-A6C34878D82A}">
                    <a16:rowId xmlns:a16="http://schemas.microsoft.com/office/drawing/2014/main" val="3702577691"/>
                  </a:ext>
                </a:extLst>
              </a:tr>
              <a:tr h="480060">
                <a:tc>
                  <a:txBody>
                    <a:bodyPr/>
                    <a:lstStyle/>
                    <a:p>
                      <a:r>
                        <a:rPr lang="en-US" sz="1400" dirty="0"/>
                        <a:t>Variable Stars</a:t>
                      </a:r>
                    </a:p>
                  </a:txBody>
                  <a:tcPr marL="68580" marR="68580" marT="34290" marB="34290"/>
                </a:tc>
                <a:tc>
                  <a:txBody>
                    <a:bodyPr/>
                    <a:lstStyle/>
                    <a:p>
                      <a:r>
                        <a:rPr lang="en-US" sz="1400" dirty="0"/>
                        <a:t>Time series </a:t>
                      </a:r>
                      <a:r>
                        <a:rPr lang="en-US" sz="1400" kern="1200" dirty="0">
                          <a:solidFill>
                            <a:schemeClr val="dk1"/>
                          </a:solidFill>
                          <a:effectLst/>
                          <a:latin typeface="+mn-lt"/>
                          <a:ea typeface="+mn-ea"/>
                          <a:cs typeface="+mn-cs"/>
                        </a:rPr>
                        <a:t>of images of Type I (classical) Cepheid variables with corresponding light curve photometry, including near peak</a:t>
                      </a:r>
                      <a:r>
                        <a:rPr lang="en-US" sz="1400" dirty="0">
                          <a:effectLst/>
                        </a:rPr>
                        <a:t> </a:t>
                      </a:r>
                      <a:endParaRPr lang="en-US" sz="1400" dirty="0"/>
                    </a:p>
                  </a:txBody>
                  <a:tcPr marL="68580" marR="68580" marT="34290" marB="34290"/>
                </a:tc>
                <a:extLst>
                  <a:ext uri="{0D108BD9-81ED-4DB2-BD59-A6C34878D82A}">
                    <a16:rowId xmlns:a16="http://schemas.microsoft.com/office/drawing/2014/main" val="4292076872"/>
                  </a:ext>
                </a:extLst>
              </a:tr>
              <a:tr h="344870">
                <a:tc>
                  <a:txBody>
                    <a:bodyPr/>
                    <a:lstStyle/>
                    <a:p>
                      <a:r>
                        <a:rPr lang="en-US" sz="1400" dirty="0"/>
                        <a:t>Hazardous Asteroids</a:t>
                      </a:r>
                    </a:p>
                  </a:txBody>
                  <a:tcPr marL="68580" marR="68580" marT="34290" marB="34290"/>
                </a:tc>
                <a:tc>
                  <a:txBody>
                    <a:bodyPr/>
                    <a:lstStyle/>
                    <a:p>
                      <a:r>
                        <a:rPr lang="en-US" sz="1400" b="0" i="0" u="none" strike="noStrike" kern="1200" dirty="0">
                          <a:solidFill>
                            <a:schemeClr val="dk1"/>
                          </a:solidFill>
                          <a:effectLst/>
                          <a:latin typeface="+mn-lt"/>
                          <a:ea typeface="+mn-ea"/>
                          <a:cs typeface="+mn-cs"/>
                        </a:rPr>
                        <a:t>Need uncertainties in the orbital parameters (not in MPC – in MOPS?)</a:t>
                      </a:r>
                      <a:endParaRPr lang="en-US" sz="1400" dirty="0"/>
                    </a:p>
                  </a:txBody>
                  <a:tcPr marL="68580" marR="68580" marT="34290" marB="34290"/>
                </a:tc>
                <a:extLst>
                  <a:ext uri="{0D108BD9-81ED-4DB2-BD59-A6C34878D82A}">
                    <a16:rowId xmlns:a16="http://schemas.microsoft.com/office/drawing/2014/main" val="1737640945"/>
                  </a:ext>
                </a:extLst>
              </a:tr>
              <a:tr h="344870">
                <a:tc>
                  <a:txBody>
                    <a:bodyPr/>
                    <a:lstStyle/>
                    <a:p>
                      <a:r>
                        <a:rPr lang="en-US" sz="1400" dirty="0"/>
                        <a:t>Exploring the Observable Universe</a:t>
                      </a:r>
                    </a:p>
                  </a:txBody>
                  <a:tcPr marL="68580" marR="68580" marT="34290" marB="34290"/>
                </a:tc>
                <a:tc>
                  <a:txBody>
                    <a:bodyPr/>
                    <a:lstStyle/>
                    <a:p>
                      <a:r>
                        <a:rPr lang="en-US" sz="1400" dirty="0"/>
                        <a:t>Need redshifts from large, deep survey. </a:t>
                      </a:r>
                      <a:r>
                        <a:rPr lang="en-US" sz="1400" b="0" i="0" u="none" strike="noStrike" kern="1200" dirty="0">
                          <a:solidFill>
                            <a:schemeClr val="dk1"/>
                          </a:solidFill>
                          <a:effectLst/>
                          <a:latin typeface="+mn-lt"/>
                          <a:ea typeface="+mn-ea"/>
                          <a:cs typeface="+mn-cs"/>
                        </a:rPr>
                        <a:t>Need a way to visualize the cube of (</a:t>
                      </a:r>
                      <a:r>
                        <a:rPr lang="en-US" sz="1400" b="0" i="0" u="none" strike="noStrike" kern="1200" dirty="0" err="1">
                          <a:solidFill>
                            <a:schemeClr val="dk1"/>
                          </a:solidFill>
                          <a:effectLst/>
                          <a:latin typeface="+mn-lt"/>
                          <a:ea typeface="+mn-ea"/>
                          <a:cs typeface="+mn-cs"/>
                        </a:rPr>
                        <a:t>RA,Dec,z</a:t>
                      </a:r>
                      <a:r>
                        <a:rPr lang="en-US" sz="1400" b="0" i="0" u="none" strike="noStrike" kern="1200" dirty="0">
                          <a:solidFill>
                            <a:schemeClr val="dk1"/>
                          </a:solidFill>
                          <a:effectLst/>
                          <a:latin typeface="+mn-lt"/>
                          <a:ea typeface="+mn-ea"/>
                          <a:cs typeface="+mn-cs"/>
                        </a:rPr>
                        <a:t>)</a:t>
                      </a:r>
                      <a:endParaRPr lang="en-US" sz="1400" dirty="0"/>
                    </a:p>
                  </a:txBody>
                  <a:tcPr marL="68580" marR="68580" marT="34290" marB="34290"/>
                </a:tc>
                <a:extLst>
                  <a:ext uri="{0D108BD9-81ED-4DB2-BD59-A6C34878D82A}">
                    <a16:rowId xmlns:a16="http://schemas.microsoft.com/office/drawing/2014/main" val="792040817"/>
                  </a:ext>
                </a:extLst>
              </a:tr>
            </a:tbl>
          </a:graphicData>
        </a:graphic>
      </p:graphicFrame>
      <p:sp>
        <p:nvSpPr>
          <p:cNvPr id="3" name="Rectangle 2">
            <a:extLst>
              <a:ext uri="{FF2B5EF4-FFF2-40B4-BE49-F238E27FC236}">
                <a16:creationId xmlns:a16="http://schemas.microsoft.com/office/drawing/2014/main" id="{B5A1BE6F-AAD1-9843-BD3F-61999C5629E3}"/>
              </a:ext>
            </a:extLst>
          </p:cNvPr>
          <p:cNvSpPr/>
          <p:nvPr/>
        </p:nvSpPr>
        <p:spPr>
          <a:xfrm>
            <a:off x="891280" y="6019800"/>
            <a:ext cx="7361439" cy="346249"/>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wrap="none">
            <a:spAutoFit/>
          </a:bodyPr>
          <a:lstStyle/>
          <a:p>
            <a:r>
              <a:rPr lang="en-US" sz="1650" dirty="0"/>
              <a:t>ASK: need scientists to assist with gathering data listed above from existing datasets</a:t>
            </a:r>
          </a:p>
        </p:txBody>
      </p:sp>
    </p:spTree>
    <p:extLst>
      <p:ext uri="{BB962C8B-B14F-4D97-AF65-F5344CB8AC3E}">
        <p14:creationId xmlns:p14="http://schemas.microsoft.com/office/powerpoint/2010/main" val="21626220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Links to investigation prototypes</a:t>
            </a:r>
          </a:p>
        </p:txBody>
      </p:sp>
      <p:sp>
        <p:nvSpPr>
          <p:cNvPr id="3" name="Text Placeholder 2"/>
          <p:cNvSpPr>
            <a:spLocks noGrp="1"/>
          </p:cNvSpPr>
          <p:nvPr>
            <p:ph type="body" idx="1"/>
          </p:nvPr>
        </p:nvSpPr>
        <p:spPr/>
        <p:txBody>
          <a:bodyPr/>
          <a:lstStyle/>
          <a:p>
            <a:pPr marL="0" indent="0">
              <a:buNone/>
            </a:pPr>
            <a:r>
              <a:rPr lang="en-US" dirty="0"/>
              <a:t>	</a:t>
            </a:r>
          </a:p>
          <a:p>
            <a:pPr marL="0" indent="0">
              <a:buNone/>
            </a:pPr>
            <a:r>
              <a:rPr lang="en-US" dirty="0"/>
              <a:t>	A Window to the Stars	</a:t>
            </a:r>
            <a:r>
              <a:rPr lang="en-US" dirty="0">
                <a:hlinkClick r:id="rId2"/>
              </a:rPr>
              <a:t>http://ls.st/0ed</a:t>
            </a:r>
            <a:endParaRPr lang="en-US" dirty="0"/>
          </a:p>
          <a:p>
            <a:endParaRPr lang="en-US" dirty="0"/>
          </a:p>
          <a:p>
            <a:pPr marL="0" indent="0">
              <a:buNone/>
            </a:pPr>
            <a:r>
              <a:rPr lang="en-US" dirty="0"/>
              <a:t>	Mapping the Milky Way	</a:t>
            </a:r>
            <a:r>
              <a:rPr lang="en-US" dirty="0">
                <a:hlinkClick r:id="rId3"/>
              </a:rPr>
              <a:t>http://ls.st/l9d</a:t>
            </a:r>
            <a:endParaRPr lang="en-US" dirty="0"/>
          </a:p>
          <a:p>
            <a:endParaRPr lang="en-US" dirty="0"/>
          </a:p>
          <a:p>
            <a:pPr marL="0" indent="0">
              <a:buNone/>
            </a:pPr>
            <a:r>
              <a:rPr lang="en-US" dirty="0"/>
              <a:t>	Coloring the Universe		</a:t>
            </a:r>
            <a:r>
              <a:rPr lang="en-US" dirty="0">
                <a:hlinkClick r:id="rId4"/>
              </a:rPr>
              <a:t>http://ls.st/rqk</a:t>
            </a:r>
            <a:endParaRPr lang="en-US" dirty="0"/>
          </a:p>
          <a:p>
            <a:pPr marL="0" indent="0">
              <a:buNone/>
            </a:pPr>
            <a:endParaRPr lang="en-US" dirty="0"/>
          </a:p>
          <a:p>
            <a:pPr marL="0" indent="0">
              <a:buNone/>
            </a:pPr>
            <a:r>
              <a:rPr lang="en-US" dirty="0"/>
              <a:t>Sample teacher guide (Mapping the Milky Way) 	  </a:t>
            </a:r>
            <a:r>
              <a:rPr lang="en-US" u="sng" dirty="0">
                <a:hlinkClick r:id="rId5"/>
              </a:rPr>
              <a:t>http://ls.st/62n</a:t>
            </a:r>
            <a:endParaRPr lang="en-US" u="sng" dirty="0"/>
          </a:p>
          <a:p>
            <a:pPr marL="0" indent="0">
              <a:buNone/>
            </a:pPr>
            <a:endParaRPr lang="en-US" dirty="0"/>
          </a:p>
          <a:p>
            <a:pPr marL="0" indent="0">
              <a:buNone/>
            </a:pPr>
            <a:r>
              <a:rPr lang="en-US" dirty="0"/>
              <a:t>Sample Assessment video (HRD English)    </a:t>
            </a:r>
            <a:r>
              <a:rPr lang="en-US" dirty="0">
                <a:hlinkClick r:id="rId6"/>
              </a:rPr>
              <a:t>http://ls.st/k1o</a:t>
            </a:r>
            <a:endParaRPr lang="en-US" dirty="0"/>
          </a:p>
          <a:p>
            <a:pPr marL="0" indent="0">
              <a:buNone/>
            </a:pPr>
            <a:r>
              <a:rPr lang="en-US" dirty="0"/>
              <a:t>						       (HRD Spanish)	  </a:t>
            </a:r>
            <a:r>
              <a:rPr lang="en-US" dirty="0">
                <a:hlinkClick r:id="rId7"/>
              </a:rPr>
              <a:t>http://ls.st/bam</a:t>
            </a:r>
            <a:endParaRPr lang="en-US" dirty="0"/>
          </a:p>
          <a:p>
            <a:pPr marL="0" indent="0">
              <a:buNone/>
            </a:pPr>
            <a:endParaRPr lang="en-US" dirty="0"/>
          </a:p>
        </p:txBody>
      </p:sp>
    </p:spTree>
    <p:extLst>
      <p:ext uri="{BB962C8B-B14F-4D97-AF65-F5344CB8AC3E}">
        <p14:creationId xmlns:p14="http://schemas.microsoft.com/office/powerpoint/2010/main" val="15928140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US" dirty="0"/>
              <a:t>Contact us with your ideas</a:t>
            </a:r>
          </a:p>
        </p:txBody>
      </p:sp>
      <p:pic>
        <p:nvPicPr>
          <p:cNvPr id="18" name="Content Placeholder 17"/>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6986" r="4013"/>
          <a:stretch/>
        </p:blipFill>
        <p:spPr>
          <a:xfrm>
            <a:off x="-31173" y="838200"/>
            <a:ext cx="9144000" cy="5618558"/>
          </a:xfrm>
        </p:spPr>
      </p:pic>
      <p:sp>
        <p:nvSpPr>
          <p:cNvPr id="16" name="TextBox 15"/>
          <p:cNvSpPr txBox="1"/>
          <p:nvPr/>
        </p:nvSpPr>
        <p:spPr>
          <a:xfrm>
            <a:off x="609600" y="1447800"/>
            <a:ext cx="8305800" cy="3785652"/>
          </a:xfrm>
          <a:prstGeom prst="rect">
            <a:avLst/>
          </a:prstGeom>
          <a:noFill/>
        </p:spPr>
        <p:txBody>
          <a:bodyPr wrap="square" rtlCol="0">
            <a:spAutoFit/>
          </a:bodyPr>
          <a:lstStyle/>
          <a:p>
            <a:r>
              <a:rPr lang="en-US" sz="2400" dirty="0">
                <a:solidFill>
                  <a:schemeClr val="bg1"/>
                </a:solidFill>
              </a:rPr>
              <a:t>As we continue construction, please contact us with your ideas and questions:  </a:t>
            </a:r>
            <a:r>
              <a:rPr lang="en-US" sz="2400" dirty="0">
                <a:solidFill>
                  <a:schemeClr val="bg1"/>
                </a:solidFill>
                <a:hlinkClick r:id="rId4">
                  <a:extLst>
                    <a:ext uri="{A12FA001-AC4F-418D-AE19-62706E023703}">
                      <ahyp:hlinkClr xmlns:ahyp="http://schemas.microsoft.com/office/drawing/2018/hyperlinkcolor" val="tx"/>
                    </a:ext>
                  </a:extLst>
                </a:hlinkClick>
              </a:rPr>
              <a:t>education@lsst.org</a:t>
            </a:r>
            <a:endParaRPr lang="en-US" sz="2400" dirty="0">
              <a:solidFill>
                <a:schemeClr val="bg1"/>
              </a:solidFill>
            </a:endParaRPr>
          </a:p>
          <a:p>
            <a:endParaRPr lang="en-US" sz="2400" dirty="0">
              <a:solidFill>
                <a:schemeClr val="bg1"/>
              </a:solidFill>
            </a:endParaRPr>
          </a:p>
          <a:p>
            <a:pPr algn="ctr"/>
            <a:r>
              <a:rPr lang="en-US" sz="2400" dirty="0">
                <a:solidFill>
                  <a:schemeClr val="bg1"/>
                </a:solidFill>
                <a:hlinkClick r:id="rId5">
                  <a:extLst>
                    <a:ext uri="{A12FA001-AC4F-418D-AE19-62706E023703}">
                      <ahyp:hlinkClr xmlns:ahyp="http://schemas.microsoft.com/office/drawing/2018/hyperlinkcolor" val="tx"/>
                    </a:ext>
                  </a:extLst>
                </a:hlinkClick>
              </a:rPr>
              <a:t>www.lsst.org/about/epo</a:t>
            </a:r>
            <a:endParaRPr lang="en-US" sz="2400" dirty="0">
              <a:solidFill>
                <a:schemeClr val="bg1"/>
              </a:solidFill>
            </a:endParaRPr>
          </a:p>
          <a:p>
            <a:endParaRPr lang="en-US" sz="2400" dirty="0">
              <a:solidFill>
                <a:schemeClr val="bg1"/>
              </a:solidFill>
            </a:endParaRPr>
          </a:p>
          <a:p>
            <a:endParaRPr lang="en-US" sz="2400" dirty="0">
              <a:solidFill>
                <a:schemeClr val="bg1"/>
              </a:solidFill>
            </a:endParaRPr>
          </a:p>
          <a:p>
            <a:pPr algn="ctr"/>
            <a:r>
              <a:rPr lang="en-US" sz="2400" i="1" dirty="0">
                <a:solidFill>
                  <a:schemeClr val="bg1"/>
                </a:solidFill>
              </a:rPr>
              <a:t>Thank you!</a:t>
            </a:r>
          </a:p>
          <a:p>
            <a:endParaRPr lang="en-US" sz="2400" dirty="0">
              <a:solidFill>
                <a:schemeClr val="bg1"/>
              </a:solidFill>
            </a:endParaRPr>
          </a:p>
          <a:p>
            <a:endParaRPr lang="en-US" sz="2400" dirty="0">
              <a:solidFill>
                <a:schemeClr val="bg1"/>
              </a:solidFill>
            </a:endParaRPr>
          </a:p>
          <a:p>
            <a:endParaRPr lang="en-US" sz="2400" dirty="0">
              <a:solidFill>
                <a:schemeClr val="bg1"/>
              </a:solidFill>
            </a:endParaRPr>
          </a:p>
        </p:txBody>
      </p:sp>
      <p:sp>
        <p:nvSpPr>
          <p:cNvPr id="2" name="TextBox 1">
            <a:extLst>
              <a:ext uri="{FF2B5EF4-FFF2-40B4-BE49-F238E27FC236}">
                <a16:creationId xmlns:a16="http://schemas.microsoft.com/office/drawing/2014/main" id="{51FF1736-0D14-E54B-8B54-5AC2E405AD91}"/>
              </a:ext>
            </a:extLst>
          </p:cNvPr>
          <p:cNvSpPr txBox="1"/>
          <p:nvPr/>
        </p:nvSpPr>
        <p:spPr>
          <a:xfrm>
            <a:off x="-41564" y="6118204"/>
            <a:ext cx="2905732" cy="338554"/>
          </a:xfrm>
          <a:prstGeom prst="rect">
            <a:avLst/>
          </a:prstGeom>
          <a:solidFill>
            <a:schemeClr val="bg1">
              <a:lumMod val="85000"/>
            </a:schemeClr>
          </a:solidFill>
        </p:spPr>
        <p:txBody>
          <a:bodyPr wrap="none" rtlCol="0">
            <a:spAutoFit/>
          </a:bodyPr>
          <a:lstStyle/>
          <a:p>
            <a:r>
              <a:rPr lang="en-US" sz="1600" dirty="0" err="1">
                <a:latin typeface="+mj-lt"/>
              </a:rPr>
              <a:t>Earthcam</a:t>
            </a:r>
            <a:r>
              <a:rPr lang="en-US" sz="1600" dirty="0">
                <a:latin typeface="+mj-lt"/>
              </a:rPr>
              <a:t> photo/LSST/NSF/AURA</a:t>
            </a:r>
          </a:p>
        </p:txBody>
      </p:sp>
    </p:spTree>
    <p:extLst>
      <p:ext uri="{BB962C8B-B14F-4D97-AF65-F5344CB8AC3E}">
        <p14:creationId xmlns:p14="http://schemas.microsoft.com/office/powerpoint/2010/main" val="37544787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Mission of LSST EPO</a:t>
            </a:r>
          </a:p>
        </p:txBody>
      </p:sp>
      <p:sp>
        <p:nvSpPr>
          <p:cNvPr id="3" name="Text Placeholder 2"/>
          <p:cNvSpPr>
            <a:spLocks noGrp="1"/>
          </p:cNvSpPr>
          <p:nvPr>
            <p:ph type="body" idx="1"/>
          </p:nvPr>
        </p:nvSpPr>
        <p:spPr/>
        <p:txBody>
          <a:bodyPr/>
          <a:lstStyle/>
          <a:p>
            <a:pPr>
              <a:buFont typeface="Lucida Grande"/>
              <a:buChar char="-"/>
            </a:pPr>
            <a:r>
              <a:rPr lang="en-US" dirty="0"/>
              <a:t>Guidelines</a:t>
            </a:r>
          </a:p>
          <a:p>
            <a:pPr lvl="1"/>
            <a:r>
              <a:rPr lang="en-US" sz="2200" dirty="0"/>
              <a:t>Delete notes and save this template as your presentation</a:t>
            </a:r>
          </a:p>
          <a:p>
            <a:pPr lvl="2"/>
            <a:r>
              <a:rPr lang="en-US" sz="2000" dirty="0"/>
              <a:t>No drop shadows</a:t>
            </a:r>
          </a:p>
          <a:p>
            <a:pPr lvl="3"/>
            <a:r>
              <a:rPr lang="en-US" sz="1800" dirty="0"/>
              <a:t>Only use the font Calibri or </a:t>
            </a:r>
            <a:r>
              <a:rPr lang="en-US" sz="1800" dirty="0" err="1"/>
              <a:t>Carlito</a:t>
            </a:r>
            <a:r>
              <a:rPr lang="en-US" sz="1800" dirty="0"/>
              <a:t> </a:t>
            </a:r>
          </a:p>
          <a:p>
            <a:pPr lvl="4"/>
            <a:r>
              <a:rPr lang="en-US" sz="1800" dirty="0"/>
              <a:t>Please do not alter template</a:t>
            </a:r>
          </a:p>
        </p:txBody>
      </p:sp>
      <p:sp>
        <p:nvSpPr>
          <p:cNvPr id="13" name="TextBox 12"/>
          <p:cNvSpPr txBox="1"/>
          <p:nvPr/>
        </p:nvSpPr>
        <p:spPr>
          <a:xfrm>
            <a:off x="7010400" y="838200"/>
            <a:ext cx="1981200" cy="646331"/>
          </a:xfrm>
          <a:prstGeom prst="rect">
            <a:avLst/>
          </a:prstGeom>
          <a:noFill/>
        </p:spPr>
        <p:txBody>
          <a:bodyPr wrap="square" rtlCol="0">
            <a:spAutoFit/>
          </a:bodyPr>
          <a:lstStyle/>
          <a:p>
            <a:r>
              <a:rPr lang="en-US" dirty="0">
                <a:solidFill>
                  <a:schemeClr val="accent2">
                    <a:lumMod val="75000"/>
                  </a:schemeClr>
                </a:solidFill>
                <a:latin typeface="Calibri" charset="0"/>
              </a:rPr>
              <a:t>24 pt Bold in </a:t>
            </a:r>
          </a:p>
          <a:p>
            <a:r>
              <a:rPr lang="en-US" dirty="0">
                <a:solidFill>
                  <a:schemeClr val="accent2">
                    <a:lumMod val="75000"/>
                  </a:schemeClr>
                </a:solidFill>
                <a:latin typeface="Calibri" charset="0"/>
              </a:rPr>
              <a:t>either blue or black</a:t>
            </a:r>
            <a:endParaRPr lang="en-US" dirty="0">
              <a:solidFill>
                <a:schemeClr val="accent2">
                  <a:lumMod val="75000"/>
                </a:schemeClr>
              </a:solidFill>
            </a:endParaRPr>
          </a:p>
        </p:txBody>
      </p:sp>
      <p:sp>
        <p:nvSpPr>
          <p:cNvPr id="18" name="Rectangular Callout 17"/>
          <p:cNvSpPr/>
          <p:nvPr/>
        </p:nvSpPr>
        <p:spPr>
          <a:xfrm>
            <a:off x="6400800" y="4876800"/>
            <a:ext cx="2514600" cy="1219200"/>
          </a:xfrm>
          <a:prstGeom prst="wedgeRectCallout">
            <a:avLst>
              <a:gd name="adj1" fmla="val 58467"/>
              <a:gd name="adj2" fmla="val -21008"/>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6553200" y="5029200"/>
            <a:ext cx="2209800" cy="830997"/>
          </a:xfrm>
          <a:prstGeom prst="rect">
            <a:avLst/>
          </a:prstGeom>
          <a:noFill/>
        </p:spPr>
        <p:txBody>
          <a:bodyPr wrap="square" rtlCol="0">
            <a:spAutoFit/>
          </a:bodyPr>
          <a:lstStyle/>
          <a:p>
            <a:pPr algn="ctr"/>
            <a:r>
              <a:rPr lang="en-US" sz="1600" dirty="0">
                <a:solidFill>
                  <a:schemeClr val="bg1"/>
                </a:solidFill>
              </a:rPr>
              <a:t>Message box example for short highlighted messages.</a:t>
            </a:r>
          </a:p>
        </p:txBody>
      </p:sp>
      <p:pic>
        <p:nvPicPr>
          <p:cNvPr id="9" name="_H5A9023_1_watermark-small.jpg" descr="_H5A9023_1_watermark-small.jpg">
            <a:extLst>
              <a:ext uri="{FF2B5EF4-FFF2-40B4-BE49-F238E27FC236}">
                <a16:creationId xmlns:a16="http://schemas.microsoft.com/office/drawing/2014/main" id="{FAC73157-3D81-8E48-A52E-6904D832CEB7}"/>
              </a:ext>
            </a:extLst>
          </p:cNvPr>
          <p:cNvPicPr>
            <a:picLocks noChangeAspect="1"/>
          </p:cNvPicPr>
          <p:nvPr/>
        </p:nvPicPr>
        <p:blipFill>
          <a:blip r:embed="rId2">
            <a:extLst/>
          </a:blip>
          <a:stretch>
            <a:fillRect/>
          </a:stretch>
        </p:blipFill>
        <p:spPr>
          <a:xfrm>
            <a:off x="0" y="838200"/>
            <a:ext cx="9220201" cy="6147551"/>
          </a:xfrm>
          <a:prstGeom prst="rect">
            <a:avLst/>
          </a:prstGeom>
          <a:ln w="12700">
            <a:miter lim="400000"/>
          </a:ln>
        </p:spPr>
      </p:pic>
      <p:sp>
        <p:nvSpPr>
          <p:cNvPr id="2" name="TextBox 1">
            <a:extLst>
              <a:ext uri="{FF2B5EF4-FFF2-40B4-BE49-F238E27FC236}">
                <a16:creationId xmlns:a16="http://schemas.microsoft.com/office/drawing/2014/main" id="{30348EC7-440C-F943-9EEB-9378CC7ADE88}"/>
              </a:ext>
            </a:extLst>
          </p:cNvPr>
          <p:cNvSpPr txBox="1"/>
          <p:nvPr/>
        </p:nvSpPr>
        <p:spPr>
          <a:xfrm>
            <a:off x="419099" y="1195893"/>
            <a:ext cx="8305800" cy="1200329"/>
          </a:xfrm>
          <a:prstGeom prst="rect">
            <a:avLst/>
          </a:prstGeom>
          <a:noFill/>
        </p:spPr>
        <p:txBody>
          <a:bodyPr wrap="square" rtlCol="0">
            <a:spAutoFit/>
          </a:bodyPr>
          <a:lstStyle/>
          <a:p>
            <a:r>
              <a:rPr lang="en-US" sz="2400" dirty="0"/>
              <a:t>To offer accessible and engaging online experiences that provide non-specialists access to, and context for, LSST data so anyone can explore the Universe and be part of the discovery process.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1447800" y="132732"/>
            <a:ext cx="5653087" cy="557213"/>
          </a:xfrm>
        </p:spPr>
        <p:txBody>
          <a:bodyPr/>
          <a:lstStyle/>
          <a:p>
            <a:r>
              <a:rPr lang="en-US" dirty="0"/>
              <a:t>Vision of the Education Team</a:t>
            </a:r>
          </a:p>
        </p:txBody>
      </p:sp>
      <p:sp>
        <p:nvSpPr>
          <p:cNvPr id="3" name="Text Placeholder 2"/>
          <p:cNvSpPr>
            <a:spLocks noGrp="1"/>
          </p:cNvSpPr>
          <p:nvPr>
            <p:ph type="body" idx="1"/>
          </p:nvPr>
        </p:nvSpPr>
        <p:spPr/>
        <p:txBody>
          <a:bodyPr/>
          <a:lstStyle/>
          <a:p>
            <a:pPr>
              <a:buFont typeface="Lucida Grande"/>
              <a:buChar char="-"/>
            </a:pPr>
            <a:r>
              <a:rPr lang="en-US" dirty="0"/>
              <a:t>Guidelines</a:t>
            </a:r>
          </a:p>
          <a:p>
            <a:pPr lvl="1"/>
            <a:r>
              <a:rPr lang="en-US" sz="2200" dirty="0"/>
              <a:t>Delete notes and save this template as your presentation</a:t>
            </a:r>
          </a:p>
          <a:p>
            <a:pPr lvl="2"/>
            <a:r>
              <a:rPr lang="en-US" sz="2000" dirty="0"/>
              <a:t>No drop shadows</a:t>
            </a:r>
          </a:p>
          <a:p>
            <a:pPr lvl="3"/>
            <a:r>
              <a:rPr lang="en-US" sz="1800" dirty="0"/>
              <a:t>Only use the font Calibri or </a:t>
            </a:r>
            <a:r>
              <a:rPr lang="en-US" sz="1800" dirty="0" err="1"/>
              <a:t>Carlito</a:t>
            </a:r>
            <a:r>
              <a:rPr lang="en-US" sz="1800" dirty="0"/>
              <a:t> </a:t>
            </a:r>
          </a:p>
          <a:p>
            <a:pPr lvl="4"/>
            <a:r>
              <a:rPr lang="en-US" sz="1800" dirty="0"/>
              <a:t>Please do not alter template</a:t>
            </a:r>
          </a:p>
        </p:txBody>
      </p:sp>
      <p:sp>
        <p:nvSpPr>
          <p:cNvPr id="13" name="TextBox 12"/>
          <p:cNvSpPr txBox="1"/>
          <p:nvPr/>
        </p:nvSpPr>
        <p:spPr>
          <a:xfrm>
            <a:off x="7010400" y="838200"/>
            <a:ext cx="1981200" cy="646331"/>
          </a:xfrm>
          <a:prstGeom prst="rect">
            <a:avLst/>
          </a:prstGeom>
          <a:noFill/>
        </p:spPr>
        <p:txBody>
          <a:bodyPr wrap="square" rtlCol="0">
            <a:spAutoFit/>
          </a:bodyPr>
          <a:lstStyle/>
          <a:p>
            <a:r>
              <a:rPr lang="en-US" dirty="0">
                <a:solidFill>
                  <a:schemeClr val="accent2">
                    <a:lumMod val="75000"/>
                  </a:schemeClr>
                </a:solidFill>
                <a:latin typeface="Calibri" charset="0"/>
              </a:rPr>
              <a:t>24 pt Bold in </a:t>
            </a:r>
          </a:p>
          <a:p>
            <a:r>
              <a:rPr lang="en-US" dirty="0">
                <a:solidFill>
                  <a:schemeClr val="accent2">
                    <a:lumMod val="75000"/>
                  </a:schemeClr>
                </a:solidFill>
                <a:latin typeface="Calibri" charset="0"/>
              </a:rPr>
              <a:t>either blue or black</a:t>
            </a:r>
            <a:endParaRPr lang="en-US" dirty="0">
              <a:solidFill>
                <a:schemeClr val="accent2">
                  <a:lumMod val="75000"/>
                </a:schemeClr>
              </a:solidFill>
            </a:endParaRPr>
          </a:p>
        </p:txBody>
      </p:sp>
      <p:pic>
        <p:nvPicPr>
          <p:cNvPr id="10" name="Picture 9">
            <a:extLst>
              <a:ext uri="{FF2B5EF4-FFF2-40B4-BE49-F238E27FC236}">
                <a16:creationId xmlns:a16="http://schemas.microsoft.com/office/drawing/2014/main" id="{5970239A-4916-2143-AA18-7D194227DDF7}"/>
              </a:ext>
            </a:extLst>
          </p:cNvPr>
          <p:cNvPicPr>
            <a:picLocks noChangeAspect="1"/>
          </p:cNvPicPr>
          <p:nvPr/>
        </p:nvPicPr>
        <p:blipFill rotWithShape="1">
          <a:blip r:embed="rId2"/>
          <a:srcRect l="3375" t="5951" r="12572" b="10360"/>
          <a:stretch/>
        </p:blipFill>
        <p:spPr>
          <a:xfrm>
            <a:off x="18757" y="859691"/>
            <a:ext cx="9144001" cy="5860598"/>
          </a:xfrm>
          <a:prstGeom prst="rect">
            <a:avLst/>
          </a:prstGeom>
        </p:spPr>
      </p:pic>
      <p:sp>
        <p:nvSpPr>
          <p:cNvPr id="11" name="Rectangle 10">
            <a:extLst>
              <a:ext uri="{FF2B5EF4-FFF2-40B4-BE49-F238E27FC236}">
                <a16:creationId xmlns:a16="http://schemas.microsoft.com/office/drawing/2014/main" id="{9485A99E-7167-AA4F-BBE8-99486B1DD58D}"/>
              </a:ext>
            </a:extLst>
          </p:cNvPr>
          <p:cNvSpPr/>
          <p:nvPr/>
        </p:nvSpPr>
        <p:spPr>
          <a:xfrm>
            <a:off x="6386544" y="6310043"/>
            <a:ext cx="2738698" cy="338554"/>
          </a:xfrm>
          <a:prstGeom prst="rect">
            <a:avLst/>
          </a:prstGeom>
        </p:spPr>
        <p:txBody>
          <a:bodyPr wrap="none">
            <a:spAutoFit/>
          </a:bodyPr>
          <a:lstStyle/>
          <a:p>
            <a:r>
              <a:rPr lang="en-US" sz="1600" dirty="0">
                <a:solidFill>
                  <a:schemeClr val="bg1"/>
                </a:solidFill>
                <a:latin typeface="+mj-lt"/>
              </a:rPr>
              <a:t>Photo: LSST Project/NSF/AURA</a:t>
            </a:r>
          </a:p>
        </p:txBody>
      </p:sp>
      <p:sp>
        <p:nvSpPr>
          <p:cNvPr id="2" name="Rectangle 1">
            <a:extLst>
              <a:ext uri="{FF2B5EF4-FFF2-40B4-BE49-F238E27FC236}">
                <a16:creationId xmlns:a16="http://schemas.microsoft.com/office/drawing/2014/main" id="{1B3A2F03-3CF2-D34D-86A1-616552E0869D}"/>
              </a:ext>
            </a:extLst>
          </p:cNvPr>
          <p:cNvSpPr/>
          <p:nvPr/>
        </p:nvSpPr>
        <p:spPr>
          <a:xfrm>
            <a:off x="304800" y="1199183"/>
            <a:ext cx="8619979" cy="1938992"/>
          </a:xfrm>
          <a:prstGeom prst="rect">
            <a:avLst/>
          </a:prstGeom>
        </p:spPr>
        <p:txBody>
          <a:bodyPr wrap="square">
            <a:spAutoFit/>
          </a:bodyPr>
          <a:lstStyle/>
          <a:p>
            <a:r>
              <a:rPr lang="en-US" sz="2400" dirty="0"/>
              <a:t>To create educational experiences that:</a:t>
            </a:r>
          </a:p>
          <a:p>
            <a:pPr marL="257175" indent="-257175">
              <a:buFont typeface="Arial" charset="0"/>
              <a:buChar char="•"/>
            </a:pPr>
            <a:r>
              <a:rPr lang="en-US" sz="2400" dirty="0"/>
              <a:t>Are engaging and easy to use for the typical student</a:t>
            </a:r>
          </a:p>
          <a:p>
            <a:pPr marL="257175" indent="-257175">
              <a:buFont typeface="Arial" charset="0"/>
              <a:buChar char="•"/>
            </a:pPr>
            <a:r>
              <a:rPr lang="en-US" sz="2400" dirty="0"/>
              <a:t>Provide a progression of tasks and questions that leads to learning</a:t>
            </a:r>
          </a:p>
          <a:p>
            <a:pPr marL="257175" indent="-257175">
              <a:buFont typeface="Arial" charset="0"/>
              <a:buChar char="•"/>
            </a:pPr>
            <a:r>
              <a:rPr lang="en-US" sz="2400" dirty="0"/>
              <a:t>Are well-supported for the typical teacher</a:t>
            </a:r>
          </a:p>
          <a:p>
            <a:pPr marL="257175" indent="-257175">
              <a:buFont typeface="Arial" charset="0"/>
              <a:buChar char="•"/>
            </a:pPr>
            <a:r>
              <a:rPr lang="en-US" sz="2400" dirty="0"/>
              <a:t>Leverage the unique aspects of LSST data sets</a:t>
            </a:r>
          </a:p>
        </p:txBody>
      </p:sp>
    </p:spTree>
    <p:extLst>
      <p:ext uri="{BB962C8B-B14F-4D97-AF65-F5344CB8AC3E}">
        <p14:creationId xmlns:p14="http://schemas.microsoft.com/office/powerpoint/2010/main" val="7627841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4E4FAB-B0EA-3F48-A441-2F50CCB4BD20}"/>
              </a:ext>
            </a:extLst>
          </p:cNvPr>
          <p:cNvPicPr>
            <a:picLocks noChangeAspect="1"/>
          </p:cNvPicPr>
          <p:nvPr/>
        </p:nvPicPr>
        <p:blipFill>
          <a:blip r:embed="rId2"/>
          <a:stretch>
            <a:fillRect/>
          </a:stretch>
        </p:blipFill>
        <p:spPr>
          <a:xfrm>
            <a:off x="0" y="0"/>
            <a:ext cx="9144000" cy="6858000"/>
          </a:xfrm>
          <a:prstGeom prst="rect">
            <a:avLst/>
          </a:prstGeom>
        </p:spPr>
      </p:pic>
      <p:sp>
        <p:nvSpPr>
          <p:cNvPr id="8" name="Title 7"/>
          <p:cNvSpPr>
            <a:spLocks noGrp="1"/>
          </p:cNvSpPr>
          <p:nvPr>
            <p:ph type="title"/>
          </p:nvPr>
        </p:nvSpPr>
        <p:spPr>
          <a:xfrm>
            <a:off x="1676400" y="142875"/>
            <a:ext cx="5653087" cy="557213"/>
          </a:xfrm>
        </p:spPr>
        <p:txBody>
          <a:bodyPr/>
          <a:lstStyle/>
          <a:p>
            <a:r>
              <a:rPr lang="en-US" dirty="0">
                <a:solidFill>
                  <a:schemeClr val="bg1"/>
                </a:solidFill>
              </a:rPr>
              <a:t>Formal Education Audience</a:t>
            </a:r>
          </a:p>
        </p:txBody>
      </p:sp>
      <p:sp>
        <p:nvSpPr>
          <p:cNvPr id="3" name="Text Placeholder 2"/>
          <p:cNvSpPr>
            <a:spLocks noGrp="1"/>
          </p:cNvSpPr>
          <p:nvPr>
            <p:ph type="body" idx="1"/>
          </p:nvPr>
        </p:nvSpPr>
        <p:spPr>
          <a:xfrm>
            <a:off x="381000" y="990600"/>
            <a:ext cx="8534401" cy="5310187"/>
          </a:xfrm>
        </p:spPr>
        <p:txBody>
          <a:bodyPr/>
          <a:lstStyle/>
          <a:p>
            <a:pPr marL="0" indent="0">
              <a:buNone/>
            </a:pPr>
            <a:endParaRPr lang="en-US" sz="2200" dirty="0">
              <a:solidFill>
                <a:schemeClr val="bg1"/>
              </a:solidFill>
            </a:endParaRPr>
          </a:p>
          <a:p>
            <a:pPr marL="0" indent="0">
              <a:buNone/>
            </a:pPr>
            <a:r>
              <a:rPr lang="en-US" sz="2200" dirty="0">
                <a:solidFill>
                  <a:schemeClr val="bg1"/>
                </a:solidFill>
              </a:rPr>
              <a:t>Primary outreach is to the United States and Chile.</a:t>
            </a:r>
            <a:br>
              <a:rPr lang="en-US" sz="2200" dirty="0">
                <a:solidFill>
                  <a:schemeClr val="bg1"/>
                </a:solidFill>
              </a:rPr>
            </a:br>
            <a:endParaRPr lang="en-US" sz="2200" dirty="0">
              <a:solidFill>
                <a:schemeClr val="bg1"/>
              </a:solidFill>
            </a:endParaRPr>
          </a:p>
          <a:p>
            <a:pPr marL="0" indent="0">
              <a:buNone/>
            </a:pPr>
            <a:r>
              <a:rPr lang="en-US" sz="2200" dirty="0">
                <a:solidFill>
                  <a:schemeClr val="bg1"/>
                </a:solidFill>
              </a:rPr>
              <a:t>Educators at the advanced middle school through college levels.</a:t>
            </a:r>
          </a:p>
          <a:p>
            <a:pPr marL="0" indent="0">
              <a:buNone/>
            </a:pPr>
            <a:endParaRPr lang="en-US" sz="2200" dirty="0">
              <a:solidFill>
                <a:schemeClr val="bg1"/>
              </a:solidFill>
            </a:endParaRPr>
          </a:p>
          <a:p>
            <a:pPr marL="0" indent="0">
              <a:buNone/>
            </a:pPr>
            <a:endParaRPr lang="en-US" sz="2200" dirty="0">
              <a:solidFill>
                <a:schemeClr val="bg1"/>
              </a:solidFill>
            </a:endParaRPr>
          </a:p>
          <a:p>
            <a:pPr marL="0" indent="0">
              <a:buNone/>
            </a:pPr>
            <a:endParaRPr lang="en-US" sz="2200" dirty="0">
              <a:solidFill>
                <a:schemeClr val="bg1"/>
              </a:solidFill>
            </a:endParaRPr>
          </a:p>
          <a:p>
            <a:pPr marL="0" indent="0">
              <a:buNone/>
            </a:pPr>
            <a:endParaRPr lang="en-US" sz="2200" dirty="0">
              <a:solidFill>
                <a:schemeClr val="bg1"/>
              </a:solidFill>
            </a:endParaRPr>
          </a:p>
          <a:p>
            <a:pPr marL="0" indent="0">
              <a:buNone/>
            </a:pPr>
            <a:endParaRPr lang="en-US" sz="2200" dirty="0">
              <a:solidFill>
                <a:schemeClr val="bg1"/>
              </a:solidFill>
            </a:endParaRPr>
          </a:p>
          <a:p>
            <a:pPr marL="0" indent="0">
              <a:buNone/>
            </a:pPr>
            <a:endParaRPr lang="en-US" sz="2200" dirty="0">
              <a:solidFill>
                <a:schemeClr val="bg1"/>
              </a:solidFill>
            </a:endParaRPr>
          </a:p>
          <a:p>
            <a:pPr marL="0" indent="0">
              <a:buNone/>
            </a:pPr>
            <a:r>
              <a:rPr lang="en-US" sz="2200" dirty="0">
                <a:solidFill>
                  <a:schemeClr val="bg1"/>
                </a:solidFill>
              </a:rPr>
              <a:t>LSST is committed to working with partners, programs and institutions to develop materials that are relevant, accessible and engaging to diverse audiences, especially to those who are traditionally underrepresented in STEM.</a:t>
            </a:r>
          </a:p>
          <a:p>
            <a:pPr marL="0" indent="0">
              <a:buNone/>
            </a:pPr>
            <a:r>
              <a:rPr lang="en-US" sz="1800" dirty="0">
                <a:solidFill>
                  <a:schemeClr val="bg1"/>
                </a:solidFill>
              </a:rPr>
              <a:t>										                           </a:t>
            </a:r>
            <a:r>
              <a:rPr lang="en-US" sz="1600" dirty="0">
                <a:solidFill>
                  <a:schemeClr val="bg1"/>
                </a:solidFill>
                <a:latin typeface="Calibri" panose="020F0502020204030204" pitchFamily="34" charset="0"/>
                <a:cs typeface="Calibri" panose="020F0502020204030204" pitchFamily="34" charset="0"/>
              </a:rPr>
              <a:t>Photo: Bob Blum/NSF/AURA</a:t>
            </a:r>
          </a:p>
          <a:p>
            <a:pPr>
              <a:buFont typeface="Lucida Grande"/>
              <a:buChar char="-"/>
            </a:pPr>
            <a:endParaRPr lang="en-US" sz="1800" dirty="0"/>
          </a:p>
        </p:txBody>
      </p:sp>
    </p:spTree>
    <p:extLst>
      <p:ext uri="{BB962C8B-B14F-4D97-AF65-F5344CB8AC3E}">
        <p14:creationId xmlns:p14="http://schemas.microsoft.com/office/powerpoint/2010/main" val="4071117121"/>
      </p:ext>
    </p:extLst>
  </p:cSld>
  <p:clrMapOvr>
    <a:masterClrMapping/>
  </p:clrMapOvr>
  <mc:AlternateContent xmlns:mc="http://schemas.openxmlformats.org/markup-compatibility/2006" xmlns:p14="http://schemas.microsoft.com/office/powerpoint/2010/main">
    <mc:Choice Requires="p14">
      <p:transition spd="slow" p14:dur="3000"/>
    </mc:Choice>
    <mc:Fallback xmlns="">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endParaRPr lang="en-US" dirty="0"/>
          </a:p>
        </p:txBody>
      </p:sp>
      <p:sp>
        <p:nvSpPr>
          <p:cNvPr id="3" name="Text Placeholder 2"/>
          <p:cNvSpPr>
            <a:spLocks noGrp="1"/>
          </p:cNvSpPr>
          <p:nvPr>
            <p:ph type="body" idx="1"/>
          </p:nvPr>
        </p:nvSpPr>
        <p:spPr/>
        <p:txBody>
          <a:bodyPr/>
          <a:lstStyle/>
          <a:p>
            <a:pPr>
              <a:buFont typeface="Lucida Grande"/>
              <a:buChar char="-"/>
            </a:pPr>
            <a:r>
              <a:rPr lang="en-US" dirty="0"/>
              <a:t>Guidelines</a:t>
            </a:r>
          </a:p>
          <a:p>
            <a:pPr lvl="1"/>
            <a:r>
              <a:rPr lang="en-US" sz="2200" dirty="0"/>
              <a:t>Delete notes and save this template as your presentation</a:t>
            </a:r>
          </a:p>
          <a:p>
            <a:pPr lvl="2"/>
            <a:r>
              <a:rPr lang="en-US" sz="2000" dirty="0"/>
              <a:t>No drop shadows</a:t>
            </a:r>
          </a:p>
          <a:p>
            <a:pPr lvl="3"/>
            <a:r>
              <a:rPr lang="en-US" sz="1800" dirty="0"/>
              <a:t>Only use the font Calibri or </a:t>
            </a:r>
            <a:r>
              <a:rPr lang="en-US" sz="1800" dirty="0" err="1"/>
              <a:t>Carlito</a:t>
            </a:r>
            <a:r>
              <a:rPr lang="en-US" sz="1800" dirty="0"/>
              <a:t> </a:t>
            </a:r>
          </a:p>
          <a:p>
            <a:pPr lvl="4"/>
            <a:r>
              <a:rPr lang="en-US" sz="1800" dirty="0"/>
              <a:t>Please do not alter template</a:t>
            </a:r>
          </a:p>
        </p:txBody>
      </p:sp>
      <p:sp>
        <p:nvSpPr>
          <p:cNvPr id="13" name="TextBox 12"/>
          <p:cNvSpPr txBox="1"/>
          <p:nvPr/>
        </p:nvSpPr>
        <p:spPr>
          <a:xfrm>
            <a:off x="7010400" y="838200"/>
            <a:ext cx="1981200" cy="646331"/>
          </a:xfrm>
          <a:prstGeom prst="rect">
            <a:avLst/>
          </a:prstGeom>
          <a:noFill/>
        </p:spPr>
        <p:txBody>
          <a:bodyPr wrap="square" rtlCol="0">
            <a:spAutoFit/>
          </a:bodyPr>
          <a:lstStyle/>
          <a:p>
            <a:r>
              <a:rPr lang="en-US" dirty="0">
                <a:solidFill>
                  <a:schemeClr val="accent2">
                    <a:lumMod val="75000"/>
                  </a:schemeClr>
                </a:solidFill>
                <a:latin typeface="Calibri" charset="0"/>
              </a:rPr>
              <a:t>24 pt Bold in </a:t>
            </a:r>
          </a:p>
          <a:p>
            <a:r>
              <a:rPr lang="en-US" dirty="0">
                <a:solidFill>
                  <a:schemeClr val="accent2">
                    <a:lumMod val="75000"/>
                  </a:schemeClr>
                </a:solidFill>
                <a:latin typeface="Calibri" charset="0"/>
              </a:rPr>
              <a:t>either blue or black</a:t>
            </a:r>
            <a:endParaRPr lang="en-US" dirty="0">
              <a:solidFill>
                <a:schemeClr val="accent2">
                  <a:lumMod val="75000"/>
                </a:schemeClr>
              </a:solidFill>
            </a:endParaRPr>
          </a:p>
        </p:txBody>
      </p:sp>
      <p:cxnSp>
        <p:nvCxnSpPr>
          <p:cNvPr id="14" name="Straight Arrow Connector 13"/>
          <p:cNvCxnSpPr/>
          <p:nvPr/>
        </p:nvCxnSpPr>
        <p:spPr>
          <a:xfrm rot="10800000">
            <a:off x="4953000" y="533400"/>
            <a:ext cx="2057400" cy="457200"/>
          </a:xfrm>
          <a:prstGeom prst="straightConnector1">
            <a:avLst/>
          </a:prstGeom>
          <a:ln cap="rnd">
            <a:solidFill>
              <a:schemeClr val="accent2">
                <a:lumMod val="75000"/>
              </a:schemeClr>
            </a:solidFill>
            <a:prstDash val="solid"/>
            <a:headEnd type="none"/>
            <a:tailEnd type="triangle" w="lg" len="lg"/>
          </a:ln>
          <a:effectLst/>
        </p:spPr>
        <p:style>
          <a:lnRef idx="2">
            <a:schemeClr val="accent1"/>
          </a:lnRef>
          <a:fillRef idx="0">
            <a:schemeClr val="accent1"/>
          </a:fillRef>
          <a:effectRef idx="1">
            <a:schemeClr val="accent1"/>
          </a:effectRef>
          <a:fontRef idx="minor">
            <a:schemeClr val="tx1"/>
          </a:fontRef>
        </p:style>
      </p:cxnSp>
      <p:sp>
        <p:nvSpPr>
          <p:cNvPr id="18" name="Rectangular Callout 17"/>
          <p:cNvSpPr/>
          <p:nvPr/>
        </p:nvSpPr>
        <p:spPr>
          <a:xfrm>
            <a:off x="6400800" y="4876800"/>
            <a:ext cx="2514600" cy="1219200"/>
          </a:xfrm>
          <a:prstGeom prst="wedgeRectCallout">
            <a:avLst>
              <a:gd name="adj1" fmla="val 58467"/>
              <a:gd name="adj2" fmla="val -21008"/>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6553200" y="5029200"/>
            <a:ext cx="2209800" cy="830997"/>
          </a:xfrm>
          <a:prstGeom prst="rect">
            <a:avLst/>
          </a:prstGeom>
          <a:noFill/>
        </p:spPr>
        <p:txBody>
          <a:bodyPr wrap="square" rtlCol="0">
            <a:spAutoFit/>
          </a:bodyPr>
          <a:lstStyle/>
          <a:p>
            <a:pPr algn="ctr"/>
            <a:r>
              <a:rPr lang="en-US" sz="1600" dirty="0">
                <a:solidFill>
                  <a:schemeClr val="bg1"/>
                </a:solidFill>
              </a:rPr>
              <a:t>Message box example for short highlighted messages.</a:t>
            </a:r>
          </a:p>
        </p:txBody>
      </p:sp>
      <p:pic>
        <p:nvPicPr>
          <p:cNvPr id="9" name="Content Placeholder 4">
            <a:extLst>
              <a:ext uri="{FF2B5EF4-FFF2-40B4-BE49-F238E27FC236}">
                <a16:creationId xmlns:a16="http://schemas.microsoft.com/office/drawing/2014/main" id="{48DF242B-92CF-E346-A2C9-24CE46322656}"/>
              </a:ext>
            </a:extLst>
          </p:cNvPr>
          <p:cNvPicPr>
            <a:picLocks noChangeAspect="1"/>
          </p:cNvPicPr>
          <p:nvPr/>
        </p:nvPicPr>
        <p:blipFill>
          <a:blip r:embed="rId2"/>
          <a:stretch>
            <a:fillRect/>
          </a:stretch>
        </p:blipFill>
        <p:spPr bwMode="auto">
          <a:xfrm>
            <a:off x="0" y="0"/>
            <a:ext cx="9242129" cy="6124569"/>
          </a:xfrm>
          <a:prstGeom prst="rect">
            <a:avLst/>
          </a:prstGeom>
          <a:noFill/>
          <a:ln w="9525">
            <a:noFill/>
            <a:miter lim="800000"/>
            <a:headEnd/>
            <a:tailEnd/>
          </a:ln>
        </p:spPr>
      </p:pic>
    </p:spTree>
    <p:extLst>
      <p:ext uri="{BB962C8B-B14F-4D97-AF65-F5344CB8AC3E}">
        <p14:creationId xmlns:p14="http://schemas.microsoft.com/office/powerpoint/2010/main" val="42511474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92D2346A-0ACE-1944-A07A-E62050FF63E1}"/>
              </a:ext>
            </a:extLst>
          </p:cNvPr>
          <p:cNvGraphicFramePr>
            <a:graphicFrameLocks noGrp="1"/>
          </p:cNvGraphicFramePr>
          <p:nvPr>
            <p:ph idx="1"/>
            <p:extLst>
              <p:ext uri="{D42A27DB-BD31-4B8C-83A1-F6EECF244321}">
                <p14:modId xmlns:p14="http://schemas.microsoft.com/office/powerpoint/2010/main" val="2823714656"/>
              </p:ext>
            </p:extLst>
          </p:nvPr>
        </p:nvGraphicFramePr>
        <p:xfrm>
          <a:off x="0" y="1022350"/>
          <a:ext cx="9144000" cy="5050357"/>
        </p:xfrm>
        <a:graphic>
          <a:graphicData uri="http://schemas.openxmlformats.org/drawingml/2006/table">
            <a:tbl>
              <a:tblPr firstRow="1" bandRow="1">
                <a:tableStyleId>{7DF18680-E054-41AD-8BC1-D1AEF772440D}</a:tableStyleId>
              </a:tblPr>
              <a:tblGrid>
                <a:gridCol w="2801518">
                  <a:extLst>
                    <a:ext uri="{9D8B030D-6E8A-4147-A177-3AD203B41FA5}">
                      <a16:colId xmlns:a16="http://schemas.microsoft.com/office/drawing/2014/main" val="51612474"/>
                    </a:ext>
                  </a:extLst>
                </a:gridCol>
                <a:gridCol w="6342482">
                  <a:extLst>
                    <a:ext uri="{9D8B030D-6E8A-4147-A177-3AD203B41FA5}">
                      <a16:colId xmlns:a16="http://schemas.microsoft.com/office/drawing/2014/main" val="136349372"/>
                    </a:ext>
                  </a:extLst>
                </a:gridCol>
              </a:tblGrid>
              <a:tr h="296333">
                <a:tc>
                  <a:txBody>
                    <a:bodyPr/>
                    <a:lstStyle/>
                    <a:p>
                      <a:r>
                        <a:rPr lang="en-US" sz="1400" dirty="0"/>
                        <a:t>Education Investigation Title</a:t>
                      </a:r>
                    </a:p>
                  </a:txBody>
                  <a:tcPr marL="68580" marR="68580" marT="34290" marB="34290"/>
                </a:tc>
                <a:tc>
                  <a:txBody>
                    <a:bodyPr/>
                    <a:lstStyle/>
                    <a:p>
                      <a:r>
                        <a:rPr lang="en-US" sz="1400" dirty="0"/>
                        <a:t>Summary</a:t>
                      </a:r>
                    </a:p>
                  </a:txBody>
                  <a:tcPr marL="68580" marR="68580" marT="34290" marB="34290"/>
                </a:tc>
                <a:extLst>
                  <a:ext uri="{0D108BD9-81ED-4DB2-BD59-A6C34878D82A}">
                    <a16:rowId xmlns:a16="http://schemas.microsoft.com/office/drawing/2014/main" val="2995996744"/>
                  </a:ext>
                </a:extLst>
              </a:tr>
              <a:tr h="583626">
                <a:tc>
                  <a:txBody>
                    <a:bodyPr/>
                    <a:lstStyle/>
                    <a:p>
                      <a:r>
                        <a:rPr lang="en-US" sz="1400" dirty="0"/>
                        <a:t>Coloring the Universe</a:t>
                      </a:r>
                    </a:p>
                  </a:txBody>
                  <a:tcPr marL="68580" marR="68580" marT="34290" marB="34290"/>
                </a:tc>
                <a:tc>
                  <a:txBody>
                    <a:bodyPr/>
                    <a:lstStyle/>
                    <a:p>
                      <a:r>
                        <a:rPr lang="en-US" sz="1400" kern="1200" dirty="0">
                          <a:solidFill>
                            <a:schemeClr val="dk1"/>
                          </a:solidFill>
                          <a:effectLst/>
                          <a:latin typeface="+mn-lt"/>
                          <a:ea typeface="+mn-ea"/>
                          <a:cs typeface="+mn-cs"/>
                        </a:rPr>
                        <a:t>Students construct a color image from LSST’s filters and gain intuition for wavelength-dependent properties of a variety of astronomical objects.</a:t>
                      </a:r>
                      <a:endParaRPr lang="en-US" sz="1400" dirty="0"/>
                    </a:p>
                  </a:txBody>
                  <a:tcPr marL="68580" marR="68580" marT="34290" marB="34290"/>
                </a:tc>
                <a:extLst>
                  <a:ext uri="{0D108BD9-81ED-4DB2-BD59-A6C34878D82A}">
                    <a16:rowId xmlns:a16="http://schemas.microsoft.com/office/drawing/2014/main" val="456102294"/>
                  </a:ext>
                </a:extLst>
              </a:tr>
              <a:tr h="428141">
                <a:tc>
                  <a:txBody>
                    <a:bodyPr/>
                    <a:lstStyle/>
                    <a:p>
                      <a:r>
                        <a:rPr lang="en-US" sz="1400" dirty="0"/>
                        <a:t>A Window to the Stars</a:t>
                      </a:r>
                    </a:p>
                  </a:txBody>
                  <a:tcPr marL="68580" marR="68580" marT="34290" marB="34290"/>
                </a:tc>
                <a:tc>
                  <a:txBody>
                    <a:bodyPr/>
                    <a:lstStyle/>
                    <a:p>
                      <a:r>
                        <a:rPr lang="en-US" sz="1400" kern="1200" dirty="0">
                          <a:solidFill>
                            <a:schemeClr val="dk1"/>
                          </a:solidFill>
                          <a:effectLst/>
                          <a:latin typeface="+mn-lt"/>
                          <a:ea typeface="+mn-ea"/>
                          <a:cs typeface="+mn-cs"/>
                        </a:rPr>
                        <a:t>Students compare properties of the Sun and other stars using H-R Diagrams.</a:t>
                      </a:r>
                      <a:r>
                        <a:rPr lang="en-US" sz="1400" dirty="0">
                          <a:effectLst/>
                        </a:rPr>
                        <a:t> </a:t>
                      </a:r>
                      <a:endParaRPr lang="en-US" sz="1400" dirty="0"/>
                    </a:p>
                  </a:txBody>
                  <a:tcPr marL="68580" marR="68580" marT="34290" marB="34290"/>
                </a:tc>
                <a:extLst>
                  <a:ext uri="{0D108BD9-81ED-4DB2-BD59-A6C34878D82A}">
                    <a16:rowId xmlns:a16="http://schemas.microsoft.com/office/drawing/2014/main" val="4230388772"/>
                  </a:ext>
                </a:extLst>
              </a:tr>
              <a:tr h="557097">
                <a:tc>
                  <a:txBody>
                    <a:bodyPr/>
                    <a:lstStyle/>
                    <a:p>
                      <a:r>
                        <a:rPr lang="en-US" sz="1400" dirty="0"/>
                        <a:t>Mapping the Milky Way</a:t>
                      </a:r>
                    </a:p>
                  </a:txBody>
                  <a:tcPr marL="68580" marR="68580" marT="34290" marB="34290"/>
                </a:tc>
                <a:tc>
                  <a:txBody>
                    <a:bodyPr/>
                    <a:lstStyle/>
                    <a:p>
                      <a:r>
                        <a:rPr lang="en-US" sz="1400" kern="1200" dirty="0">
                          <a:solidFill>
                            <a:schemeClr val="dk1"/>
                          </a:solidFill>
                          <a:effectLst/>
                          <a:latin typeface="+mn-lt"/>
                          <a:ea typeface="+mn-ea"/>
                          <a:cs typeface="+mn-cs"/>
                        </a:rPr>
                        <a:t>Students explore density maps to determine what type of galaxy the Milky Way is, and where we are located within it. </a:t>
                      </a:r>
                      <a:endParaRPr lang="en-US" sz="1400" dirty="0"/>
                    </a:p>
                  </a:txBody>
                  <a:tcPr marL="68580" marR="68580" marT="34290" marB="34290"/>
                </a:tc>
                <a:extLst>
                  <a:ext uri="{0D108BD9-81ED-4DB2-BD59-A6C34878D82A}">
                    <a16:rowId xmlns:a16="http://schemas.microsoft.com/office/drawing/2014/main" val="1965628345"/>
                  </a:ext>
                </a:extLst>
              </a:tr>
              <a:tr h="480060">
                <a:tc>
                  <a:txBody>
                    <a:bodyPr/>
                    <a:lstStyle/>
                    <a:p>
                      <a:r>
                        <a:rPr lang="en-US" sz="1400" dirty="0"/>
                        <a:t>Expanding Universe</a:t>
                      </a:r>
                    </a:p>
                  </a:txBody>
                  <a:tcPr marL="68580" marR="68580" marT="34290" marB="34290"/>
                </a:tc>
                <a:tc>
                  <a:txBody>
                    <a:bodyPr/>
                    <a:lstStyle/>
                    <a:p>
                      <a:r>
                        <a:rPr lang="en-US" sz="1400" kern="1200" dirty="0">
                          <a:solidFill>
                            <a:schemeClr val="dk1"/>
                          </a:solidFill>
                          <a:effectLst/>
                          <a:latin typeface="+mn-lt"/>
                          <a:ea typeface="+mn-ea"/>
                          <a:cs typeface="+mn-cs"/>
                        </a:rPr>
                        <a:t>Students construct Hubble plots to evaluate the expansion and acceleration of the Universe over time.</a:t>
                      </a:r>
                      <a:r>
                        <a:rPr lang="en-US" sz="1400" dirty="0">
                          <a:effectLst/>
                        </a:rPr>
                        <a:t> </a:t>
                      </a:r>
                      <a:endParaRPr lang="en-US" sz="1400" dirty="0"/>
                    </a:p>
                  </a:txBody>
                  <a:tcPr marL="68580" marR="68580" marT="34290" marB="34290"/>
                </a:tc>
                <a:extLst>
                  <a:ext uri="{0D108BD9-81ED-4DB2-BD59-A6C34878D82A}">
                    <a16:rowId xmlns:a16="http://schemas.microsoft.com/office/drawing/2014/main" val="512872964"/>
                  </a:ext>
                </a:extLst>
              </a:tr>
              <a:tr h="480060">
                <a:tc>
                  <a:txBody>
                    <a:bodyPr/>
                    <a:lstStyle/>
                    <a:p>
                      <a:r>
                        <a:rPr lang="en-US" sz="1400" dirty="0"/>
                        <a:t>Exploding Stars</a:t>
                      </a:r>
                    </a:p>
                  </a:txBody>
                  <a:tcPr marL="68580" marR="68580" marT="34290" marB="34290"/>
                </a:tc>
                <a:tc>
                  <a:txBody>
                    <a:bodyPr/>
                    <a:lstStyle/>
                    <a:p>
                      <a:r>
                        <a:rPr lang="en-US" sz="1400" kern="1200" dirty="0">
                          <a:solidFill>
                            <a:schemeClr val="dk1"/>
                          </a:solidFill>
                          <a:effectLst/>
                          <a:latin typeface="+mn-lt"/>
                          <a:ea typeface="+mn-ea"/>
                          <a:cs typeface="+mn-cs"/>
                        </a:rPr>
                        <a:t>Students use light curves to determine the type of supernova, the progenitor star, and to calculate the distance to a galaxy.</a:t>
                      </a:r>
                      <a:r>
                        <a:rPr lang="en-US" sz="1400" dirty="0">
                          <a:effectLst/>
                        </a:rPr>
                        <a:t> </a:t>
                      </a:r>
                      <a:endParaRPr lang="en-US" sz="1400" dirty="0"/>
                    </a:p>
                  </a:txBody>
                  <a:tcPr marL="68580" marR="68580" marT="34290" marB="34290"/>
                </a:tc>
                <a:extLst>
                  <a:ext uri="{0D108BD9-81ED-4DB2-BD59-A6C34878D82A}">
                    <a16:rowId xmlns:a16="http://schemas.microsoft.com/office/drawing/2014/main" val="513294011"/>
                  </a:ext>
                </a:extLst>
              </a:tr>
              <a:tr h="480060">
                <a:tc>
                  <a:txBody>
                    <a:bodyPr/>
                    <a:lstStyle/>
                    <a:p>
                      <a:r>
                        <a:rPr lang="en-US" sz="1400" dirty="0"/>
                        <a:t>Surveying the Solar System</a:t>
                      </a:r>
                    </a:p>
                  </a:txBody>
                  <a:tcPr marL="68580" marR="68580" marT="34290" marB="34290"/>
                </a:tc>
                <a:tc>
                  <a:txBody>
                    <a:bodyPr/>
                    <a:lstStyle/>
                    <a:p>
                      <a:r>
                        <a:rPr lang="en-US" sz="1400" kern="1200" dirty="0">
                          <a:solidFill>
                            <a:schemeClr val="dk1"/>
                          </a:solidFill>
                          <a:effectLst/>
                          <a:latin typeface="+mn-lt"/>
                          <a:ea typeface="+mn-ea"/>
                          <a:cs typeface="+mn-cs"/>
                        </a:rPr>
                        <a:t>Students make observations of newly-discovered solar system objects using an orbit visualizer to determine the object type.</a:t>
                      </a:r>
                      <a:r>
                        <a:rPr lang="en-US" sz="1400" dirty="0">
                          <a:effectLst/>
                        </a:rPr>
                        <a:t> </a:t>
                      </a:r>
                      <a:endParaRPr lang="en-US" sz="1400" dirty="0"/>
                    </a:p>
                  </a:txBody>
                  <a:tcPr marL="68580" marR="68580" marT="34290" marB="34290"/>
                </a:tc>
                <a:extLst>
                  <a:ext uri="{0D108BD9-81ED-4DB2-BD59-A6C34878D82A}">
                    <a16:rowId xmlns:a16="http://schemas.microsoft.com/office/drawing/2014/main" val="3702577691"/>
                  </a:ext>
                </a:extLst>
              </a:tr>
              <a:tr h="480060">
                <a:tc>
                  <a:txBody>
                    <a:bodyPr/>
                    <a:lstStyle/>
                    <a:p>
                      <a:r>
                        <a:rPr lang="en-US" sz="1400" dirty="0"/>
                        <a:t>Variable Stars</a:t>
                      </a:r>
                    </a:p>
                  </a:txBody>
                  <a:tcPr marL="68580" marR="68580" marT="34290" marB="34290"/>
                </a:tc>
                <a:tc>
                  <a:txBody>
                    <a:bodyPr/>
                    <a:lstStyle/>
                    <a:p>
                      <a:r>
                        <a:rPr lang="en-US" sz="1400" kern="1200" dirty="0">
                          <a:solidFill>
                            <a:schemeClr val="dk1"/>
                          </a:solidFill>
                          <a:effectLst/>
                          <a:latin typeface="+mn-lt"/>
                          <a:ea typeface="+mn-ea"/>
                          <a:cs typeface="+mn-cs"/>
                        </a:rPr>
                        <a:t>Students analyze Cepheid variable light curves to learn about how they vary with time (temperature, size, luminosity), and use the information to calculate distances to galaxies.</a:t>
                      </a:r>
                      <a:r>
                        <a:rPr lang="en-US" sz="1400" dirty="0">
                          <a:effectLst/>
                        </a:rPr>
                        <a:t> </a:t>
                      </a:r>
                      <a:endParaRPr lang="en-US" sz="1400" dirty="0"/>
                    </a:p>
                  </a:txBody>
                  <a:tcPr marL="68580" marR="68580" marT="34290" marB="34290"/>
                </a:tc>
                <a:extLst>
                  <a:ext uri="{0D108BD9-81ED-4DB2-BD59-A6C34878D82A}">
                    <a16:rowId xmlns:a16="http://schemas.microsoft.com/office/drawing/2014/main" val="4292076872"/>
                  </a:ext>
                </a:extLst>
              </a:tr>
              <a:tr h="480060">
                <a:tc>
                  <a:txBody>
                    <a:bodyPr/>
                    <a:lstStyle/>
                    <a:p>
                      <a:r>
                        <a:rPr lang="en-US" sz="1400" dirty="0"/>
                        <a:t>Hazardous Asteroids</a:t>
                      </a:r>
                    </a:p>
                  </a:txBody>
                  <a:tcPr marL="68580" marR="68580" marT="34290" marB="34290"/>
                </a:tc>
                <a:tc>
                  <a:txBody>
                    <a:bodyPr/>
                    <a:lstStyle/>
                    <a:p>
                      <a:r>
                        <a:rPr lang="en-US" sz="1400" kern="1200" dirty="0">
                          <a:solidFill>
                            <a:schemeClr val="dk1"/>
                          </a:solidFill>
                          <a:effectLst/>
                          <a:latin typeface="+mn-lt"/>
                          <a:ea typeface="+mn-ea"/>
                          <a:cs typeface="+mn-cs"/>
                        </a:rPr>
                        <a:t>Students evaluate the potential threat of an Earth impact by making repeated observations of a newly-discovered Near-Earth Object.</a:t>
                      </a:r>
                      <a:r>
                        <a:rPr lang="en-US" sz="1400" dirty="0">
                          <a:effectLst/>
                        </a:rPr>
                        <a:t> </a:t>
                      </a:r>
                      <a:endParaRPr lang="en-US" sz="1400" dirty="0"/>
                    </a:p>
                  </a:txBody>
                  <a:tcPr marL="68580" marR="68580" marT="34290" marB="34290"/>
                </a:tc>
                <a:extLst>
                  <a:ext uri="{0D108BD9-81ED-4DB2-BD59-A6C34878D82A}">
                    <a16:rowId xmlns:a16="http://schemas.microsoft.com/office/drawing/2014/main" val="1737640945"/>
                  </a:ext>
                </a:extLst>
              </a:tr>
              <a:tr h="480060">
                <a:tc>
                  <a:txBody>
                    <a:bodyPr/>
                    <a:lstStyle/>
                    <a:p>
                      <a:r>
                        <a:rPr lang="en-US" sz="1400" dirty="0"/>
                        <a:t>Exploring the Observable Universe</a:t>
                      </a:r>
                    </a:p>
                  </a:txBody>
                  <a:tcPr marL="68580" marR="68580" marT="34290" marB="34290"/>
                </a:tc>
                <a:tc>
                  <a:txBody>
                    <a:bodyPr/>
                    <a:lstStyle/>
                    <a:p>
                      <a:r>
                        <a:rPr lang="en-US" sz="1400" kern="1200" dirty="0">
                          <a:solidFill>
                            <a:schemeClr val="dk1"/>
                          </a:solidFill>
                          <a:effectLst/>
                          <a:latin typeface="+mn-lt"/>
                          <a:ea typeface="+mn-ea"/>
                          <a:cs typeface="+mn-cs"/>
                        </a:rPr>
                        <a:t>Students explore large-scale structure using photometric redshifts and galaxy density maps.</a:t>
                      </a:r>
                      <a:endParaRPr lang="en-US" sz="1400" dirty="0"/>
                    </a:p>
                  </a:txBody>
                  <a:tcPr marL="68580" marR="68580" marT="34290" marB="34290"/>
                </a:tc>
                <a:extLst>
                  <a:ext uri="{0D108BD9-81ED-4DB2-BD59-A6C34878D82A}">
                    <a16:rowId xmlns:a16="http://schemas.microsoft.com/office/drawing/2014/main" val="792040817"/>
                  </a:ext>
                </a:extLst>
              </a:tr>
            </a:tbl>
          </a:graphicData>
        </a:graphic>
      </p:graphicFrame>
    </p:spTree>
    <p:extLst>
      <p:ext uri="{BB962C8B-B14F-4D97-AF65-F5344CB8AC3E}">
        <p14:creationId xmlns:p14="http://schemas.microsoft.com/office/powerpoint/2010/main" val="6640512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Investigation Design</a:t>
            </a:r>
          </a:p>
        </p:txBody>
      </p:sp>
      <p:sp>
        <p:nvSpPr>
          <p:cNvPr id="19" name="TextBox 18"/>
          <p:cNvSpPr txBox="1"/>
          <p:nvPr/>
        </p:nvSpPr>
        <p:spPr>
          <a:xfrm>
            <a:off x="6553200" y="5029200"/>
            <a:ext cx="2209800" cy="830997"/>
          </a:xfrm>
          <a:prstGeom prst="rect">
            <a:avLst/>
          </a:prstGeom>
          <a:noFill/>
        </p:spPr>
        <p:txBody>
          <a:bodyPr wrap="square" rtlCol="0">
            <a:spAutoFit/>
          </a:bodyPr>
          <a:lstStyle/>
          <a:p>
            <a:pPr algn="ctr"/>
            <a:r>
              <a:rPr lang="en-US" sz="1600" dirty="0">
                <a:solidFill>
                  <a:schemeClr val="bg1"/>
                </a:solidFill>
              </a:rPr>
              <a:t>Message box example for short highlighted messages.</a:t>
            </a:r>
          </a:p>
        </p:txBody>
      </p:sp>
      <p:pic>
        <p:nvPicPr>
          <p:cNvPr id="4" name="Picture 3">
            <a:extLst>
              <a:ext uri="{FF2B5EF4-FFF2-40B4-BE49-F238E27FC236}">
                <a16:creationId xmlns:a16="http://schemas.microsoft.com/office/drawing/2014/main" id="{CEF5ACF5-8A52-0D4C-B2B4-80B552B3CDB5}"/>
              </a:ext>
            </a:extLst>
          </p:cNvPr>
          <p:cNvPicPr>
            <a:picLocks noChangeAspect="1"/>
          </p:cNvPicPr>
          <p:nvPr/>
        </p:nvPicPr>
        <p:blipFill>
          <a:blip r:embed="rId2"/>
          <a:stretch>
            <a:fillRect/>
          </a:stretch>
        </p:blipFill>
        <p:spPr>
          <a:xfrm>
            <a:off x="1" y="1161366"/>
            <a:ext cx="9164664" cy="4698832"/>
          </a:xfrm>
          <a:prstGeom prst="rect">
            <a:avLst/>
          </a:prstGeom>
        </p:spPr>
      </p:pic>
    </p:spTree>
    <p:extLst>
      <p:ext uri="{BB962C8B-B14F-4D97-AF65-F5344CB8AC3E}">
        <p14:creationId xmlns:p14="http://schemas.microsoft.com/office/powerpoint/2010/main" val="34559254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Investigation Design</a:t>
            </a:r>
          </a:p>
        </p:txBody>
      </p:sp>
      <p:sp>
        <p:nvSpPr>
          <p:cNvPr id="3" name="Text Placeholder 2"/>
          <p:cNvSpPr>
            <a:spLocks noGrp="1"/>
          </p:cNvSpPr>
          <p:nvPr>
            <p:ph type="body" idx="1"/>
          </p:nvPr>
        </p:nvSpPr>
        <p:spPr/>
        <p:txBody>
          <a:bodyPr/>
          <a:lstStyle/>
          <a:p>
            <a:pPr>
              <a:buFont typeface="Lucida Grande"/>
              <a:buChar char="-"/>
            </a:pPr>
            <a:r>
              <a:rPr lang="en-US" dirty="0"/>
              <a:t>Guidelines</a:t>
            </a:r>
          </a:p>
          <a:p>
            <a:pPr lvl="1"/>
            <a:r>
              <a:rPr lang="en-US" sz="2200" dirty="0"/>
              <a:t>Delete notes and save this template as your presentation</a:t>
            </a:r>
          </a:p>
          <a:p>
            <a:pPr lvl="2"/>
            <a:r>
              <a:rPr lang="en-US" sz="2000" dirty="0"/>
              <a:t>No drop shadows</a:t>
            </a:r>
          </a:p>
          <a:p>
            <a:pPr lvl="3"/>
            <a:r>
              <a:rPr lang="en-US" sz="1800" dirty="0"/>
              <a:t>Only use the font Calibri or </a:t>
            </a:r>
            <a:r>
              <a:rPr lang="en-US" sz="1800" dirty="0" err="1"/>
              <a:t>Carlito</a:t>
            </a:r>
            <a:r>
              <a:rPr lang="en-US" sz="1800" dirty="0"/>
              <a:t> </a:t>
            </a:r>
          </a:p>
          <a:p>
            <a:pPr lvl="4"/>
            <a:r>
              <a:rPr lang="en-US" sz="1800" dirty="0"/>
              <a:t>Please do not alter template</a:t>
            </a:r>
          </a:p>
        </p:txBody>
      </p:sp>
      <p:sp>
        <p:nvSpPr>
          <p:cNvPr id="13" name="TextBox 12"/>
          <p:cNvSpPr txBox="1"/>
          <p:nvPr/>
        </p:nvSpPr>
        <p:spPr>
          <a:xfrm>
            <a:off x="7010400" y="838200"/>
            <a:ext cx="1981200" cy="646331"/>
          </a:xfrm>
          <a:prstGeom prst="rect">
            <a:avLst/>
          </a:prstGeom>
          <a:noFill/>
        </p:spPr>
        <p:txBody>
          <a:bodyPr wrap="square" rtlCol="0">
            <a:spAutoFit/>
          </a:bodyPr>
          <a:lstStyle/>
          <a:p>
            <a:r>
              <a:rPr lang="en-US" dirty="0">
                <a:solidFill>
                  <a:schemeClr val="accent2">
                    <a:lumMod val="75000"/>
                  </a:schemeClr>
                </a:solidFill>
                <a:latin typeface="Calibri" charset="0"/>
              </a:rPr>
              <a:t>24 pt Bold in </a:t>
            </a:r>
          </a:p>
          <a:p>
            <a:r>
              <a:rPr lang="en-US" dirty="0">
                <a:solidFill>
                  <a:schemeClr val="accent2">
                    <a:lumMod val="75000"/>
                  </a:schemeClr>
                </a:solidFill>
                <a:latin typeface="Calibri" charset="0"/>
              </a:rPr>
              <a:t>either blue or black</a:t>
            </a:r>
            <a:endParaRPr lang="en-US" dirty="0">
              <a:solidFill>
                <a:schemeClr val="accent2">
                  <a:lumMod val="75000"/>
                </a:schemeClr>
              </a:solidFill>
            </a:endParaRPr>
          </a:p>
        </p:txBody>
      </p:sp>
      <p:sp>
        <p:nvSpPr>
          <p:cNvPr id="18" name="Rectangular Callout 17"/>
          <p:cNvSpPr/>
          <p:nvPr/>
        </p:nvSpPr>
        <p:spPr>
          <a:xfrm>
            <a:off x="6400800" y="4876800"/>
            <a:ext cx="2514600" cy="1219200"/>
          </a:xfrm>
          <a:prstGeom prst="wedgeRectCallout">
            <a:avLst>
              <a:gd name="adj1" fmla="val 58467"/>
              <a:gd name="adj2" fmla="val -21008"/>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6553200" y="5029200"/>
            <a:ext cx="2209800" cy="830997"/>
          </a:xfrm>
          <a:prstGeom prst="rect">
            <a:avLst/>
          </a:prstGeom>
          <a:noFill/>
        </p:spPr>
        <p:txBody>
          <a:bodyPr wrap="square" rtlCol="0">
            <a:spAutoFit/>
          </a:bodyPr>
          <a:lstStyle/>
          <a:p>
            <a:pPr algn="ctr"/>
            <a:r>
              <a:rPr lang="en-US" sz="1600" dirty="0">
                <a:solidFill>
                  <a:schemeClr val="bg1"/>
                </a:solidFill>
              </a:rPr>
              <a:t>Message box example for short highlighted messages.</a:t>
            </a:r>
          </a:p>
        </p:txBody>
      </p:sp>
      <p:pic>
        <p:nvPicPr>
          <p:cNvPr id="2" name="Picture 1">
            <a:extLst>
              <a:ext uri="{FF2B5EF4-FFF2-40B4-BE49-F238E27FC236}">
                <a16:creationId xmlns:a16="http://schemas.microsoft.com/office/drawing/2014/main" id="{115BCA09-196A-F942-92AD-01C06B1ED296}"/>
              </a:ext>
            </a:extLst>
          </p:cNvPr>
          <p:cNvPicPr>
            <a:picLocks noChangeAspect="1"/>
          </p:cNvPicPr>
          <p:nvPr/>
        </p:nvPicPr>
        <p:blipFill>
          <a:blip r:embed="rId2"/>
          <a:stretch>
            <a:fillRect/>
          </a:stretch>
        </p:blipFill>
        <p:spPr>
          <a:xfrm>
            <a:off x="29788" y="899746"/>
            <a:ext cx="9114212" cy="5310187"/>
          </a:xfrm>
          <a:prstGeom prst="rect">
            <a:avLst/>
          </a:prstGeom>
        </p:spPr>
      </p:pic>
    </p:spTree>
    <p:extLst>
      <p:ext uri="{BB962C8B-B14F-4D97-AF65-F5344CB8AC3E}">
        <p14:creationId xmlns:p14="http://schemas.microsoft.com/office/powerpoint/2010/main" val="28534640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Investigation Design</a:t>
            </a:r>
          </a:p>
        </p:txBody>
      </p:sp>
      <p:pic>
        <p:nvPicPr>
          <p:cNvPr id="4" name="Picture 3">
            <a:extLst>
              <a:ext uri="{FF2B5EF4-FFF2-40B4-BE49-F238E27FC236}">
                <a16:creationId xmlns:a16="http://schemas.microsoft.com/office/drawing/2014/main" id="{1DCC804F-8381-9D48-BC79-3B1E2609A1F4}"/>
              </a:ext>
            </a:extLst>
          </p:cNvPr>
          <p:cNvPicPr>
            <a:picLocks noChangeAspect="1"/>
          </p:cNvPicPr>
          <p:nvPr/>
        </p:nvPicPr>
        <p:blipFill>
          <a:blip r:embed="rId2">
            <a:extLst>
              <a:ext uri="{BEBA8EAE-BF5A-486C-A8C5-ECC9F3942E4B}">
                <a14:imgProps xmlns:a14="http://schemas.microsoft.com/office/drawing/2010/main">
                  <a14:imgLayer>
                    <a14:imgEffect>
                      <a14:saturation sat="400000"/>
                    </a14:imgEffect>
                  </a14:imgLayer>
                </a14:imgProps>
              </a:ext>
            </a:extLst>
          </a:blip>
          <a:stretch>
            <a:fillRect/>
          </a:stretch>
        </p:blipFill>
        <p:spPr>
          <a:xfrm>
            <a:off x="505778" y="1277560"/>
            <a:ext cx="8132443" cy="4302880"/>
          </a:xfrm>
          <a:prstGeom prst="rect">
            <a:avLst/>
          </a:prstGeom>
        </p:spPr>
      </p:pic>
    </p:spTree>
    <p:extLst>
      <p:ext uri="{BB962C8B-B14F-4D97-AF65-F5344CB8AC3E}">
        <p14:creationId xmlns:p14="http://schemas.microsoft.com/office/powerpoint/2010/main" val="2386310585"/>
      </p:ext>
    </p:extLst>
  </p:cSld>
  <p:clrMapOvr>
    <a:masterClrMapping/>
  </p:clrMapOvr>
</p:sld>
</file>

<file path=ppt/theme/theme1.xml><?xml version="1.0" encoding="utf-8"?>
<a:theme xmlns:a="http://schemas.openxmlformats.org/drawingml/2006/main" name="Legacy 43 JSR2017">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lumMod val="75000"/>
          </a:schemeClr>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cap="rnd">
          <a:solidFill>
            <a:schemeClr val="accent2">
              <a:lumMod val="75000"/>
            </a:schemeClr>
          </a:solidFill>
          <a:prstDash val="solid"/>
          <a:headEnd type="none"/>
          <a:tailEnd type="triangle" w="lg" len="lg"/>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LSST2019-Template4-3" id="{BF6AAE5C-DA42-4C87-BFF7-8FD1EABD8356}" vid="{C73DC31A-4DF8-43A0-A4A4-F050BD6ADA2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Legacy 43 JSR2017</Template>
  <TotalTime>890</TotalTime>
  <Words>928</Words>
  <Application>Microsoft Macintosh PowerPoint</Application>
  <PresentationFormat>On-screen Show (4:3)</PresentationFormat>
  <Paragraphs>150</Paragraphs>
  <Slides>16</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ＭＳ Ｐゴシック</vt:lpstr>
      <vt:lpstr>Arial</vt:lpstr>
      <vt:lpstr>Calibri</vt:lpstr>
      <vt:lpstr>Lucida Grande</vt:lpstr>
      <vt:lpstr>Legacy 43 JSR2017</vt:lpstr>
      <vt:lpstr>Engaging Students with LSST Data   Ardis Herrold Education Specialist, LSST Education &amp; Public Outreach   LSST2019 Project &amp; Community Workshop August 13, 2019 </vt:lpstr>
      <vt:lpstr>Mission of LSST EPO</vt:lpstr>
      <vt:lpstr>Vision of the Education Team</vt:lpstr>
      <vt:lpstr>Formal Education Audience</vt:lpstr>
      <vt:lpstr>PowerPoint Presentation</vt:lpstr>
      <vt:lpstr>PowerPoint Presentation</vt:lpstr>
      <vt:lpstr>Investigation Design</vt:lpstr>
      <vt:lpstr>Investigation Design</vt:lpstr>
      <vt:lpstr>Investigation Design</vt:lpstr>
      <vt:lpstr>Investigation Components</vt:lpstr>
      <vt:lpstr>Web Applications</vt:lpstr>
      <vt:lpstr>Investigation Videos</vt:lpstr>
      <vt:lpstr>Working with the Science Community</vt:lpstr>
      <vt:lpstr>PowerPoint Presentation</vt:lpstr>
      <vt:lpstr>Links to investigation prototypes</vt:lpstr>
      <vt:lpstr>Contact us with your ideas</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Engaging Students with LSST Data   Ardis Herrold Formal Education, LSST Education &amp; Public Outreach   LSST2019 Project &amp; Community Workshop August 13. 2019 </dc:title>
  <dc:creator>Microsoft Office User</dc:creator>
  <cp:lastModifiedBy>Microsoft Office User</cp:lastModifiedBy>
  <cp:revision>38</cp:revision>
  <dcterms:created xsi:type="dcterms:W3CDTF">2019-08-08T21:36:26Z</dcterms:created>
  <dcterms:modified xsi:type="dcterms:W3CDTF">2019-08-12T21:21:42Z</dcterms:modified>
</cp:coreProperties>
</file>