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6" r:id="rId10"/>
    <p:sldId id="265" r:id="rId11"/>
    <p:sldId id="260" r:id="rId12"/>
    <p:sldId id="267" r:id="rId13"/>
    <p:sldId id="268" r:id="rId1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5" autoAdjust="0"/>
    <p:restoredTop sz="94660"/>
  </p:normalViewPr>
  <p:slideViewPr>
    <p:cSldViewPr snapToGrid="0">
      <p:cViewPr varScale="1">
        <p:scale>
          <a:sx n="68" d="100"/>
          <a:sy n="68" d="100"/>
        </p:scale>
        <p:origin x="333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B64D4-5395-4933-A5B1-4C939E1A7163}" type="datetimeFigureOut">
              <a:rPr kumimoji="1" lang="ja-JP" altLang="en-US" smtClean="0"/>
              <a:t>2019/8/13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C894D-F29C-4137-B43E-78A7879208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1119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B64D4-5395-4933-A5B1-4C939E1A7163}" type="datetimeFigureOut">
              <a:rPr kumimoji="1" lang="ja-JP" altLang="en-US" smtClean="0"/>
              <a:t>2019/8/13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C894D-F29C-4137-B43E-78A7879208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4804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B64D4-5395-4933-A5B1-4C939E1A7163}" type="datetimeFigureOut">
              <a:rPr kumimoji="1" lang="ja-JP" altLang="en-US" smtClean="0"/>
              <a:t>2019/8/13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C894D-F29C-4137-B43E-78A7879208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5994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B64D4-5395-4933-A5B1-4C939E1A7163}" type="datetimeFigureOut">
              <a:rPr kumimoji="1" lang="ja-JP" altLang="en-US" smtClean="0"/>
              <a:t>2019/8/13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C894D-F29C-4137-B43E-78A7879208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8485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B64D4-5395-4933-A5B1-4C939E1A7163}" type="datetimeFigureOut">
              <a:rPr kumimoji="1" lang="ja-JP" altLang="en-US" smtClean="0"/>
              <a:t>2019/8/13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C894D-F29C-4137-B43E-78A7879208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4353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B64D4-5395-4933-A5B1-4C939E1A7163}" type="datetimeFigureOut">
              <a:rPr kumimoji="1" lang="ja-JP" altLang="en-US" smtClean="0"/>
              <a:t>2019/8/13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C894D-F29C-4137-B43E-78A7879208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8929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B64D4-5395-4933-A5B1-4C939E1A7163}" type="datetimeFigureOut">
              <a:rPr kumimoji="1" lang="ja-JP" altLang="en-US" smtClean="0"/>
              <a:t>2019/8/13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C894D-F29C-4137-B43E-78A7879208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1352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B64D4-5395-4933-A5B1-4C939E1A7163}" type="datetimeFigureOut">
              <a:rPr kumimoji="1" lang="ja-JP" altLang="en-US" smtClean="0"/>
              <a:t>2019/8/13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C894D-F29C-4137-B43E-78A7879208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2553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B64D4-5395-4933-A5B1-4C939E1A7163}" type="datetimeFigureOut">
              <a:rPr kumimoji="1" lang="ja-JP" altLang="en-US" smtClean="0"/>
              <a:t>2019/8/13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C894D-F29C-4137-B43E-78A7879208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9545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B64D4-5395-4933-A5B1-4C939E1A7163}" type="datetimeFigureOut">
              <a:rPr kumimoji="1" lang="ja-JP" altLang="en-US" smtClean="0"/>
              <a:t>2019/8/13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C894D-F29C-4137-B43E-78A7879208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3744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B64D4-5395-4933-A5B1-4C939E1A7163}" type="datetimeFigureOut">
              <a:rPr kumimoji="1" lang="ja-JP" altLang="en-US" smtClean="0"/>
              <a:t>2019/8/13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C894D-F29C-4137-B43E-78A7879208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9531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B64D4-5395-4933-A5B1-4C939E1A7163}" type="datetimeFigureOut">
              <a:rPr kumimoji="1" lang="ja-JP" altLang="en-US" smtClean="0"/>
              <a:t>2019/8/13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C894D-F29C-4137-B43E-78A7879208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795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HSC Supernova Survey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 smtClean="0"/>
              <a:t>Naoki Yasuda (</a:t>
            </a:r>
            <a:r>
              <a:rPr kumimoji="1" lang="en-US" altLang="ja-JP" dirty="0" err="1" smtClean="0"/>
              <a:t>Kavli</a:t>
            </a:r>
            <a:r>
              <a:rPr kumimoji="1" lang="en-US" altLang="ja-JP" dirty="0" smtClean="0"/>
              <a:t> IPMU / </a:t>
            </a:r>
            <a:r>
              <a:rPr kumimoji="1" lang="en-US" altLang="ja-JP" dirty="0" err="1" smtClean="0"/>
              <a:t>U.Tokyo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8031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100"/>
            <a:ext cx="9144000" cy="6264366"/>
          </a:xfrm>
          <a:prstGeom prst="rect">
            <a:avLst/>
          </a:prstGeom>
        </p:spPr>
      </p:pic>
      <p:sp>
        <p:nvSpPr>
          <p:cNvPr id="3" name="テキスト ボックス 5"/>
          <p:cNvSpPr txBox="1"/>
          <p:nvPr/>
        </p:nvSpPr>
        <p:spPr>
          <a:xfrm>
            <a:off x="723089" y="2032736"/>
            <a:ext cx="15317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err="1">
                <a:solidFill>
                  <a:srgbClr val="92D050"/>
                </a:solidFill>
              </a:rPr>
              <a:t>c</a:t>
            </a:r>
            <a:r>
              <a:rPr kumimoji="1" lang="en-US" altLang="ja-JP" sz="2000" dirty="0" err="1">
                <a:solidFill>
                  <a:srgbClr val="92D050"/>
                </a:solidFill>
              </a:rPr>
              <a:t>oadd-coadd</a:t>
            </a:r>
            <a:endParaRPr kumimoji="1" lang="ja-JP" altLang="en-US" sz="2000" dirty="0">
              <a:solidFill>
                <a:srgbClr val="92D050"/>
              </a:solidFill>
            </a:endParaRPr>
          </a:p>
        </p:txBody>
      </p:sp>
      <p:sp>
        <p:nvSpPr>
          <p:cNvPr id="4" name="テキスト ボックス 6"/>
          <p:cNvSpPr txBox="1"/>
          <p:nvPr/>
        </p:nvSpPr>
        <p:spPr>
          <a:xfrm>
            <a:off x="3756007" y="1750660"/>
            <a:ext cx="16319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err="1">
                <a:solidFill>
                  <a:srgbClr val="92D050"/>
                </a:solidFill>
              </a:rPr>
              <a:t>Coadd</a:t>
            </a:r>
            <a:r>
              <a:rPr kumimoji="1" lang="en-US" altLang="ja-JP" sz="2000" dirty="0">
                <a:solidFill>
                  <a:srgbClr val="92D050"/>
                </a:solidFill>
              </a:rPr>
              <a:t> of </a:t>
            </a:r>
          </a:p>
          <a:p>
            <a:pPr algn="ctr"/>
            <a:r>
              <a:rPr kumimoji="1" lang="en-US" altLang="ja-JP" sz="2000" dirty="0">
                <a:solidFill>
                  <a:srgbClr val="92D050"/>
                </a:solidFill>
              </a:rPr>
              <a:t>(warp–</a:t>
            </a:r>
            <a:r>
              <a:rPr kumimoji="1" lang="en-US" altLang="ja-JP" sz="2000" dirty="0" err="1">
                <a:solidFill>
                  <a:srgbClr val="92D050"/>
                </a:solidFill>
              </a:rPr>
              <a:t>coadd</a:t>
            </a:r>
            <a:r>
              <a:rPr kumimoji="1" lang="en-US" altLang="ja-JP" sz="2000" dirty="0">
                <a:solidFill>
                  <a:srgbClr val="92D050"/>
                </a:solidFill>
              </a:rPr>
              <a:t>)</a:t>
            </a:r>
            <a:endParaRPr kumimoji="1" lang="ja-JP" altLang="en-US" sz="2000" dirty="0">
              <a:solidFill>
                <a:srgbClr val="92D050"/>
              </a:solidFill>
            </a:endParaRPr>
          </a:p>
        </p:txBody>
      </p:sp>
      <p:sp>
        <p:nvSpPr>
          <p:cNvPr id="2" name="テキスト ボックス 7"/>
          <p:cNvSpPr txBox="1"/>
          <p:nvPr/>
        </p:nvSpPr>
        <p:spPr>
          <a:xfrm>
            <a:off x="7073153" y="2041086"/>
            <a:ext cx="1064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92D050"/>
                </a:solidFill>
              </a:rPr>
              <a:t>variance</a:t>
            </a:r>
            <a:endParaRPr kumimoji="1" lang="ja-JP" altLang="en-US" sz="20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25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Bad subtraction for bright stars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r>
              <a:rPr lang="en-US" altLang="ja-JP" dirty="0" smtClean="0"/>
              <a:t>Almost all bright stars show bad subtraction</a:t>
            </a:r>
          </a:p>
          <a:p>
            <a:r>
              <a:rPr lang="en-US" altLang="ja-JP" dirty="0" smtClean="0"/>
              <a:t>Possible cause may be</a:t>
            </a:r>
          </a:p>
          <a:p>
            <a:pPr lvl="1"/>
            <a:r>
              <a:rPr kumimoji="1" lang="en-US" altLang="ja-JP" dirty="0" smtClean="0"/>
              <a:t>Astrometric error </a:t>
            </a:r>
            <a:r>
              <a:rPr lang="en-US" altLang="ja-JP" dirty="0" smtClean="0"/>
              <a:t>due to </a:t>
            </a:r>
            <a:r>
              <a:rPr kumimoji="1" lang="en-US" altLang="ja-JP" dirty="0" smtClean="0"/>
              <a:t>atmosphere at small scale?</a:t>
            </a:r>
            <a:br>
              <a:rPr kumimoji="1" lang="en-US" altLang="ja-JP" dirty="0" smtClean="0"/>
            </a:br>
            <a:r>
              <a:rPr kumimoji="1" lang="en-US" altLang="ja-JP" dirty="0" smtClean="0"/>
              <a:t>Average relative astrometry is good to ~5mas</a:t>
            </a:r>
          </a:p>
          <a:p>
            <a:pPr lvl="1"/>
            <a:r>
              <a:rPr kumimoji="1" lang="en-US" altLang="ja-JP" dirty="0" smtClean="0"/>
              <a:t>Non-linearity / brighter-fatter correction may not be accurate enough?</a:t>
            </a:r>
          </a:p>
          <a:p>
            <a:r>
              <a:rPr lang="en-US" altLang="ja-JP" dirty="0" smtClean="0"/>
              <a:t>Need more study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1325290"/>
            <a:ext cx="51435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288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Bogus detections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Total number of detections : 		</a:t>
            </a:r>
            <a:r>
              <a:rPr lang="en-US" altLang="ja-JP" dirty="0" smtClean="0"/>
              <a:t>11,551,397</a:t>
            </a:r>
            <a:endParaRPr kumimoji="1" lang="en-US" altLang="ja-JP" dirty="0" smtClean="0"/>
          </a:p>
          <a:p>
            <a:r>
              <a:rPr lang="en-US" altLang="ja-JP" dirty="0" smtClean="0"/>
              <a:t>CNN real/bogus classifier : 		   1,021,301</a:t>
            </a:r>
          </a:p>
          <a:p>
            <a:pPr lvl="1"/>
            <a:r>
              <a:rPr lang="en-US" altLang="ja-JP" dirty="0" smtClean="0"/>
              <a:t>We applied loose classifier to prevent missing interesting objects</a:t>
            </a:r>
          </a:p>
          <a:p>
            <a:r>
              <a:rPr lang="en-US" altLang="ja-JP" dirty="0" smtClean="0"/>
              <a:t>More than 2 detections at the same place</a:t>
            </a:r>
            <a:br>
              <a:rPr lang="en-US" altLang="ja-JP" dirty="0" smtClean="0"/>
            </a:br>
            <a:r>
              <a:rPr lang="en-US" altLang="ja-JP" dirty="0" smtClean="0"/>
              <a:t>						         65,387</a:t>
            </a:r>
          </a:p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873" y="4002257"/>
            <a:ext cx="5517779" cy="272143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6666462" y="6028006"/>
            <a:ext cx="2477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Mainly coming from </a:t>
            </a:r>
          </a:p>
          <a:p>
            <a:r>
              <a:rPr lang="en-US" altLang="ja-JP" dirty="0" smtClean="0"/>
              <a:t>filter mismatch in </a:t>
            </a:r>
            <a:r>
              <a:rPr lang="en-US" altLang="ja-JP" dirty="0" err="1" smtClean="0"/>
              <a:t>i</a:t>
            </a:r>
            <a:r>
              <a:rPr lang="en-US" altLang="ja-JP" dirty="0" smtClean="0"/>
              <a:t>-band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467683" y="6435966"/>
            <a:ext cx="1770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Visual inspection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47286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Although there are small issues,</a:t>
            </a:r>
          </a:p>
          <a:p>
            <a:pPr lvl="1"/>
            <a:r>
              <a:rPr lang="en-US" altLang="ja-JP" dirty="0" smtClean="0"/>
              <a:t>PSF uniformity</a:t>
            </a:r>
          </a:p>
          <a:p>
            <a:pPr lvl="1"/>
            <a:r>
              <a:rPr lang="en-US" altLang="ja-JP" dirty="0" smtClean="0"/>
              <a:t>Bright stars</a:t>
            </a:r>
          </a:p>
          <a:p>
            <a:pPr lvl="1"/>
            <a:r>
              <a:rPr lang="en-US" altLang="ja-JP" dirty="0" smtClean="0"/>
              <a:t>Real / Bogus</a:t>
            </a:r>
            <a:endParaRPr lang="en-US" altLang="ja-JP" dirty="0"/>
          </a:p>
          <a:p>
            <a:r>
              <a:rPr kumimoji="1" lang="en-US" altLang="ja-JP" dirty="0" smtClean="0"/>
              <a:t>Difference imaging module of LSST stack was successfully used for HSC Supernova Survey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We are planning next HSC Supernova Survey on XMM-LSS / SXDS field from next September</a:t>
            </a:r>
          </a:p>
          <a:p>
            <a:endParaRPr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51223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 HSC SSP Survey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551299"/>
            <a:ext cx="7886700" cy="4351338"/>
          </a:xfrm>
        </p:spPr>
        <p:txBody>
          <a:bodyPr/>
          <a:lstStyle/>
          <a:p>
            <a:r>
              <a:rPr kumimoji="1" lang="en-US" altLang="ja-JP" dirty="0" smtClean="0"/>
              <a:t>HSC (Hyper </a:t>
            </a:r>
            <a:r>
              <a:rPr kumimoji="1" lang="en-US" altLang="ja-JP" dirty="0" err="1" smtClean="0"/>
              <a:t>Suprime</a:t>
            </a:r>
            <a:r>
              <a:rPr kumimoji="1" lang="en-US" altLang="ja-JP" dirty="0" smtClean="0"/>
              <a:t>-Cam)</a:t>
            </a:r>
            <a:br>
              <a:rPr kumimoji="1" lang="en-US" altLang="ja-JP" dirty="0" smtClean="0"/>
            </a:br>
            <a:r>
              <a:rPr kumimoji="1" lang="en-US" altLang="ja-JP" dirty="0" smtClean="0"/>
              <a:t>	Wide field camera of Subaru telescope</a:t>
            </a:r>
            <a:br>
              <a:rPr kumimoji="1" lang="en-US" altLang="ja-JP" dirty="0" smtClean="0"/>
            </a:br>
            <a:r>
              <a:rPr kumimoji="1" lang="en-US" altLang="ja-JP" dirty="0" smtClean="0"/>
              <a:t>	Field of view : 1.77 deg</a:t>
            </a:r>
            <a:r>
              <a:rPr kumimoji="1" lang="en-US" altLang="ja-JP" baseline="30000" dirty="0" smtClean="0"/>
              <a:t>2</a:t>
            </a:r>
            <a:r>
              <a:rPr kumimoji="1" lang="en-US" altLang="ja-JP" dirty="0" smtClean="0"/>
              <a:t> 104 CCDs</a:t>
            </a:r>
          </a:p>
          <a:p>
            <a:r>
              <a:rPr lang="en-US" altLang="ja-JP" dirty="0" smtClean="0"/>
              <a:t>Subaru Strategic Program</a:t>
            </a:r>
            <a:br>
              <a:rPr lang="en-US" altLang="ja-JP" dirty="0" smtClean="0"/>
            </a:br>
            <a:r>
              <a:rPr lang="en-US" altLang="ja-JP" dirty="0" smtClean="0"/>
              <a:t>	300 nights survey (+30 additional nights)</a:t>
            </a:r>
            <a:endParaRPr kumimoji="1" lang="ja-JP" altLang="en-US" dirty="0"/>
          </a:p>
        </p:txBody>
      </p:sp>
      <p:pic>
        <p:nvPicPr>
          <p:cNvPr id="4" name="Picture 2" descr="https://www.naoj.org/Projects/HSC/img/fields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3" b="21433"/>
          <a:stretch/>
        </p:blipFill>
        <p:spPr bwMode="auto">
          <a:xfrm>
            <a:off x="172056" y="3667026"/>
            <a:ext cx="8799888" cy="319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069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Transient Survey at COSMOS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ja-JP" dirty="0" smtClean="0"/>
              <a:t>2016 Nov – 2017 Apr</a:t>
            </a:r>
          </a:p>
          <a:p>
            <a:r>
              <a:rPr kumimoji="1" lang="en-US" altLang="ja-JP" dirty="0" smtClean="0"/>
              <a:t>Data is public as PDR2 of HSC survey</a:t>
            </a:r>
            <a:br>
              <a:rPr kumimoji="1" lang="en-US" altLang="ja-JP" dirty="0" smtClean="0"/>
            </a:br>
            <a:r>
              <a:rPr lang="en-US" altLang="ja-JP" sz="2000" dirty="0"/>
              <a:t>https://</a:t>
            </a:r>
            <a:r>
              <a:rPr lang="en-US" altLang="ja-JP" sz="2000" dirty="0" smtClean="0"/>
              <a:t>hsc-release.mtk.nao.ac.jp</a:t>
            </a:r>
          </a:p>
          <a:p>
            <a:endParaRPr kumimoji="1" lang="en-US" altLang="ja-JP" dirty="0"/>
          </a:p>
          <a:p>
            <a:r>
              <a:rPr lang="en-US" altLang="ja-JP" sz="2400" dirty="0" smtClean="0"/>
              <a:t>Ultra Deep for 6 months</a:t>
            </a:r>
            <a:br>
              <a:rPr lang="en-US" altLang="ja-JP" sz="2400" dirty="0" smtClean="0"/>
            </a:br>
            <a:r>
              <a:rPr lang="en-US" altLang="ja-JP" sz="2400" dirty="0" smtClean="0"/>
              <a:t>26.0, 25.6mag for </a:t>
            </a:r>
            <a:r>
              <a:rPr lang="en-US" altLang="ja-JP" sz="2400" dirty="0" err="1" smtClean="0"/>
              <a:t>i</a:t>
            </a:r>
            <a:r>
              <a:rPr lang="en-US" altLang="ja-JP" sz="2400" dirty="0" smtClean="0"/>
              <a:t> and z </a:t>
            </a:r>
            <a:br>
              <a:rPr lang="en-US" altLang="ja-JP" sz="2400" dirty="0" smtClean="0"/>
            </a:br>
            <a:r>
              <a:rPr lang="en-US" altLang="ja-JP" sz="2400" dirty="0" smtClean="0"/>
              <a:t>Deep for 4 months</a:t>
            </a:r>
            <a:br>
              <a:rPr lang="en-US" altLang="ja-JP" sz="2400" dirty="0" smtClean="0"/>
            </a:br>
            <a:r>
              <a:rPr lang="en-US" altLang="ja-JP" sz="2400" dirty="0" smtClean="0"/>
              <a:t>~0.6mag shallower</a:t>
            </a:r>
            <a:endParaRPr kumimoji="1" lang="ja-JP" altLang="en-US" sz="2400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214" y="1602726"/>
            <a:ext cx="4543425" cy="4752975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6838926" y="2792437"/>
            <a:ext cx="694323" cy="78779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6829547" y="5139404"/>
            <a:ext cx="694323" cy="78779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8780" y="6355701"/>
            <a:ext cx="2614613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972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14"/>
            <a:ext cx="9144000" cy="6857999"/>
          </a:xfrm>
        </p:spPr>
      </p:pic>
      <p:sp>
        <p:nvSpPr>
          <p:cNvPr id="8" name="テキスト ボックス 7"/>
          <p:cNvSpPr txBox="1"/>
          <p:nvPr/>
        </p:nvSpPr>
        <p:spPr>
          <a:xfrm>
            <a:off x="3420201" y="20858"/>
            <a:ext cx="56924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Successfully identified ~1,800 SN candidates</a:t>
            </a:r>
          </a:p>
          <a:p>
            <a:r>
              <a:rPr lang="en-US" altLang="ja-JP" sz="2400" dirty="0" smtClean="0"/>
              <a:t>~400 seems to be SN </a:t>
            </a:r>
            <a:r>
              <a:rPr lang="en-US" altLang="ja-JP" sz="2400" dirty="0" err="1" smtClean="0"/>
              <a:t>Ia</a:t>
            </a:r>
            <a:r>
              <a:rPr lang="en-US" altLang="ja-JP" sz="2400" dirty="0" smtClean="0"/>
              <a:t> at 0.3 &lt; z &lt; 1.5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99180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9043FD95-B81E-4D13-8C07-AE7076AD10ED}"/>
              </a:ext>
            </a:extLst>
          </p:cNvPr>
          <p:cNvGrpSpPr/>
          <p:nvPr/>
        </p:nvGrpSpPr>
        <p:grpSpPr>
          <a:xfrm>
            <a:off x="259979" y="233088"/>
            <a:ext cx="3971724" cy="4329953"/>
            <a:chOff x="179294" y="71718"/>
            <a:chExt cx="3971724" cy="4329953"/>
          </a:xfrm>
        </p:grpSpPr>
        <p:sp>
          <p:nvSpPr>
            <p:cNvPr id="32" name="正方形/長方形 31">
              <a:extLst>
                <a:ext uri="{FF2B5EF4-FFF2-40B4-BE49-F238E27FC236}">
                  <a16:creationId xmlns:a16="http://schemas.microsoft.com/office/drawing/2014/main" id="{BB80B3A4-6E8F-483A-9BFF-E478A0D83CFA}"/>
                </a:ext>
              </a:extLst>
            </p:cNvPr>
            <p:cNvSpPr/>
            <p:nvPr/>
          </p:nvSpPr>
          <p:spPr>
            <a:xfrm>
              <a:off x="179294" y="71718"/>
              <a:ext cx="3971724" cy="4329953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C6E2B478-279B-438A-996C-17663FA8E10D}"/>
                </a:ext>
              </a:extLst>
            </p:cNvPr>
            <p:cNvSpPr txBox="1"/>
            <p:nvPr/>
          </p:nvSpPr>
          <p:spPr>
            <a:xfrm>
              <a:off x="2318016" y="84278"/>
              <a:ext cx="18330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chemeClr val="accent1"/>
                  </a:solidFill>
                </a:rPr>
                <a:t>Standard Pipeline</a:t>
              </a:r>
              <a:endParaRPr kumimoji="1" lang="ja-JP" altLang="en-US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A8AF9DCE-E02F-4CE1-953E-8F8ED3579C56}"/>
              </a:ext>
            </a:extLst>
          </p:cNvPr>
          <p:cNvGrpSpPr/>
          <p:nvPr/>
        </p:nvGrpSpPr>
        <p:grpSpPr>
          <a:xfrm>
            <a:off x="4607861" y="2292338"/>
            <a:ext cx="4116829" cy="4323620"/>
            <a:chOff x="4670608" y="2130968"/>
            <a:chExt cx="3973397" cy="4323620"/>
          </a:xfrm>
        </p:grpSpPr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D4C8BF54-49A8-4208-8198-8B03C3150342}"/>
                </a:ext>
              </a:extLst>
            </p:cNvPr>
            <p:cNvSpPr/>
            <p:nvPr/>
          </p:nvSpPr>
          <p:spPr>
            <a:xfrm>
              <a:off x="4670608" y="2133600"/>
              <a:ext cx="3957781" cy="4320988"/>
            </a:xfrm>
            <a:prstGeom prst="rect">
              <a:avLst/>
            </a:prstGeom>
            <a:solidFill>
              <a:schemeClr val="accent2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A1D129C1-BC00-4D2D-B687-362D28660E8D}"/>
                </a:ext>
              </a:extLst>
            </p:cNvPr>
            <p:cNvSpPr txBox="1"/>
            <p:nvPr/>
          </p:nvSpPr>
          <p:spPr>
            <a:xfrm>
              <a:off x="7451243" y="2130968"/>
              <a:ext cx="11927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chemeClr val="accent2"/>
                  </a:solidFill>
                </a:rPr>
                <a:t>Developed</a:t>
              </a:r>
              <a:endParaRPr kumimoji="1" lang="ja-JP" altLang="en-US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A671870-6CEF-4EA0-95CC-AB6742A7FBF0}"/>
              </a:ext>
            </a:extLst>
          </p:cNvPr>
          <p:cNvSpPr txBox="1"/>
          <p:nvPr/>
        </p:nvSpPr>
        <p:spPr>
          <a:xfrm>
            <a:off x="403411" y="430314"/>
            <a:ext cx="2159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Raw image</a:t>
            </a:r>
          </a:p>
          <a:p>
            <a:r>
              <a:rPr kumimoji="1" lang="en-US" altLang="ja-JP" dirty="0"/>
              <a:t>(HSC-[visit]-[</a:t>
            </a:r>
            <a:r>
              <a:rPr kumimoji="1" lang="en-US" altLang="ja-JP" dirty="0" err="1"/>
              <a:t>ccd</a:t>
            </a:r>
            <a:r>
              <a:rPr kumimoji="1" lang="en-US" altLang="ja-JP" dirty="0"/>
              <a:t>].fits)</a:t>
            </a:r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C8A69A5-3E47-4D17-8A3C-1078168E06E3}"/>
              </a:ext>
            </a:extLst>
          </p:cNvPr>
          <p:cNvSpPr txBox="1"/>
          <p:nvPr/>
        </p:nvSpPr>
        <p:spPr>
          <a:xfrm>
            <a:off x="403411" y="1545548"/>
            <a:ext cx="2310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CORR image</a:t>
            </a:r>
          </a:p>
          <a:p>
            <a:r>
              <a:rPr kumimoji="1" lang="en-US" altLang="ja-JP" dirty="0"/>
              <a:t>(CORR-[visit]-[</a:t>
            </a:r>
            <a:r>
              <a:rPr kumimoji="1" lang="en-US" altLang="ja-JP" dirty="0" err="1"/>
              <a:t>ccd</a:t>
            </a:r>
            <a:r>
              <a:rPr kumimoji="1" lang="en-US" altLang="ja-JP" dirty="0"/>
              <a:t>].fits)</a:t>
            </a:r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A66F2B8-524A-4683-B8A3-9E9793DDEA55}"/>
              </a:ext>
            </a:extLst>
          </p:cNvPr>
          <p:cNvSpPr txBox="1"/>
          <p:nvPr/>
        </p:nvSpPr>
        <p:spPr>
          <a:xfrm>
            <a:off x="403411" y="2660782"/>
            <a:ext cx="3828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Warped image</a:t>
            </a:r>
          </a:p>
          <a:p>
            <a:r>
              <a:rPr kumimoji="1" lang="en-US" altLang="ja-JP" dirty="0"/>
              <a:t>(warp-[filter]-[tract]-[patch]-[visit].fits) </a:t>
            </a:r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2B3E700-C493-4C60-BE2A-DD87C9078CA8}"/>
              </a:ext>
            </a:extLst>
          </p:cNvPr>
          <p:cNvSpPr txBox="1"/>
          <p:nvPr/>
        </p:nvSpPr>
        <p:spPr>
          <a:xfrm>
            <a:off x="403411" y="3774272"/>
            <a:ext cx="33044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Coadd image</a:t>
            </a:r>
          </a:p>
          <a:p>
            <a:r>
              <a:rPr kumimoji="1" lang="en-US" altLang="ja-JP" dirty="0"/>
              <a:t>(</a:t>
            </a:r>
            <a:r>
              <a:rPr kumimoji="1" lang="en-US" altLang="ja-JP" dirty="0" err="1"/>
              <a:t>calexp</a:t>
            </a:r>
            <a:r>
              <a:rPr kumimoji="1" lang="en-US" altLang="ja-JP" dirty="0"/>
              <a:t>-[filter]-[tract]-[patch].fits)</a:t>
            </a:r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736D755-A326-4B64-832B-7007BAB72344}"/>
              </a:ext>
            </a:extLst>
          </p:cNvPr>
          <p:cNvSpPr txBox="1"/>
          <p:nvPr/>
        </p:nvSpPr>
        <p:spPr>
          <a:xfrm>
            <a:off x="4823010" y="2659038"/>
            <a:ext cx="36138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Warped diff image</a:t>
            </a:r>
            <a:br>
              <a:rPr kumimoji="1" lang="en-US" altLang="ja-JP" dirty="0"/>
            </a:br>
            <a:r>
              <a:rPr kumimoji="1" lang="en-US" altLang="ja-JP" dirty="0"/>
              <a:t>(diff-[filter]-[tract]-[patch]-[visit].fits)</a:t>
            </a:r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A323F2D-2C18-45C5-BA38-6C15FBFCF553}"/>
              </a:ext>
            </a:extLst>
          </p:cNvPr>
          <p:cNvSpPr txBox="1"/>
          <p:nvPr/>
        </p:nvSpPr>
        <p:spPr>
          <a:xfrm>
            <a:off x="4823010" y="3774272"/>
            <a:ext cx="3025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Coadd diff image</a:t>
            </a:r>
          </a:p>
          <a:p>
            <a:r>
              <a:rPr kumimoji="1" lang="en-US" altLang="ja-JP" dirty="0"/>
              <a:t>(diff-[filter]-[tract]-[patch].fits)</a:t>
            </a:r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3D4ED73-852F-414D-BB07-3919D9539C51}"/>
              </a:ext>
            </a:extLst>
          </p:cNvPr>
          <p:cNvSpPr txBox="1"/>
          <p:nvPr/>
        </p:nvSpPr>
        <p:spPr>
          <a:xfrm>
            <a:off x="4823010" y="4889506"/>
            <a:ext cx="3216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Coadd </a:t>
            </a:r>
            <a:r>
              <a:rPr kumimoji="1" lang="en-US" altLang="ja-JP" dirty="0" err="1"/>
              <a:t>diffsrc</a:t>
            </a:r>
            <a:r>
              <a:rPr kumimoji="1" lang="en-US" altLang="ja-JP" dirty="0"/>
              <a:t> catalog</a:t>
            </a:r>
          </a:p>
          <a:p>
            <a:r>
              <a:rPr kumimoji="1" lang="en-US" altLang="ja-JP" dirty="0"/>
              <a:t>(</a:t>
            </a:r>
            <a:r>
              <a:rPr kumimoji="1" lang="en-US" altLang="ja-JP" dirty="0" err="1"/>
              <a:t>diffsrc</a:t>
            </a:r>
            <a:r>
              <a:rPr kumimoji="1" lang="en-US" altLang="ja-JP" dirty="0"/>
              <a:t>-[filter]-[tract]-[patch].fits</a:t>
            </a:r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97EEA22-7102-4542-A92D-BA9493EA18BE}"/>
              </a:ext>
            </a:extLst>
          </p:cNvPr>
          <p:cNvSpPr txBox="1"/>
          <p:nvPr/>
        </p:nvSpPr>
        <p:spPr>
          <a:xfrm>
            <a:off x="4823010" y="5827312"/>
            <a:ext cx="3886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Coadd forced </a:t>
            </a:r>
            <a:r>
              <a:rPr kumimoji="1" lang="en-US" altLang="ja-JP" dirty="0" err="1"/>
              <a:t>diffsrc</a:t>
            </a:r>
            <a:r>
              <a:rPr kumimoji="1" lang="en-US" altLang="ja-JP" dirty="0"/>
              <a:t> catalog</a:t>
            </a:r>
          </a:p>
          <a:p>
            <a:r>
              <a:rPr kumimoji="1" lang="en-US" altLang="ja-JP" dirty="0"/>
              <a:t>(forced-</a:t>
            </a:r>
            <a:r>
              <a:rPr kumimoji="1" lang="en-US" altLang="ja-JP" dirty="0" err="1"/>
              <a:t>diffsrc</a:t>
            </a:r>
            <a:r>
              <a:rPr kumimoji="1" lang="en-US" altLang="ja-JP" dirty="0"/>
              <a:t>-[filter]-[tract]-[patch].fits</a:t>
            </a:r>
            <a:endParaRPr kumimoji="1" lang="ja-JP" altLang="en-US" dirty="0"/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608D34A8-1F42-4E7D-BCB2-243AC1B9F347}"/>
              </a:ext>
            </a:extLst>
          </p:cNvPr>
          <p:cNvCxnSpPr/>
          <p:nvPr/>
        </p:nvCxnSpPr>
        <p:spPr>
          <a:xfrm>
            <a:off x="1047600" y="3305368"/>
            <a:ext cx="0" cy="46890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1CD51617-52B1-45D8-B768-EAA7A5F2B5E6}"/>
              </a:ext>
            </a:extLst>
          </p:cNvPr>
          <p:cNvCxnSpPr/>
          <p:nvPr/>
        </p:nvCxnSpPr>
        <p:spPr>
          <a:xfrm>
            <a:off x="2124634" y="2805961"/>
            <a:ext cx="2626659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93C5E6C7-4926-44AC-A743-5BE8497F0A8E}"/>
              </a:ext>
            </a:extLst>
          </p:cNvPr>
          <p:cNvCxnSpPr/>
          <p:nvPr/>
        </p:nvCxnSpPr>
        <p:spPr>
          <a:xfrm>
            <a:off x="5342964" y="3305368"/>
            <a:ext cx="0" cy="46890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401F21D-9D80-457D-ADD8-4836D733BEC3}"/>
              </a:ext>
            </a:extLst>
          </p:cNvPr>
          <p:cNvSpPr txBox="1"/>
          <p:nvPr/>
        </p:nvSpPr>
        <p:spPr>
          <a:xfrm>
            <a:off x="403411" y="4658674"/>
            <a:ext cx="2716513" cy="203132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DB</a:t>
            </a:r>
          </a:p>
          <a:p>
            <a:r>
              <a:rPr kumimoji="1" lang="en-US" altLang="ja-JP" dirty="0" err="1"/>
              <a:t>deepCoadd_diffsrc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Variable / Transient</a:t>
            </a:r>
          </a:p>
          <a:p>
            <a:r>
              <a:rPr kumimoji="1" lang="en-US" altLang="ja-JP" dirty="0"/>
              <a:t>(Multiple detections)</a:t>
            </a:r>
          </a:p>
          <a:p>
            <a:endParaRPr kumimoji="1" lang="en-US" altLang="ja-JP" dirty="0"/>
          </a:p>
          <a:p>
            <a:r>
              <a:rPr kumimoji="1" lang="en-US" altLang="ja-JP" dirty="0" err="1"/>
              <a:t>deepCoadd_forced_diffsrc</a:t>
            </a:r>
            <a:r>
              <a:rPr kumimoji="1" lang="en-US" altLang="ja-JP" dirty="0"/>
              <a:t> </a:t>
            </a:r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9320CD18-74BF-4E8F-8985-F6692FAA106E}"/>
              </a:ext>
            </a:extLst>
          </p:cNvPr>
          <p:cNvCxnSpPr/>
          <p:nvPr/>
        </p:nvCxnSpPr>
        <p:spPr>
          <a:xfrm flipH="1">
            <a:off x="2393579" y="5091958"/>
            <a:ext cx="2357714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8EB9ADA8-59AA-4646-85D6-DB270141DC8F}"/>
              </a:ext>
            </a:extLst>
          </p:cNvPr>
          <p:cNvCxnSpPr>
            <a:cxnSpLocks/>
          </p:cNvCxnSpPr>
          <p:nvPr/>
        </p:nvCxnSpPr>
        <p:spPr>
          <a:xfrm>
            <a:off x="2393579" y="5674336"/>
            <a:ext cx="2429431" cy="33040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7513BC0E-A8B0-48F7-AB2A-A9D70A52BB09}"/>
              </a:ext>
            </a:extLst>
          </p:cNvPr>
          <p:cNvCxnSpPr>
            <a:cxnSpLocks/>
          </p:cNvCxnSpPr>
          <p:nvPr/>
        </p:nvCxnSpPr>
        <p:spPr>
          <a:xfrm flipH="1">
            <a:off x="2976286" y="6319794"/>
            <a:ext cx="1846724" cy="14376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8BD0F361-6B08-410A-AE3F-8717AF6403C6}"/>
              </a:ext>
            </a:extLst>
          </p:cNvPr>
          <p:cNvCxnSpPr/>
          <p:nvPr/>
        </p:nvCxnSpPr>
        <p:spPr>
          <a:xfrm>
            <a:off x="1048870" y="1076645"/>
            <a:ext cx="0" cy="46890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9EAC5673-D482-410B-A3C5-334CA14FAB97}"/>
              </a:ext>
            </a:extLst>
          </p:cNvPr>
          <p:cNvCxnSpPr/>
          <p:nvPr/>
        </p:nvCxnSpPr>
        <p:spPr>
          <a:xfrm>
            <a:off x="1047600" y="2180288"/>
            <a:ext cx="0" cy="46890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95DF461F-E820-4BA3-A9FE-F51E8E0B65A1}"/>
              </a:ext>
            </a:extLst>
          </p:cNvPr>
          <p:cNvCxnSpPr/>
          <p:nvPr/>
        </p:nvCxnSpPr>
        <p:spPr>
          <a:xfrm>
            <a:off x="5342400" y="4420603"/>
            <a:ext cx="0" cy="46890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DD357761-FE08-4A06-B1E0-779BA4CB550D}"/>
              </a:ext>
            </a:extLst>
          </p:cNvPr>
          <p:cNvSpPr txBox="1"/>
          <p:nvPr/>
        </p:nvSpPr>
        <p:spPr>
          <a:xfrm>
            <a:off x="5647767" y="3355153"/>
            <a:ext cx="2986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>
                <a:solidFill>
                  <a:schemeClr val="accent6"/>
                </a:solidFill>
              </a:rPr>
              <a:t>dateObs</a:t>
            </a:r>
            <a:r>
              <a:rPr kumimoji="1" lang="en-US" altLang="ja-JP" dirty="0">
                <a:solidFill>
                  <a:schemeClr val="accent6"/>
                </a:solidFill>
              </a:rPr>
              <a:t> as different directory</a:t>
            </a:r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5C725FA0-D67B-4544-93A4-6A2FFD6FBC43}"/>
              </a:ext>
            </a:extLst>
          </p:cNvPr>
          <p:cNvSpPr txBox="1"/>
          <p:nvPr/>
        </p:nvSpPr>
        <p:spPr>
          <a:xfrm>
            <a:off x="5093097" y="45593"/>
            <a:ext cx="4000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/>
              <a:t>Basic data flow of transient pipeline</a:t>
            </a:r>
            <a:endParaRPr kumimoji="1" lang="ja-JP" altLang="en-US" b="1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9452C27C-5291-4151-83B0-C2B4534499D2}"/>
              </a:ext>
            </a:extLst>
          </p:cNvPr>
          <p:cNvSpPr txBox="1"/>
          <p:nvPr/>
        </p:nvSpPr>
        <p:spPr>
          <a:xfrm>
            <a:off x="1246088" y="3355148"/>
            <a:ext cx="2986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>
                <a:solidFill>
                  <a:schemeClr val="accent6"/>
                </a:solidFill>
              </a:rPr>
              <a:t>dateObs</a:t>
            </a:r>
            <a:r>
              <a:rPr kumimoji="1" lang="en-US" altLang="ja-JP" dirty="0">
                <a:solidFill>
                  <a:schemeClr val="accent6"/>
                </a:solidFill>
              </a:rPr>
              <a:t> as different directory</a:t>
            </a:r>
            <a:endParaRPr kumimoji="1" lang="ja-JP" altLang="en-US" dirty="0">
              <a:solidFill>
                <a:schemeClr val="accent6"/>
              </a:solidFill>
            </a:endParaRPr>
          </a:p>
        </p:txBody>
      </p: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200F591C-1048-4099-B983-92EC10FED45A}"/>
              </a:ext>
            </a:extLst>
          </p:cNvPr>
          <p:cNvCxnSpPr/>
          <p:nvPr/>
        </p:nvCxnSpPr>
        <p:spPr>
          <a:xfrm>
            <a:off x="1047600" y="5259676"/>
            <a:ext cx="0" cy="288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/>
          <p:cNvSpPr txBox="1"/>
          <p:nvPr/>
        </p:nvSpPr>
        <p:spPr>
          <a:xfrm>
            <a:off x="4966407" y="446524"/>
            <a:ext cx="4181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The version of </a:t>
            </a:r>
            <a:r>
              <a:rPr kumimoji="1" lang="en-US" altLang="ja-JP" dirty="0" err="1" smtClean="0"/>
              <a:t>HSCpipe</a:t>
            </a:r>
            <a:r>
              <a:rPr kumimoji="1" lang="en-US" altLang="ja-JP" dirty="0" smtClean="0"/>
              <a:t> is a bit old (v4.0.5)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1484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Using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ip_diffim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I have been mainly using </a:t>
            </a:r>
            <a:r>
              <a:rPr kumimoji="1" lang="en-US" altLang="ja-JP" dirty="0" err="1"/>
              <a:t>ImagePsfMatchTask</a:t>
            </a:r>
            <a:r>
              <a:rPr kumimoji="1" lang="en-US" altLang="ja-JP" dirty="0"/>
              <a:t> in </a:t>
            </a:r>
            <a:r>
              <a:rPr kumimoji="1" lang="en-US" altLang="ja-JP" dirty="0" err="1"/>
              <a:t>ip_diffim</a:t>
            </a:r>
            <a:r>
              <a:rPr kumimoji="1" lang="en-US" altLang="ja-JP" dirty="0"/>
              <a:t> for image subtraction of HSC data</a:t>
            </a:r>
          </a:p>
          <a:p>
            <a:r>
              <a:rPr lang="en-US" altLang="ja-JP" dirty="0"/>
              <a:t>It works pretty well especially for single </a:t>
            </a:r>
            <a:r>
              <a:rPr lang="en-US" altLang="ja-JP" dirty="0" smtClean="0"/>
              <a:t>visits</a:t>
            </a:r>
          </a:p>
          <a:p>
            <a:r>
              <a:rPr lang="en-US" altLang="ja-JP" dirty="0" smtClean="0"/>
              <a:t>Note that HSC has Atmospheric Dispersion Corrector within Wide Field </a:t>
            </a:r>
            <a:r>
              <a:rPr lang="en-US" altLang="ja-JP" dirty="0" smtClean="0"/>
              <a:t>Corrector</a:t>
            </a:r>
          </a:p>
          <a:p>
            <a:pPr lvl="1"/>
            <a:r>
              <a:rPr lang="en-US" altLang="ja-JP" dirty="0" smtClean="0"/>
              <a:t>We do not need to worry about dipoles</a:t>
            </a:r>
            <a:endParaRPr lang="en-US" altLang="ja-JP" dirty="0" smtClean="0"/>
          </a:p>
          <a:p>
            <a:r>
              <a:rPr lang="en-US" altLang="ja-JP" dirty="0" smtClean="0"/>
              <a:t>Relative astrometry is applied and warped to the same </a:t>
            </a:r>
            <a:r>
              <a:rPr lang="en-US" altLang="ja-JP" dirty="0" smtClean="0"/>
              <a:t>coordinate </a:t>
            </a:r>
            <a:r>
              <a:rPr lang="en-US" altLang="ja-JP" dirty="0" smtClean="0"/>
              <a:t>system</a:t>
            </a:r>
            <a:r>
              <a:rPr lang="en-US" altLang="ja-JP" dirty="0" smtClean="0"/>
              <a:t>.</a:t>
            </a:r>
            <a:endParaRPr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0612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100"/>
            <a:ext cx="9144000" cy="6270171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3989148" y="0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Blank field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6147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100"/>
            <a:ext cx="9144000" cy="6252754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3824776" y="0"/>
            <a:ext cx="2119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Crowded</a:t>
            </a:r>
            <a:r>
              <a:rPr kumimoji="1" lang="en-US" altLang="ja-JP" dirty="0"/>
              <a:t> </a:t>
            </a:r>
            <a:r>
              <a:rPr kumimoji="1" lang="en-US" altLang="ja-JP" dirty="0" smtClean="0"/>
              <a:t>field (M31)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2778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Using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ip_diffim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>
                <a:solidFill>
                  <a:schemeClr val="bg1">
                    <a:lumMod val="65000"/>
                  </a:schemeClr>
                </a:solidFill>
              </a:rPr>
              <a:t>I have been mainly using </a:t>
            </a:r>
            <a:r>
              <a:rPr kumimoji="1" lang="en-US" altLang="ja-JP" dirty="0" err="1">
                <a:solidFill>
                  <a:schemeClr val="bg1">
                    <a:lumMod val="65000"/>
                  </a:schemeClr>
                </a:solidFill>
              </a:rPr>
              <a:t>ImagePsfMatchTask</a:t>
            </a:r>
            <a:r>
              <a:rPr kumimoji="1" lang="en-US" altLang="ja-JP" dirty="0">
                <a:solidFill>
                  <a:schemeClr val="bg1">
                    <a:lumMod val="65000"/>
                  </a:schemeClr>
                </a:solidFill>
              </a:rPr>
              <a:t> in </a:t>
            </a:r>
            <a:r>
              <a:rPr kumimoji="1" lang="en-US" altLang="ja-JP" dirty="0" err="1">
                <a:solidFill>
                  <a:schemeClr val="bg1">
                    <a:lumMod val="65000"/>
                  </a:schemeClr>
                </a:solidFill>
              </a:rPr>
              <a:t>ip_diffim</a:t>
            </a:r>
            <a:r>
              <a:rPr kumimoji="1" lang="en-US" altLang="ja-JP" dirty="0">
                <a:solidFill>
                  <a:schemeClr val="bg1">
                    <a:lumMod val="65000"/>
                  </a:schemeClr>
                </a:solidFill>
              </a:rPr>
              <a:t> for image subtraction of HSC data</a:t>
            </a:r>
          </a:p>
          <a:p>
            <a:r>
              <a:rPr lang="en-US" altLang="ja-JP" dirty="0">
                <a:solidFill>
                  <a:schemeClr val="bg1">
                    <a:lumMod val="65000"/>
                  </a:schemeClr>
                </a:solidFill>
              </a:rPr>
              <a:t>It works pretty well especially for single visits</a:t>
            </a:r>
          </a:p>
          <a:p>
            <a:r>
              <a:rPr lang="en-US" altLang="ja-JP" dirty="0"/>
              <a:t>But for </a:t>
            </a:r>
            <a:r>
              <a:rPr lang="en-US" altLang="ja-JP" dirty="0" err="1"/>
              <a:t>coadded</a:t>
            </a:r>
            <a:r>
              <a:rPr lang="en-US" altLang="ja-JP" dirty="0"/>
              <a:t> data, bad residuals increase.</a:t>
            </a:r>
          </a:p>
          <a:p>
            <a:r>
              <a:rPr lang="en-US" altLang="ja-JP" dirty="0"/>
              <a:t>Some of these seem to be caused by PSF discontinuity on </a:t>
            </a:r>
            <a:r>
              <a:rPr lang="en-US" altLang="ja-JP" dirty="0" err="1" smtClean="0"/>
              <a:t>coadded</a:t>
            </a:r>
            <a:r>
              <a:rPr lang="en-US" altLang="ja-JP" dirty="0" smtClean="0"/>
              <a:t> </a:t>
            </a:r>
            <a:r>
              <a:rPr lang="en-US" altLang="ja-JP" dirty="0"/>
              <a:t>images.</a:t>
            </a:r>
          </a:p>
          <a:p>
            <a:r>
              <a:rPr lang="en-US" altLang="ja-JP" dirty="0"/>
              <a:t>D</a:t>
            </a:r>
            <a:r>
              <a:rPr lang="en-US" altLang="ja-JP" dirty="0" smtClean="0"/>
              <a:t>o </a:t>
            </a:r>
            <a:r>
              <a:rPr lang="en-US" altLang="ja-JP" dirty="0"/>
              <a:t>subtraction on single visits and </a:t>
            </a:r>
            <a:r>
              <a:rPr lang="en-US" altLang="ja-JP" dirty="0" err="1"/>
              <a:t>coadd</a:t>
            </a:r>
            <a:r>
              <a:rPr lang="en-US" altLang="ja-JP" dirty="0"/>
              <a:t> them instead to make </a:t>
            </a:r>
            <a:r>
              <a:rPr lang="en-US" altLang="ja-JP" dirty="0" err="1" smtClean="0"/>
              <a:t>coadded</a:t>
            </a:r>
            <a:r>
              <a:rPr lang="en-US" altLang="ja-JP" dirty="0" smtClean="0"/>
              <a:t> </a:t>
            </a:r>
            <a:r>
              <a:rPr lang="en-US" altLang="ja-JP" dirty="0"/>
              <a:t>images and do subtraction for them</a:t>
            </a:r>
            <a:r>
              <a:rPr lang="en-US" altLang="ja-JP" dirty="0" smtClean="0"/>
              <a:t>.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2046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417</TotalTime>
  <Words>406</Words>
  <Application>Microsoft Office PowerPoint</Application>
  <PresentationFormat>画面に合わせる (4:3)</PresentationFormat>
  <Paragraphs>84</Paragraphs>
  <Slides>13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9" baseType="lpstr">
      <vt:lpstr>游ゴシック</vt:lpstr>
      <vt:lpstr>游ゴシック Light</vt:lpstr>
      <vt:lpstr>Arial</vt:lpstr>
      <vt:lpstr>Calibri</vt:lpstr>
      <vt:lpstr>Calibri Light</vt:lpstr>
      <vt:lpstr>Office テーマ</vt:lpstr>
      <vt:lpstr>HSC Supernova Survey</vt:lpstr>
      <vt:lpstr> HSC SSP Survey</vt:lpstr>
      <vt:lpstr>Transient Survey at COSMOS</vt:lpstr>
      <vt:lpstr>PowerPoint プレゼンテーション</vt:lpstr>
      <vt:lpstr>PowerPoint プレゼンテーション</vt:lpstr>
      <vt:lpstr>Using ip_diffim</vt:lpstr>
      <vt:lpstr>PowerPoint プレゼンテーション</vt:lpstr>
      <vt:lpstr>PowerPoint プレゼンテーション</vt:lpstr>
      <vt:lpstr>Using ip_diffim</vt:lpstr>
      <vt:lpstr>PowerPoint プレゼンテーション</vt:lpstr>
      <vt:lpstr>Bad subtraction for bright stars</vt:lpstr>
      <vt:lpstr>Bogus detections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HSC Supernova Survey</dc:title>
  <dc:creator>Yasuda Naoki</dc:creator>
  <cp:lastModifiedBy>Yasuda Naoki</cp:lastModifiedBy>
  <cp:revision>19</cp:revision>
  <dcterms:created xsi:type="dcterms:W3CDTF">2019-08-13T11:10:35Z</dcterms:created>
  <dcterms:modified xsi:type="dcterms:W3CDTF">2019-08-13T18:08:06Z</dcterms:modified>
</cp:coreProperties>
</file>