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7" r:id="rId1"/>
  </p:sldMasterIdLst>
  <p:notesMasterIdLst>
    <p:notesMasterId r:id="rId32"/>
  </p:notesMasterIdLst>
  <p:handoutMasterIdLst>
    <p:handoutMasterId r:id="rId33"/>
  </p:handoutMasterIdLst>
  <p:sldIdLst>
    <p:sldId id="257" r:id="rId2"/>
    <p:sldId id="264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8" r:id="rId23"/>
    <p:sldId id="289" r:id="rId24"/>
    <p:sldId id="263" r:id="rId25"/>
    <p:sldId id="287" r:id="rId26"/>
    <p:sldId id="290" r:id="rId27"/>
    <p:sldId id="277" r:id="rId28"/>
    <p:sldId id="291" r:id="rId29"/>
    <p:sldId id="292" r:id="rId30"/>
    <p:sldId id="293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ael logue" initials="Ml" lastIdx="0" clrIdx="0">
    <p:extLst>
      <p:ext uri="{19B8F6BF-5375-455C-9EA6-DF929625EA0E}">
        <p15:presenceInfo xmlns:p15="http://schemas.microsoft.com/office/powerpoint/2012/main" userId="Michael logu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01" autoAdjust="0"/>
    <p:restoredTop sz="94660"/>
  </p:normalViewPr>
  <p:slideViewPr>
    <p:cSldViewPr>
      <p:cViewPr varScale="1">
        <p:scale>
          <a:sx n="66" d="100"/>
          <a:sy n="66" d="100"/>
        </p:scale>
        <p:origin x="1456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082237-5C6E-4EB3-BFCF-0DC549F5AD5B}" type="datetimeFigureOut">
              <a:rPr lang="en-US" smtClean="0"/>
              <a:t>8/12/2019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1EC75D-B4D7-48CD-BE15-C2314A082C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5045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EEF33C-B741-4069-9D4F-7788EAACA446}" type="datetimeFigureOut">
              <a:rPr lang="en-US" smtClean="0"/>
              <a:t>8/12/2019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F2C5BB-B54F-4237-8CA0-450E32E8AB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16088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F2C5BB-B54F-4237-8CA0-450E32E8AB2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149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20FE-985B-45DC-A3BE-DA982CB47A57}" type="datetimeFigureOut">
              <a:rPr lang="en-US" smtClean="0"/>
              <a:t>8/12/2019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DFD13-AC9B-4C21-8AB7-A32AEA441E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24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20FE-985B-45DC-A3BE-DA982CB47A57}" type="datetimeFigureOut">
              <a:rPr lang="en-US" smtClean="0"/>
              <a:t>8/12/2019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DFD13-AC9B-4C21-8AB7-A32AEA441E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921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Tit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ele11-201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85800" y="1181769"/>
            <a:ext cx="7772400" cy="3113162"/>
          </a:xfrm>
        </p:spPr>
        <p:txBody>
          <a:bodyPr/>
          <a:lstStyle>
            <a:lvl1pPr algn="r">
              <a:defRPr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7638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199" y="1014412"/>
            <a:ext cx="8229601" cy="531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Lucida Grande"/>
              <a:buChar char="-"/>
              <a:defRPr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66675" y="90021"/>
            <a:ext cx="1074455" cy="829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5"/>
          <p:cNvGrpSpPr/>
          <p:nvPr userDrawn="1"/>
        </p:nvGrpSpPr>
        <p:grpSpPr>
          <a:xfrm>
            <a:off x="66675" y="0"/>
            <a:ext cx="9028113" cy="1117600"/>
            <a:chOff x="66675" y="0"/>
            <a:chExt cx="9028113" cy="1117600"/>
          </a:xfrm>
        </p:grpSpPr>
        <p:cxnSp>
          <p:nvCxnSpPr>
            <p:cNvPr id="7" name="Straight Connector 6"/>
            <p:cNvCxnSpPr>
              <a:cxnSpLocks noChangeShapeType="1"/>
            </p:cNvCxnSpPr>
            <p:nvPr/>
          </p:nvCxnSpPr>
          <p:spPr bwMode="auto">
            <a:xfrm rot="10800000">
              <a:off x="66675" y="808038"/>
              <a:ext cx="9028113" cy="1587"/>
            </a:xfrm>
            <a:prstGeom prst="lin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8" name="Picture 10" descr="LogoW-ShadowTransBack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7110445" y="0"/>
              <a:ext cx="1984310" cy="1117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1679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l-45Tilt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4765" y="2072550"/>
            <a:ext cx="6469036" cy="499733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52400" y="1600200"/>
            <a:ext cx="8839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4" name="Picture 3" descr="WEBLogo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69996" y="152400"/>
            <a:ext cx="3278404" cy="1231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43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20FE-985B-45DC-A3BE-DA982CB47A57}" type="datetimeFigureOut">
              <a:rPr lang="en-US" smtClean="0"/>
              <a:t>8/12/2019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DFD13-AC9B-4C21-8AB7-A32AEA441E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78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20FE-985B-45DC-A3BE-DA982CB47A57}" type="datetimeFigureOut">
              <a:rPr lang="en-US" smtClean="0"/>
              <a:t>8/12/2019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DFD13-AC9B-4C21-8AB7-A32AEA441E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64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20FE-985B-45DC-A3BE-DA982CB47A57}" type="datetimeFigureOut">
              <a:rPr lang="en-US" smtClean="0"/>
              <a:t>8/12/2019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DFD13-AC9B-4C21-8AB7-A32AEA441E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73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20FE-985B-45DC-A3BE-DA982CB47A57}" type="datetimeFigureOut">
              <a:rPr lang="en-US" smtClean="0"/>
              <a:t>8/12/2019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DFD13-AC9B-4C21-8AB7-A32AEA441E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95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20FE-985B-45DC-A3BE-DA982CB47A57}" type="datetimeFigureOut">
              <a:rPr lang="en-US" smtClean="0"/>
              <a:t>8/12/2019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DFD13-AC9B-4C21-8AB7-A32AEA441E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765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20FE-985B-45DC-A3BE-DA982CB47A57}" type="datetimeFigureOut">
              <a:rPr lang="en-US" smtClean="0"/>
              <a:t>8/12/2019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DFD13-AC9B-4C21-8AB7-A32AEA441E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014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20FE-985B-45DC-A3BE-DA982CB47A57}" type="datetimeFigureOut">
              <a:rPr lang="en-US" smtClean="0"/>
              <a:t>8/12/2019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DFD13-AC9B-4C21-8AB7-A32AEA441E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79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20FE-985B-45DC-A3BE-DA982CB47A57}" type="datetimeFigureOut">
              <a:rPr lang="en-US" smtClean="0"/>
              <a:t>8/12/2019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DFD13-AC9B-4C21-8AB7-A32AEA441E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290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F20FE-985B-45DC-A3BE-DA982CB47A57}" type="datetimeFigureOut">
              <a:rPr lang="en-US" smtClean="0"/>
              <a:t>8/12/2019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DFD13-AC9B-4C21-8AB7-A32AEA441E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160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9" r:id="rId11"/>
    <p:sldLayoutId id="2147483690" r:id="rId12"/>
    <p:sldLayoutId id="214748369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r"/>
            <a:r>
              <a:rPr lang="en-US" sz="2400" dirty="0" smtClean="0"/>
              <a:t>M1M3 Logistics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dirty="0" smtClean="0"/>
              <a:t>Michael R. Logue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dirty="0" smtClean="0"/>
              <a:t>Principal Surveyor, Marine Transportation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dirty="0" smtClean="0"/>
              <a:t>LSST Project and Community Workshop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dirty="0" smtClean="0"/>
              <a:t>12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-16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August, 2019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42875"/>
            <a:ext cx="5653087" cy="55721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Hold No.1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1014411"/>
            <a:ext cx="3982640" cy="5310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58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42875"/>
            <a:ext cx="5653087" cy="55721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Dunnage Mats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27" y="1014411"/>
            <a:ext cx="7080249" cy="5310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63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42875"/>
            <a:ext cx="5653087" cy="55721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M1M3 Mirror Securing Specification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1014412"/>
            <a:ext cx="8128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23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42875"/>
            <a:ext cx="5653087" cy="55721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Arrival at Coquimbo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55" y="1014412"/>
            <a:ext cx="8229600" cy="462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97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42875"/>
            <a:ext cx="5653087" cy="55721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Lifting &amp; Discharge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1014412"/>
            <a:ext cx="7086601" cy="531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64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42875"/>
            <a:ext cx="5653087" cy="55721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Loading to Platform Trailer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43" y="1014412"/>
            <a:ext cx="8128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20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42875"/>
            <a:ext cx="5653087" cy="55721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Coquimbo by Night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1014412"/>
            <a:ext cx="71120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12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42875"/>
            <a:ext cx="5653087" cy="55721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Gradients &amp; Cambers at La Serena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1014412"/>
            <a:ext cx="8094133" cy="455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93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42875"/>
            <a:ext cx="5653087" cy="55721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Puclaro Tunnel Transit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64" y="1001578"/>
            <a:ext cx="69088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27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42875"/>
            <a:ext cx="5653087" cy="55721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Limited Clearances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10" y="1019225"/>
            <a:ext cx="7073832" cy="5305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16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42875"/>
            <a:ext cx="5653087" cy="55721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M1M3 Mirror in Shipping Container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1032057"/>
            <a:ext cx="7086247" cy="5292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50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42875"/>
            <a:ext cx="5653087" cy="55721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Dual Tractors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1031256"/>
            <a:ext cx="8191190" cy="460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63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42875"/>
            <a:ext cx="5653087" cy="55721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1014412"/>
            <a:ext cx="7086601" cy="531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94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42875"/>
            <a:ext cx="5653087" cy="55721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Summit Arrival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8" y="1014411"/>
            <a:ext cx="7080249" cy="5310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09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42875"/>
            <a:ext cx="5653087" cy="55721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M1M3 Mirror Replaced on Stands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01" y="1066800"/>
            <a:ext cx="8228799" cy="4443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03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Critical Item Identification</a:t>
            </a:r>
          </a:p>
          <a:p>
            <a:pPr marL="0" indent="0">
              <a:buNone/>
            </a:pPr>
            <a:r>
              <a:rPr lang="en-US" dirty="0" smtClean="0"/>
              <a:t>Vendor &amp; Contractor Selection</a:t>
            </a:r>
          </a:p>
          <a:p>
            <a:pPr marL="0" indent="0">
              <a:buNone/>
            </a:pPr>
            <a:r>
              <a:rPr lang="en-US" dirty="0" smtClean="0"/>
              <a:t>Packaging, Handling, and Transfer Points</a:t>
            </a:r>
          </a:p>
          <a:p>
            <a:pPr marL="0" indent="0">
              <a:buNone/>
            </a:pPr>
            <a:r>
              <a:rPr lang="en-US" dirty="0" smtClean="0"/>
              <a:t>Process &amp; </a:t>
            </a:r>
            <a:r>
              <a:rPr lang="en-US" dirty="0" smtClean="0"/>
              <a:t>Procedure</a:t>
            </a:r>
          </a:p>
          <a:p>
            <a:pPr marL="0" indent="0">
              <a:buNone/>
            </a:pPr>
            <a:r>
              <a:rPr lang="en-US" dirty="0" smtClean="0"/>
              <a:t>Contingency &amp; Mitigation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Limited Liabilities</a:t>
            </a:r>
          </a:p>
          <a:p>
            <a:pPr marL="0" indent="0">
              <a:buNone/>
            </a:pPr>
            <a:r>
              <a:rPr lang="en-US" dirty="0"/>
              <a:t>Unforeseen Circumstances &amp; Events</a:t>
            </a:r>
          </a:p>
          <a:p>
            <a:pPr marL="0" indent="0">
              <a:buNone/>
            </a:pPr>
            <a:r>
              <a:rPr lang="en-US" dirty="0" smtClean="0"/>
              <a:t>Cargo Marine Risk Management</a:t>
            </a:r>
          </a:p>
          <a:p>
            <a:pPr marL="0" indent="0">
              <a:buNone/>
            </a:pPr>
            <a:r>
              <a:rPr lang="en-US" dirty="0" smtClean="0"/>
              <a:t>Monitoring &amp; Validation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42875"/>
            <a:ext cx="5653087" cy="55721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M1M3 Mirror Logistics Key Processes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8556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Cargo Characteristics</a:t>
            </a:r>
          </a:p>
          <a:p>
            <a:pPr marL="0" indent="0">
              <a:buNone/>
            </a:pPr>
            <a:r>
              <a:rPr lang="en-US" dirty="0" smtClean="0"/>
              <a:t>Dynamic Forces</a:t>
            </a:r>
          </a:p>
          <a:p>
            <a:pPr marL="0" indent="0">
              <a:buNone/>
            </a:pPr>
            <a:r>
              <a:rPr lang="en-US" dirty="0" smtClean="0"/>
              <a:t>Route Analysis</a:t>
            </a:r>
          </a:p>
          <a:p>
            <a:pPr marL="0" indent="0">
              <a:buNone/>
            </a:pPr>
            <a:r>
              <a:rPr lang="en-US" dirty="0" smtClean="0"/>
              <a:t>Lifting, Loading, &amp; Securing</a:t>
            </a:r>
          </a:p>
          <a:p>
            <a:pPr marL="0" indent="0">
              <a:buNone/>
            </a:pPr>
            <a:r>
              <a:rPr lang="en-US" dirty="0" smtClean="0"/>
              <a:t>Key Transfers &amp; Interactions</a:t>
            </a:r>
          </a:p>
          <a:p>
            <a:pPr marL="0" indent="0">
              <a:buNone/>
            </a:pPr>
            <a:r>
              <a:rPr lang="en-US" dirty="0" smtClean="0"/>
              <a:t>Documentary Requirements</a:t>
            </a:r>
          </a:p>
          <a:p>
            <a:pPr marL="0" indent="0">
              <a:buNone/>
            </a:pPr>
            <a:r>
              <a:rPr lang="en-US" dirty="0" smtClean="0"/>
              <a:t>Statutory Requirements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42875"/>
            <a:ext cx="5653087" cy="55721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Logistics Planning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3814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42875"/>
            <a:ext cx="5653087" cy="55721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Logistics Planning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219200"/>
            <a:ext cx="7379564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91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42875"/>
            <a:ext cx="5653087" cy="55721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Dynamic Forces Data Sheet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014412"/>
            <a:ext cx="5642138" cy="5310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95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42875"/>
            <a:ext cx="5653087" cy="55721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M1M3 Mirror Securing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99" y="1014412"/>
            <a:ext cx="5616491" cy="5310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69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42875"/>
            <a:ext cx="5653087" cy="55721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Mirror Laboratory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8" y="1014411"/>
            <a:ext cx="7080249" cy="5310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69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42875"/>
            <a:ext cx="5653087" cy="55721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Congratulations to the LSST Team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014412"/>
            <a:ext cx="7329487" cy="4883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08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42875"/>
            <a:ext cx="5653087" cy="55721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Typical Tie Down Specification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8" y="1014411"/>
            <a:ext cx="7080249" cy="5310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28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42875"/>
            <a:ext cx="5653087" cy="55721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Road Transit to Houston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8" y="1014411"/>
            <a:ext cx="7080249" cy="5310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73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42875"/>
            <a:ext cx="5653087" cy="55721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M1M3 Mirror at Houston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8" y="1014411"/>
            <a:ext cx="7080249" cy="5310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45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42875"/>
            <a:ext cx="5653087" cy="55721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Heavy Lift Ship with Cranes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1111447"/>
            <a:ext cx="6950870" cy="521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18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42875"/>
            <a:ext cx="5653087" cy="55721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Dedicated Hold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1022433"/>
            <a:ext cx="8128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53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42875"/>
            <a:ext cx="5653087" cy="55721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M1M3 Mirror Loading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45" y="1002505"/>
            <a:ext cx="71120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98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</TotalTime>
  <Words>148</Words>
  <Application>Microsoft Office PowerPoint</Application>
  <PresentationFormat>On-screen Show (4:3)</PresentationFormat>
  <Paragraphs>48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Lucida Grande</vt:lpstr>
      <vt:lpstr>Custom Design</vt:lpstr>
      <vt:lpstr>M1M3 Logistics  Michael R. Logue Principal Surveyor, Marine Transportation  LSST Project and Community Workshop 12th -16th August, 2019</vt:lpstr>
      <vt:lpstr>M1M3 Mirror in Shipping Container</vt:lpstr>
      <vt:lpstr>Mirror Laboratory</vt:lpstr>
      <vt:lpstr>Typical Tie Down Specification</vt:lpstr>
      <vt:lpstr>Road Transit to Houston</vt:lpstr>
      <vt:lpstr>M1M3 Mirror at Houston</vt:lpstr>
      <vt:lpstr>Heavy Lift Ship with Cranes</vt:lpstr>
      <vt:lpstr>Dedicated Hold</vt:lpstr>
      <vt:lpstr>M1M3 Mirror Loading</vt:lpstr>
      <vt:lpstr>Hold No.1</vt:lpstr>
      <vt:lpstr>Dunnage Mats</vt:lpstr>
      <vt:lpstr>M1M3 Mirror Securing Specification</vt:lpstr>
      <vt:lpstr>Arrival at Coquimbo</vt:lpstr>
      <vt:lpstr>Lifting &amp; Discharge</vt:lpstr>
      <vt:lpstr>Loading to Platform Trailer</vt:lpstr>
      <vt:lpstr>Coquimbo by Night</vt:lpstr>
      <vt:lpstr>Gradients &amp; Cambers at La Serena</vt:lpstr>
      <vt:lpstr>Puclaro Tunnel Transit</vt:lpstr>
      <vt:lpstr>Limited Clearances</vt:lpstr>
      <vt:lpstr>Dual Tractors</vt:lpstr>
      <vt:lpstr> </vt:lpstr>
      <vt:lpstr>Summit Arrival</vt:lpstr>
      <vt:lpstr>M1M3 Mirror Replaced on Stands</vt:lpstr>
      <vt:lpstr>PowerPoint Presentation</vt:lpstr>
      <vt:lpstr>M1M3 Mirror Logistics Key Processes</vt:lpstr>
      <vt:lpstr>Logistics Planning</vt:lpstr>
      <vt:lpstr>Logistics Planning</vt:lpstr>
      <vt:lpstr>Dynamic Forces Data Sheet</vt:lpstr>
      <vt:lpstr>M1M3 Mirror Securing</vt:lpstr>
      <vt:lpstr>Congratulations to the LSST Team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  Name of Presenter Title of Presenter  NSF/DOE Joint Status Review Date in long format</dc:title>
  <dc:creator>Jacques User</dc:creator>
  <cp:lastModifiedBy>Michael logue</cp:lastModifiedBy>
  <cp:revision>36</cp:revision>
  <dcterms:created xsi:type="dcterms:W3CDTF">2017-07-28T22:58:02Z</dcterms:created>
  <dcterms:modified xsi:type="dcterms:W3CDTF">2019-08-12T18:18:31Z</dcterms:modified>
</cp:coreProperties>
</file>