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6"/>
  </p:notesMasterIdLst>
  <p:sldIdLst>
    <p:sldId id="257" r:id="rId2"/>
    <p:sldId id="290" r:id="rId3"/>
    <p:sldId id="264" r:id="rId4"/>
    <p:sldId id="291" r:id="rId5"/>
    <p:sldId id="263" r:id="rId6"/>
    <p:sldId id="266" r:id="rId7"/>
    <p:sldId id="301" r:id="rId8"/>
    <p:sldId id="267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98" r:id="rId22"/>
    <p:sldId id="284" r:id="rId23"/>
    <p:sldId id="285" r:id="rId24"/>
    <p:sldId id="286" r:id="rId25"/>
    <p:sldId id="287" r:id="rId26"/>
    <p:sldId id="288" r:id="rId27"/>
    <p:sldId id="292" r:id="rId28"/>
    <p:sldId id="293" r:id="rId29"/>
    <p:sldId id="294" r:id="rId30"/>
    <p:sldId id="299" r:id="rId31"/>
    <p:sldId id="300" r:id="rId32"/>
    <p:sldId id="296" r:id="rId33"/>
    <p:sldId id="297" r:id="rId34"/>
    <p:sldId id="295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01" autoAdjust="0"/>
    <p:restoredTop sz="94660"/>
  </p:normalViewPr>
  <p:slideViewPr>
    <p:cSldViewPr>
      <p:cViewPr varScale="1">
        <p:scale>
          <a:sx n="100" d="100"/>
          <a:sy n="100" d="100"/>
        </p:scale>
        <p:origin x="1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576" cy="3657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8DEED-AEE4-9E4D-83F9-16602EDAF581}" type="datetimeFigureOut">
              <a:rPr lang="en-US" smtClean="0"/>
              <a:t>8/14/2017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D4EC0-0636-2843-8698-8CE37A1BF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1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D4EC0-0636-2843-8698-8CE37A1BF9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02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le11-201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1181769"/>
            <a:ext cx="7772400" cy="3113162"/>
          </a:xfrm>
        </p:spPr>
        <p:txBody>
          <a:bodyPr/>
          <a:lstStyle>
            <a:lvl1pPr algn="r"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10" descr="LogoW-ShadowTransBa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110445" y="0"/>
            <a:ext cx="198431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6503812"/>
            <a:ext cx="82296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 smtClean="0">
                <a:solidFill>
                  <a:schemeClr val="bg1"/>
                </a:solidFill>
                <a:latin typeface="Calibri" charset="0"/>
              </a:rPr>
              <a:t>LSST2017 • Tucson, AZ  • August 14 - 18, 2017</a:t>
            </a:r>
            <a:endParaRPr lang="en-US" sz="1000" dirty="0">
              <a:solidFill>
                <a:schemeClr val="bg1"/>
              </a:solidFill>
              <a:latin typeface="Calibri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6675" y="90021"/>
            <a:ext cx="1074455" cy="82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 userDrawn="1"/>
        </p:nvGrpSpPr>
        <p:grpSpPr>
          <a:xfrm>
            <a:off x="66675" y="0"/>
            <a:ext cx="9028113" cy="1117600"/>
            <a:chOff x="66675" y="0"/>
            <a:chExt cx="9028113" cy="1117600"/>
          </a:xfrm>
        </p:grpSpPr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 rot="10800000">
              <a:off x="66675" y="808038"/>
              <a:ext cx="9028113" cy="1587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9" name="Picture 10" descr="LogoW-ShadowTransBac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7110445" y="0"/>
              <a:ext cx="1984310" cy="11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66675" y="0"/>
            <a:ext cx="9028113" cy="1117600"/>
            <a:chOff x="66675" y="0"/>
            <a:chExt cx="9028113" cy="1117600"/>
          </a:xfrm>
        </p:grpSpPr>
        <p:cxnSp>
          <p:nvCxnSpPr>
            <p:cNvPr id="4" name="Straight Connector 3"/>
            <p:cNvCxnSpPr>
              <a:cxnSpLocks noChangeShapeType="1"/>
            </p:cNvCxnSpPr>
            <p:nvPr/>
          </p:nvCxnSpPr>
          <p:spPr bwMode="auto">
            <a:xfrm rot="10800000">
              <a:off x="66675" y="808038"/>
              <a:ext cx="9028113" cy="1587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5" name="Picture 10" descr="LogoW-ShadowTransBack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7110445" y="0"/>
              <a:ext cx="1984310" cy="11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52401" y="205218"/>
            <a:ext cx="1371600" cy="45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66675" y="0"/>
            <a:ext cx="9028113" cy="1117600"/>
            <a:chOff x="66675" y="0"/>
            <a:chExt cx="9028113" cy="1117600"/>
          </a:xfrm>
        </p:grpSpPr>
        <p:cxnSp>
          <p:nvCxnSpPr>
            <p:cNvPr id="4" name="Straight Connector 3"/>
            <p:cNvCxnSpPr>
              <a:cxnSpLocks noChangeShapeType="1"/>
            </p:cNvCxnSpPr>
            <p:nvPr/>
          </p:nvCxnSpPr>
          <p:spPr bwMode="auto">
            <a:xfrm rot="10800000">
              <a:off x="66675" y="808038"/>
              <a:ext cx="9028113" cy="1587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5" name="Picture 10" descr="LogoW-ShadowTransBack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7110445" y="0"/>
              <a:ext cx="1984310" cy="11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52401" y="208723"/>
            <a:ext cx="1371599" cy="47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00200"/>
            <a:ext cx="8839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3" name="Picture 2" descr="lsst_cutaway1200px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2805" y="3047478"/>
            <a:ext cx="4458996" cy="3200922"/>
          </a:xfrm>
          <a:prstGeom prst="rect">
            <a:avLst/>
          </a:prstGeom>
        </p:spPr>
      </p:pic>
      <p:pic>
        <p:nvPicPr>
          <p:cNvPr id="7" name="Picture 6" descr="WEB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9996" y="152400"/>
            <a:ext cx="3278404" cy="12312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l-45Til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765" y="2072550"/>
            <a:ext cx="6469036" cy="499733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1600200"/>
            <a:ext cx="8839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4" name="Picture 3" descr="WEB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9996" y="152400"/>
            <a:ext cx="3278404" cy="12312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006600"/>
            <a:ext cx="6400801" cy="22816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8309" y="6172201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159" y="6172201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5578476"/>
            <a:ext cx="856684" cy="6699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654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8309" y="6172201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3159" y="6172201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5578476"/>
            <a:ext cx="856684" cy="6699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14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C87748-8D2B-4ACF-A3FD-BA32AC282B9F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5C82CC5-0AED-474C-BFB2-7FA4760C29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5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42875"/>
            <a:ext cx="5653087" cy="557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199" y="1014412"/>
            <a:ext cx="8229601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Lucida Grande"/>
              <a:buChar char="-"/>
              <a:defRPr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6675" y="90021"/>
            <a:ext cx="1074455" cy="82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 userDrawn="1"/>
        </p:nvGrpSpPr>
        <p:grpSpPr>
          <a:xfrm>
            <a:off x="66675" y="0"/>
            <a:ext cx="9028113" cy="1117600"/>
            <a:chOff x="66675" y="0"/>
            <a:chExt cx="9028113" cy="1117600"/>
          </a:xfrm>
        </p:grpSpPr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 rot="10800000">
              <a:off x="66675" y="808038"/>
              <a:ext cx="9028113" cy="1587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Picture 10" descr="LogoW-ShadowTransBac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7110445" y="0"/>
              <a:ext cx="1984310" cy="11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90161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142875"/>
            <a:ext cx="5562600" cy="557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199" y="1014412"/>
            <a:ext cx="8229601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Lucida Grande"/>
              <a:buChar char="-"/>
              <a:defRPr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52401" y="205218"/>
            <a:ext cx="1371600" cy="45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 userDrawn="1"/>
        </p:nvGrpSpPr>
        <p:grpSpPr>
          <a:xfrm>
            <a:off x="66675" y="0"/>
            <a:ext cx="9028113" cy="1117600"/>
            <a:chOff x="66675" y="0"/>
            <a:chExt cx="9028113" cy="1117600"/>
          </a:xfrm>
        </p:grpSpPr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 rot="10800000">
              <a:off x="66675" y="808038"/>
              <a:ext cx="9028113" cy="1587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Picture 10" descr="LogoW-ShadowTransBac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7110445" y="0"/>
              <a:ext cx="1984310" cy="11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9016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42875"/>
            <a:ext cx="5562601" cy="557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199" y="1014412"/>
            <a:ext cx="8229601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Lucida Grande"/>
              <a:buChar char="-"/>
              <a:defRPr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52401" y="208723"/>
            <a:ext cx="1371599" cy="47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 userDrawn="1"/>
        </p:nvGrpSpPr>
        <p:grpSpPr>
          <a:xfrm>
            <a:off x="66675" y="0"/>
            <a:ext cx="9028113" cy="1117600"/>
            <a:chOff x="66675" y="0"/>
            <a:chExt cx="9028113" cy="1117600"/>
          </a:xfrm>
        </p:grpSpPr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 rot="10800000">
              <a:off x="66675" y="808038"/>
              <a:ext cx="9028113" cy="1587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Picture 10" descr="LogoW-ShadowTransBac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7110445" y="0"/>
              <a:ext cx="1984310" cy="11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90161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199" y="1014412"/>
            <a:ext cx="4038601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/>
          </p:nvPr>
        </p:nvSpPr>
        <p:spPr bwMode="auto">
          <a:xfrm>
            <a:off x="4724400" y="1014412"/>
            <a:ext cx="3962400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66675" y="0"/>
            <a:ext cx="9028113" cy="1117600"/>
            <a:chOff x="66675" y="0"/>
            <a:chExt cx="9028113" cy="1117600"/>
          </a:xfrm>
        </p:grpSpPr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 rot="10800000">
              <a:off x="66675" y="808038"/>
              <a:ext cx="9028113" cy="1587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Picture 10" descr="LogoW-ShadowTransBack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7110445" y="0"/>
              <a:ext cx="1984310" cy="11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85848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199" y="1014412"/>
            <a:ext cx="4038601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/>
          </p:nvPr>
        </p:nvSpPr>
        <p:spPr bwMode="auto">
          <a:xfrm>
            <a:off x="4724400" y="1014412"/>
            <a:ext cx="3962400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6675" y="90021"/>
            <a:ext cx="1074455" cy="82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 userDrawn="1"/>
        </p:nvGrpSpPr>
        <p:grpSpPr>
          <a:xfrm>
            <a:off x="66675" y="0"/>
            <a:ext cx="9028113" cy="1117600"/>
            <a:chOff x="66675" y="0"/>
            <a:chExt cx="9028113" cy="1117600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rot="10800000">
              <a:off x="66675" y="808038"/>
              <a:ext cx="9028113" cy="1587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2" name="Picture 10" descr="LogoW-ShadowTransBac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7110445" y="0"/>
              <a:ext cx="1984310" cy="11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8584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199" y="1014412"/>
            <a:ext cx="4038601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/>
          </p:nvPr>
        </p:nvSpPr>
        <p:spPr bwMode="auto">
          <a:xfrm>
            <a:off x="4724400" y="1014412"/>
            <a:ext cx="3962400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3" name="Group 5"/>
          <p:cNvGrpSpPr/>
          <p:nvPr userDrawn="1"/>
        </p:nvGrpSpPr>
        <p:grpSpPr>
          <a:xfrm>
            <a:off x="66675" y="0"/>
            <a:ext cx="9028113" cy="1117600"/>
            <a:chOff x="66675" y="0"/>
            <a:chExt cx="9028113" cy="1117600"/>
          </a:xfrm>
        </p:grpSpPr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 rot="10800000">
              <a:off x="66675" y="808038"/>
              <a:ext cx="9028113" cy="1587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Picture 10" descr="LogoW-ShadowTransBack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7110445" y="0"/>
              <a:ext cx="1984310" cy="11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52401" y="205218"/>
            <a:ext cx="1371600" cy="45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848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199" y="1014412"/>
            <a:ext cx="4038601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/>
          </p:nvPr>
        </p:nvSpPr>
        <p:spPr bwMode="auto">
          <a:xfrm>
            <a:off x="4724400" y="1014412"/>
            <a:ext cx="3962400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3" name="Group 5"/>
          <p:cNvGrpSpPr/>
          <p:nvPr userDrawn="1"/>
        </p:nvGrpSpPr>
        <p:grpSpPr>
          <a:xfrm>
            <a:off x="66675" y="0"/>
            <a:ext cx="9028113" cy="1117600"/>
            <a:chOff x="66675" y="0"/>
            <a:chExt cx="9028113" cy="1117600"/>
          </a:xfrm>
        </p:grpSpPr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 rot="10800000">
              <a:off x="66675" y="808038"/>
              <a:ext cx="9028113" cy="1587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8" name="Picture 10" descr="LogoW-ShadowTransBack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7110445" y="0"/>
              <a:ext cx="1984310" cy="11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52401" y="208723"/>
            <a:ext cx="1371599" cy="47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8482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66675" y="0"/>
            <a:ext cx="9028113" cy="1117600"/>
            <a:chOff x="66675" y="0"/>
            <a:chExt cx="9028113" cy="1117600"/>
          </a:xfrm>
        </p:grpSpPr>
        <p:cxnSp>
          <p:nvCxnSpPr>
            <p:cNvPr id="4" name="Straight Connector 3"/>
            <p:cNvCxnSpPr>
              <a:cxnSpLocks noChangeShapeType="1"/>
            </p:cNvCxnSpPr>
            <p:nvPr/>
          </p:nvCxnSpPr>
          <p:spPr bwMode="auto">
            <a:xfrm rot="10800000">
              <a:off x="66675" y="808038"/>
              <a:ext cx="9028113" cy="1587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5" name="Picture 10" descr="LogoW-ShadowTransBack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7110445" y="0"/>
              <a:ext cx="1984310" cy="11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152400"/>
            <a:ext cx="58674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199" y="1014412"/>
            <a:ext cx="8229601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rot="10800000">
            <a:off x="66675" y="6497638"/>
            <a:ext cx="9028113" cy="1587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8424863" y="6521450"/>
            <a:ext cx="566737" cy="274638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fld id="{A51F6B24-625B-6B48-B1AE-970688573CDB}" type="slidenum">
              <a:rPr lang="en-US" sz="1200">
                <a:solidFill>
                  <a:prstClr val="black"/>
                </a:solidFill>
              </a:rPr>
              <a:pPr defTabSz="45720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6521450"/>
            <a:ext cx="8229600" cy="246063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defRPr/>
            </a:pPr>
            <a:r>
              <a:rPr lang="en-US" sz="1000" dirty="0" smtClean="0">
                <a:solidFill>
                  <a:prstClr val="white">
                    <a:lumMod val="65000"/>
                  </a:prstClr>
                </a:solidFill>
              </a:rPr>
              <a:t>LSST2017 • Tucson, AZ  • August 14 - 18, 2017</a:t>
            </a:r>
            <a:endParaRPr lang="en-US" sz="10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5" r:id="rId3"/>
    <p:sldLayoutId id="2147483666" r:id="rId4"/>
    <p:sldLayoutId id="2147483663" r:id="rId5"/>
    <p:sldLayoutId id="2147483669" r:id="rId6"/>
    <p:sldLayoutId id="2147483674" r:id="rId7"/>
    <p:sldLayoutId id="2147483670" r:id="rId8"/>
    <p:sldLayoutId id="2147483662" r:id="rId9"/>
    <p:sldLayoutId id="2147483672" r:id="rId10"/>
    <p:sldLayoutId id="2147483673" r:id="rId11"/>
    <p:sldLayoutId id="2147483671" r:id="rId12"/>
    <p:sldLayoutId id="2147483667" r:id="rId13"/>
    <p:sldLayoutId id="2147483668" r:id="rId14"/>
    <p:sldLayoutId id="2147483675" r:id="rId15"/>
    <p:sldLayoutId id="2147483676" r:id="rId16"/>
    <p:sldLayoutId id="2147483677" r:id="rId1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1F497D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Lucida Grande"/>
        <a:buChar char="-"/>
        <a:defRPr sz="2400" kern="1200">
          <a:solidFill>
            <a:srgbClr val="1F497D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200" kern="1200">
          <a:solidFill>
            <a:srgbClr val="1F497D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Lucida Grande"/>
        <a:buChar char="-"/>
        <a:defRPr sz="2000" kern="1200">
          <a:solidFill>
            <a:srgbClr val="1F497D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800" kern="1200">
          <a:solidFill>
            <a:srgbClr val="1F497D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Lucida Grande"/>
        <a:buChar char="-"/>
        <a:defRPr sz="1800" kern="1200">
          <a:solidFill>
            <a:srgbClr val="1F497D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r"/>
            <a:r>
              <a:rPr lang="en-US" sz="2600" dirty="0" smtClean="0">
                <a:solidFill>
                  <a:schemeClr val="tx1"/>
                </a:solidFill>
              </a:rPr>
              <a:t>Summit Cooling and Environmental Control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dirty="0" smtClean="0">
                <a:solidFill>
                  <a:schemeClr val="tx1"/>
                </a:solidFill>
              </a:rPr>
              <a:t>Jeff Barr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/>
              <a:t>P</a:t>
            </a:r>
            <a:r>
              <a:rPr lang="en-US" dirty="0" smtClean="0"/>
              <a:t>roject Architect</a:t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Oscar Nuñez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Facility Technical Coordinator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dirty="0" smtClean="0">
                <a:solidFill>
                  <a:schemeClr val="tx1"/>
                </a:solidFill>
              </a:rPr>
              <a:t>German Schumacher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Software Engineering Lead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LSST 2017 Project &amp; Community Workshop</a:t>
            </a:r>
            <a:br>
              <a:rPr lang="en-US" sz="2400" b="1" dirty="0" smtClean="0"/>
            </a:br>
            <a:r>
              <a:rPr lang="en-US" dirty="0" smtClean="0"/>
              <a:t>August 15, 2017</a:t>
            </a:r>
            <a:endParaRPr lang="en-US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504" y="2660904"/>
            <a:ext cx="1441704" cy="557213"/>
          </a:xfrm>
        </p:spPr>
        <p:txBody>
          <a:bodyPr>
            <a:normAutofit fontScale="90000"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</a:rPr>
              <a:t>La </a:t>
            </a:r>
            <a:r>
              <a:rPr lang="en-US" sz="1800" dirty="0" err="1">
                <a:solidFill>
                  <a:schemeClr val="bg1"/>
                </a:solidFill>
              </a:rPr>
              <a:t>ruta</a:t>
            </a:r>
            <a:r>
              <a:rPr lang="en-US" sz="1800" dirty="0">
                <a:solidFill>
                  <a:schemeClr val="bg1"/>
                </a:solidFill>
              </a:rPr>
              <a:t> de las </a:t>
            </a:r>
            <a:r>
              <a:rPr lang="en-US" sz="1800" dirty="0" err="1">
                <a:solidFill>
                  <a:schemeClr val="bg1"/>
                </a:solidFill>
              </a:rPr>
              <a:t>tuberias</a:t>
            </a:r>
            <a:r>
              <a:rPr lang="en-US" sz="1800" dirty="0">
                <a:solidFill>
                  <a:schemeClr val="bg1"/>
                </a:solidFill>
              </a:rPr>
              <a:t> para </a:t>
            </a:r>
            <a:r>
              <a:rPr lang="en-US" sz="1800" dirty="0" err="1">
                <a:solidFill>
                  <a:schemeClr val="bg1"/>
                </a:solidFill>
              </a:rPr>
              <a:t>clima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esta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definida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por</a:t>
            </a:r>
            <a:r>
              <a:rPr lang="en-US" sz="1800" dirty="0">
                <a:solidFill>
                  <a:schemeClr val="bg1"/>
                </a:solidFill>
              </a:rPr>
              <a:t> el </a:t>
            </a:r>
            <a:r>
              <a:rPr lang="en-US" sz="1800" dirty="0" err="1">
                <a:solidFill>
                  <a:schemeClr val="bg1"/>
                </a:solidFill>
              </a:rPr>
              <a:t>schaft</a:t>
            </a:r>
            <a:r>
              <a:rPr lang="en-US" sz="1800" dirty="0">
                <a:solidFill>
                  <a:schemeClr val="bg1"/>
                </a:solidFill>
              </a:rPr>
              <a:t> que se </a:t>
            </a:r>
            <a:r>
              <a:rPr lang="en-US" sz="1800" dirty="0" err="1">
                <a:solidFill>
                  <a:schemeClr val="bg1"/>
                </a:solidFill>
              </a:rPr>
              <a:t>aprecia</a:t>
            </a:r>
            <a:r>
              <a:rPr lang="en-US" sz="1800" dirty="0">
                <a:solidFill>
                  <a:schemeClr val="bg1"/>
                </a:solidFill>
              </a:rPr>
              <a:t> y que </a:t>
            </a:r>
            <a:r>
              <a:rPr lang="en-US" sz="1800" dirty="0" err="1">
                <a:solidFill>
                  <a:schemeClr val="bg1"/>
                </a:solidFill>
              </a:rPr>
              <a:t>corresponde</a:t>
            </a:r>
            <a:r>
              <a:rPr lang="en-US" sz="1800" dirty="0">
                <a:solidFill>
                  <a:schemeClr val="bg1"/>
                </a:solidFill>
              </a:rPr>
              <a:t> a la </a:t>
            </a:r>
            <a:r>
              <a:rPr lang="en-US" sz="1800" dirty="0" err="1">
                <a:solidFill>
                  <a:schemeClr val="bg1"/>
                </a:solidFill>
              </a:rPr>
              <a:t>caja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escala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868679"/>
            <a:ext cx="7278624" cy="5613605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024128" y="173736"/>
            <a:ext cx="6364224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F497D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Current Progress – Piping &amp; Shaft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1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868680"/>
            <a:ext cx="4206240" cy="5607704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024128" y="173736"/>
            <a:ext cx="6364224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F497D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Current Progress – Piping &amp; Shaft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l="35932" t="8245" r="24525" b="5947"/>
          <a:stretch/>
        </p:blipFill>
        <p:spPr>
          <a:xfrm>
            <a:off x="4754880" y="905256"/>
            <a:ext cx="3778028" cy="5340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03136" y="1709928"/>
            <a:ext cx="658368" cy="219456"/>
          </a:xfrm>
          <a:prstGeom prst="rect">
            <a:avLst/>
          </a:prstGeom>
          <a:solidFill>
            <a:srgbClr val="FFFF00">
              <a:alpha val="51000"/>
            </a:srgbClr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0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718304" y="1307592"/>
            <a:ext cx="3279775" cy="2144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RUTA CON LAS TUBERIAS DE ALIMETACION HACIA LOS UMAS  (INCONCLUSAS) 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868679"/>
            <a:ext cx="4169664" cy="555955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024128" y="173736"/>
            <a:ext cx="6364224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F497D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Current Progress – Horizontal Piping Run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/>
          <a:srcRect l="24334" t="9486" r="3517" b="13243"/>
          <a:stretch/>
        </p:blipFill>
        <p:spPr>
          <a:xfrm>
            <a:off x="3375293" y="2295144"/>
            <a:ext cx="5763373" cy="40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3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868680"/>
            <a:ext cx="4206240" cy="560832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024128" y="173736"/>
            <a:ext cx="6364224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F497D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Current Progress – Horizontal Piping Run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5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32" y="905256"/>
            <a:ext cx="7437121" cy="557784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024128" y="173736"/>
            <a:ext cx="6364224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F497D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Current Progress – Main Ventilation Ducts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5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3"/>
          <a:stretch/>
        </p:blipFill>
        <p:spPr>
          <a:xfrm>
            <a:off x="109728" y="1197864"/>
            <a:ext cx="4645470" cy="498038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950976" y="173736"/>
            <a:ext cx="658368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F497D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Current Progress – Piping to Fan Coils at 2</a:t>
            </a:r>
            <a:r>
              <a:rPr lang="en-US" baseline="30000" dirty="0" smtClean="0">
                <a:solidFill>
                  <a:schemeClr val="bg1"/>
                </a:solidFill>
              </a:rPr>
              <a:t>nd</a:t>
            </a:r>
            <a:r>
              <a:rPr lang="en-US" dirty="0" smtClean="0">
                <a:solidFill>
                  <a:schemeClr val="bg1"/>
                </a:solidFill>
              </a:rPr>
              <a:t> Level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/>
          <a:srcRect l="20342" t="11893" r="29895" b="7333"/>
          <a:stretch/>
        </p:blipFill>
        <p:spPr>
          <a:xfrm>
            <a:off x="4828032" y="1197864"/>
            <a:ext cx="4255008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0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868680"/>
            <a:ext cx="7424928" cy="5568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32" y="868680"/>
            <a:ext cx="3229301" cy="28624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0" y="1124712"/>
            <a:ext cx="35112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SISTEMA DE INYECCION A OFICINAS QUE SE UNE CON LAS MANGAS DEL LOS FAN-COIL</a:t>
            </a:r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50976" y="173736"/>
            <a:ext cx="658368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F497D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Current Progress – Fan Coil at Office Area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6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4"/>
          <a:stretch/>
        </p:blipFill>
        <p:spPr>
          <a:xfrm>
            <a:off x="109728" y="868679"/>
            <a:ext cx="4937760" cy="548789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950976" y="173736"/>
            <a:ext cx="658368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F497D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Current Progress – Glycol S&amp;R to Fan Coil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76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7424928" y="1389063"/>
            <a:ext cx="1719072" cy="2684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TABLERO DE CONTROL INDIVIDUAL DE CADA SISTEMA DE FAN-COIL Y SENSOR DE PRESION INSTALADO EN DUCTO</a:t>
            </a:r>
            <a:endParaRPr lang="en-US" sz="1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905256"/>
            <a:ext cx="7363968" cy="552297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950976" y="173736"/>
            <a:ext cx="658368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F497D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Current Progress – Control Unit at Fan Coil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1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673600" y="4229100"/>
            <a:ext cx="4470400" cy="11239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</a:rPr>
              <a:t>EQUIPO UMAS A INSTALAR SOBRE SOPORTES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" y="895581"/>
            <a:ext cx="4169663" cy="5559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70" y="1124712"/>
            <a:ext cx="4103987" cy="307238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950976" y="173736"/>
            <a:ext cx="658368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F497D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Current Progress – Air Handling Unit for Dome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66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888" y="173736"/>
            <a:ext cx="5653087" cy="557213"/>
          </a:xfrm>
        </p:spPr>
        <p:txBody>
          <a:bodyPr/>
          <a:lstStyle/>
          <a:p>
            <a:r>
              <a:rPr lang="en-US" dirty="0" smtClean="0"/>
              <a:t>Cooling Ventilation Air Conditioning (CVAC)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6257" y="868680"/>
            <a:ext cx="9143999" cy="5559552"/>
          </a:xfrm>
        </p:spPr>
        <p:txBody>
          <a:bodyPr/>
          <a:lstStyle/>
          <a:p>
            <a:r>
              <a:rPr lang="en-US" dirty="0" smtClean="0"/>
              <a:t>CVAC provides the cooling capacity to condition enclosure temperature during daytime </a:t>
            </a:r>
            <a:r>
              <a:rPr lang="en-US" dirty="0" smtClean="0"/>
              <a:t>cycle, </a:t>
            </a:r>
            <a:r>
              <a:rPr lang="en-US" dirty="0" smtClean="0"/>
              <a:t>to extract heat from mirrors cells and other heat </a:t>
            </a:r>
            <a:r>
              <a:rPr lang="en-US" dirty="0" smtClean="0"/>
              <a:t>sources, and to condition/ventilate the enclosed areas of the Service Building</a:t>
            </a:r>
            <a:endParaRPr lang="en-US" dirty="0" smtClean="0"/>
          </a:p>
          <a:p>
            <a:r>
              <a:rPr lang="en-US" dirty="0" smtClean="0"/>
              <a:t>Installation schedule included in Summit Construction Contract Program (Gantt Chart):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Process includes purchasing, fabrication </a:t>
            </a:r>
            <a:r>
              <a:rPr lang="en-US" dirty="0"/>
              <a:t>&amp;</a:t>
            </a:r>
            <a:r>
              <a:rPr lang="en-US" dirty="0" smtClean="0"/>
              <a:t> </a:t>
            </a:r>
            <a:r>
              <a:rPr lang="en-US" dirty="0" smtClean="0"/>
              <a:t>integration of all equipment</a:t>
            </a:r>
            <a:r>
              <a:rPr lang="en-US" dirty="0" smtClean="0"/>
              <a:t>.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Masterclima</a:t>
            </a:r>
            <a:r>
              <a:rPr lang="en-US" dirty="0" smtClean="0"/>
              <a:t> – subcontractor to Besalco – will complete work in October</a:t>
            </a:r>
            <a:endParaRPr lang="en-US" dirty="0" smtClean="0"/>
          </a:p>
          <a:p>
            <a:r>
              <a:rPr lang="en-US" b="1" dirty="0" smtClean="0">
                <a:solidFill>
                  <a:srgbClr val="C00000"/>
                </a:solidFill>
              </a:rPr>
              <a:t>Verification and Acceptance Process</a:t>
            </a:r>
            <a:r>
              <a:rPr lang="en-US" dirty="0" smtClean="0"/>
              <a:t>, </a:t>
            </a:r>
            <a:endParaRPr lang="en-US" dirty="0" smtClean="0"/>
          </a:p>
          <a:p>
            <a:pPr lvl="1"/>
            <a:r>
              <a:rPr lang="en-US" dirty="0"/>
              <a:t>A</a:t>
            </a:r>
            <a:r>
              <a:rPr lang="en-US" dirty="0" smtClean="0"/>
              <a:t>ccording </a:t>
            </a:r>
            <a:r>
              <a:rPr lang="en-US" dirty="0" smtClean="0"/>
              <a:t>to Specifications in the Contract and Document </a:t>
            </a:r>
            <a:r>
              <a:rPr lang="en-US" dirty="0" smtClean="0"/>
              <a:t>17368</a:t>
            </a:r>
          </a:p>
          <a:p>
            <a:pPr lvl="1"/>
            <a:r>
              <a:rPr lang="en-US" dirty="0" err="1" smtClean="0"/>
              <a:t>Masterclima</a:t>
            </a:r>
            <a:r>
              <a:rPr lang="en-US" dirty="0" smtClean="0"/>
              <a:t> is reportedly developing a plan for appropriate testing which they will submit to us for review</a:t>
            </a:r>
          </a:p>
          <a:p>
            <a:pPr lvl="1"/>
            <a:r>
              <a:rPr lang="en-US" dirty="0" smtClean="0"/>
              <a:t>We need to proactively provide them with input on the critical testing and verification we will require for CVAC equipment and its control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540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905256"/>
            <a:ext cx="4169664" cy="555955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77824" y="173736"/>
            <a:ext cx="6656832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F497D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Current Progress – Dome AHU Support Platform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/>
          <a:srcRect l="16751" r="27925"/>
          <a:stretch/>
        </p:blipFill>
        <p:spPr>
          <a:xfrm>
            <a:off x="4425696" y="909450"/>
            <a:ext cx="4718304" cy="555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9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CVAC Control System Specifications and Status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1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5299666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1" y="2876550"/>
            <a:ext cx="50958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906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4953000"/>
            <a:ext cx="358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 Siemens hardware based on industry standard open protocol.</a:t>
            </a:r>
          </a:p>
          <a:p>
            <a:r>
              <a:rPr lang="en-US" sz="1400" dirty="0" smtClean="0"/>
              <a:t>- Connection to LSST communications for telemetry capture and supervision.</a:t>
            </a:r>
          </a:p>
          <a:p>
            <a:r>
              <a:rPr lang="en-US" sz="1400" dirty="0" smtClean="0"/>
              <a:t>- Training on operations and customization of system.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3040" y="173736"/>
            <a:ext cx="5867400" cy="557213"/>
          </a:xfrm>
        </p:spPr>
        <p:txBody>
          <a:bodyPr/>
          <a:lstStyle/>
          <a:p>
            <a:r>
              <a:rPr lang="en-US" dirty="0"/>
              <a:t>Proposed Centralized Control For </a:t>
            </a:r>
            <a:r>
              <a:rPr lang="en-US" dirty="0" smtClean="0"/>
              <a:t>CVAC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80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838200"/>
            <a:ext cx="8509059" cy="5505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111" y="1905000"/>
            <a:ext cx="5088489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29" y="3292916"/>
            <a:ext cx="4162321" cy="317250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5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166254" y="2256412"/>
            <a:ext cx="8773705" cy="914400"/>
          </a:xfrm>
          <a:prstGeom prst="leftRightArrow">
            <a:avLst>
              <a:gd name="adj1" fmla="val 50000"/>
              <a:gd name="adj2" fmla="val 49008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DDS Communications Middleware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5453" y="3236496"/>
            <a:ext cx="1316570" cy="8375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Enclosure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Environment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76800" y="1333546"/>
            <a:ext cx="12954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Camera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3400" y="1342012"/>
            <a:ext cx="12954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</a:t>
            </a:r>
            <a:r>
              <a:rPr lang="en-US" sz="1400" dirty="0" smtClean="0">
                <a:solidFill>
                  <a:schemeClr val="tx1"/>
                </a:solidFill>
              </a:rPr>
              <a:t>CS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1774010" y="5316616"/>
            <a:ext cx="3842746" cy="2076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312210" y="4905138"/>
            <a:ext cx="146" cy="4190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Can 55"/>
          <p:cNvSpPr/>
          <p:nvPr/>
        </p:nvSpPr>
        <p:spPr>
          <a:xfrm>
            <a:off x="7632150" y="1105845"/>
            <a:ext cx="982413" cy="1027755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1295400" y="5791200"/>
            <a:ext cx="921957" cy="574334"/>
            <a:chOff x="345105" y="5276063"/>
            <a:chExt cx="921957" cy="574334"/>
          </a:xfrm>
        </p:grpSpPr>
        <p:sp>
          <p:nvSpPr>
            <p:cNvPr id="57" name="Rounded Rectangle 56"/>
            <p:cNvSpPr/>
            <p:nvPr/>
          </p:nvSpPr>
          <p:spPr>
            <a:xfrm>
              <a:off x="345105" y="5276063"/>
              <a:ext cx="921957" cy="574334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FFC000"/>
                  </a:solidFill>
                </a:rPr>
                <a:t>CC</a:t>
              </a:r>
              <a:endParaRPr lang="en-US" sz="1400" dirty="0">
                <a:solidFill>
                  <a:srgbClr val="FFC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85381" y="5425944"/>
              <a:ext cx="8322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Chiller(s)</a:t>
              </a: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564120" y="5715000"/>
            <a:ext cx="921957" cy="738664"/>
            <a:chOff x="1817157" y="5221904"/>
            <a:chExt cx="921957" cy="738664"/>
          </a:xfrm>
        </p:grpSpPr>
        <p:sp>
          <p:nvSpPr>
            <p:cNvPr id="52" name="Rounded Rectangle 51"/>
            <p:cNvSpPr/>
            <p:nvPr/>
          </p:nvSpPr>
          <p:spPr>
            <a:xfrm>
              <a:off x="1817157" y="5297475"/>
              <a:ext cx="921957" cy="574334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0104" y="5221904"/>
              <a:ext cx="83548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Air</a:t>
              </a:r>
            </a:p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Handling</a:t>
              </a:r>
            </a:p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Units</a:t>
              </a: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130605" y="5791200"/>
            <a:ext cx="921957" cy="574334"/>
            <a:chOff x="3664605" y="5297475"/>
            <a:chExt cx="921957" cy="574334"/>
          </a:xfrm>
        </p:grpSpPr>
        <p:sp>
          <p:nvSpPr>
            <p:cNvPr id="46" name="Rounded Rectangle 45"/>
            <p:cNvSpPr/>
            <p:nvPr/>
          </p:nvSpPr>
          <p:spPr>
            <a:xfrm>
              <a:off x="3664605" y="5297475"/>
              <a:ext cx="921957" cy="574334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49667" y="5425944"/>
              <a:ext cx="5132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Fans</a:t>
              </a: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829848" y="4458139"/>
            <a:ext cx="922907" cy="574334"/>
            <a:chOff x="1260654" y="702406"/>
            <a:chExt cx="922907" cy="574334"/>
          </a:xfrm>
        </p:grpSpPr>
        <p:sp>
          <p:nvSpPr>
            <p:cNvPr id="48" name="Rounded Rectangle 47"/>
            <p:cNvSpPr/>
            <p:nvPr/>
          </p:nvSpPr>
          <p:spPr>
            <a:xfrm>
              <a:off x="1261604" y="702406"/>
              <a:ext cx="921957" cy="574334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260654" y="819515"/>
              <a:ext cx="8579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LOUVERS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453746" y="4495800"/>
            <a:ext cx="922907" cy="600232"/>
            <a:chOff x="6282466" y="3662358"/>
            <a:chExt cx="922907" cy="600232"/>
          </a:xfrm>
        </p:grpSpPr>
        <p:sp>
          <p:nvSpPr>
            <p:cNvPr id="50" name="Rounded Rectangle 49"/>
            <p:cNvSpPr/>
            <p:nvPr/>
          </p:nvSpPr>
          <p:spPr>
            <a:xfrm>
              <a:off x="6282466" y="3662358"/>
              <a:ext cx="921957" cy="574334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311346" y="3739370"/>
              <a:ext cx="8940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Enclosure</a:t>
              </a:r>
            </a:p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Sensors</a:t>
              </a: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7673925" y="1415647"/>
            <a:ext cx="866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Facility</a:t>
            </a:r>
          </a:p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Database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7662379" y="4495800"/>
            <a:ext cx="921957" cy="574334"/>
            <a:chOff x="7743037" y="6217201"/>
            <a:chExt cx="921957" cy="574334"/>
          </a:xfrm>
        </p:grpSpPr>
        <p:sp>
          <p:nvSpPr>
            <p:cNvPr id="51" name="Rounded Rectangle 50"/>
            <p:cNvSpPr/>
            <p:nvPr/>
          </p:nvSpPr>
          <p:spPr>
            <a:xfrm>
              <a:off x="7743037" y="6217201"/>
              <a:ext cx="921957" cy="574334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785411" y="6256541"/>
              <a:ext cx="7859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External</a:t>
              </a:r>
            </a:p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Sensors</a:t>
              </a: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67" name="Rectangle 66"/>
          <p:cNvSpPr/>
          <p:nvPr/>
        </p:nvSpPr>
        <p:spPr>
          <a:xfrm>
            <a:off x="2057400" y="1342012"/>
            <a:ext cx="12954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Optics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Controller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6400800" y="1388174"/>
            <a:ext cx="921957" cy="57433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3581400" y="1406923"/>
            <a:ext cx="921957" cy="57433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680887" y="1316675"/>
            <a:ext cx="7906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Mirrors</a:t>
            </a:r>
          </a:p>
          <a:p>
            <a:r>
              <a:rPr lang="en-US" sz="1400" dirty="0" smtClean="0"/>
              <a:t>Thermal</a:t>
            </a:r>
          </a:p>
          <a:p>
            <a:r>
              <a:rPr lang="en-US" sz="1400" dirty="0" smtClean="0"/>
              <a:t>Control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6499261" y="1301721"/>
            <a:ext cx="7906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Camera</a:t>
            </a:r>
          </a:p>
          <a:p>
            <a:r>
              <a:rPr lang="en-US" sz="1400" dirty="0" smtClean="0"/>
              <a:t>Thermal</a:t>
            </a:r>
          </a:p>
          <a:p>
            <a:r>
              <a:rPr lang="en-US" sz="1400" dirty="0" smtClean="0"/>
              <a:t>Control</a:t>
            </a:r>
            <a:endParaRPr lang="en-US" sz="1400" dirty="0"/>
          </a:p>
        </p:txBody>
      </p:sp>
      <p:sp>
        <p:nvSpPr>
          <p:cNvPr id="53" name="Rectangle 52"/>
          <p:cNvSpPr/>
          <p:nvPr/>
        </p:nvSpPr>
        <p:spPr>
          <a:xfrm>
            <a:off x="3736623" y="4495800"/>
            <a:ext cx="1295400" cy="40933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</a:t>
            </a:r>
            <a:r>
              <a:rPr lang="en-US" sz="1400" dirty="0" smtClean="0">
                <a:solidFill>
                  <a:schemeClr val="tx1"/>
                </a:solidFill>
              </a:rPr>
              <a:t>VAC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232997" y="3200400"/>
            <a:ext cx="1295400" cy="83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DOME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1219200" y="2157541"/>
            <a:ext cx="311" cy="3274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328582" y="4074079"/>
            <a:ext cx="10585" cy="42172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923718" y="4320407"/>
            <a:ext cx="1153482" cy="8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3843267" y="5791200"/>
            <a:ext cx="921957" cy="574334"/>
            <a:chOff x="6282466" y="3662358"/>
            <a:chExt cx="921957" cy="574334"/>
          </a:xfrm>
        </p:grpSpPr>
        <p:sp>
          <p:nvSpPr>
            <p:cNvPr id="76" name="Rounded Rectangle 75"/>
            <p:cNvSpPr/>
            <p:nvPr/>
          </p:nvSpPr>
          <p:spPr>
            <a:xfrm>
              <a:off x="6282466" y="3662358"/>
              <a:ext cx="921957" cy="574334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359986" y="3681010"/>
              <a:ext cx="745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CVAC</a:t>
              </a:r>
            </a:p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Sensors</a:t>
              </a: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6401772" y="5791200"/>
            <a:ext cx="921957" cy="574334"/>
            <a:chOff x="3664605" y="5058285"/>
            <a:chExt cx="921957" cy="574334"/>
          </a:xfrm>
        </p:grpSpPr>
        <p:sp>
          <p:nvSpPr>
            <p:cNvPr id="94" name="Rounded Rectangle 93"/>
            <p:cNvSpPr/>
            <p:nvPr/>
          </p:nvSpPr>
          <p:spPr>
            <a:xfrm>
              <a:off x="3664605" y="5058285"/>
              <a:ext cx="921957" cy="574334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849667" y="5069574"/>
              <a:ext cx="6458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Flow</a:t>
              </a:r>
            </a:p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Valves</a:t>
              </a: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5597525" y="5341662"/>
            <a:ext cx="12573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6808403" y="3232465"/>
            <a:ext cx="1316570" cy="8375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Sensors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Readout</a:t>
            </a:r>
          </a:p>
        </p:txBody>
      </p:sp>
      <p:cxnSp>
        <p:nvCxnSpPr>
          <p:cNvPr id="25" name="Straight Connector 24"/>
          <p:cNvCxnSpPr>
            <a:endCxn id="96" idx="0"/>
          </p:cNvCxnSpPr>
          <p:nvPr/>
        </p:nvCxnSpPr>
        <p:spPr>
          <a:xfrm>
            <a:off x="7456414" y="2907516"/>
            <a:ext cx="10274" cy="3249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96" idx="2"/>
          </p:cNvCxnSpPr>
          <p:nvPr/>
        </p:nvCxnSpPr>
        <p:spPr>
          <a:xfrm>
            <a:off x="7466688" y="4070048"/>
            <a:ext cx="10274" cy="2422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794060" y="5323067"/>
            <a:ext cx="1" cy="440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3066631" y="5337377"/>
            <a:ext cx="1" cy="440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4317607" y="5352951"/>
            <a:ext cx="1" cy="440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608090" y="5350544"/>
            <a:ext cx="1" cy="440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6862749" y="5349915"/>
            <a:ext cx="1" cy="4406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2742889" y="2157541"/>
            <a:ext cx="311" cy="3274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5524500" y="2126590"/>
            <a:ext cx="737" cy="381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113274" y="2124640"/>
            <a:ext cx="311" cy="3274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4300756" y="2944489"/>
            <a:ext cx="311" cy="3274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1905000" y="2933454"/>
            <a:ext cx="311" cy="3274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3334052" y="1767857"/>
            <a:ext cx="228600" cy="91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2036467" y="4458139"/>
            <a:ext cx="921957" cy="574334"/>
            <a:chOff x="3664605" y="5297475"/>
            <a:chExt cx="921957" cy="574334"/>
          </a:xfrm>
        </p:grpSpPr>
        <p:sp>
          <p:nvSpPr>
            <p:cNvPr id="78" name="Rounded Rectangle 77"/>
            <p:cNvSpPr/>
            <p:nvPr/>
          </p:nvSpPr>
          <p:spPr>
            <a:xfrm>
              <a:off x="3664605" y="5297475"/>
              <a:ext cx="921957" cy="574334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849667" y="5425944"/>
              <a:ext cx="5132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Fans</a:t>
              </a:r>
              <a:endParaRPr lang="en-US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cxnSp>
        <p:nvCxnSpPr>
          <p:cNvPr id="88" name="Straight Connector 87"/>
          <p:cNvCxnSpPr/>
          <p:nvPr/>
        </p:nvCxnSpPr>
        <p:spPr>
          <a:xfrm flipV="1">
            <a:off x="6174721" y="1716016"/>
            <a:ext cx="228600" cy="91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1324688" y="4274094"/>
            <a:ext cx="1153482" cy="8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1883800" y="4032097"/>
            <a:ext cx="10274" cy="2422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35676" y="4274094"/>
            <a:ext cx="0" cy="1840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2472810" y="4284939"/>
            <a:ext cx="0" cy="1840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8058209" y="4309071"/>
            <a:ext cx="0" cy="1840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6923718" y="4311755"/>
            <a:ext cx="0" cy="1840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EEC Control </a:t>
            </a:r>
            <a:r>
              <a:rPr lang="en-US" dirty="0" smtClean="0">
                <a:solidFill>
                  <a:schemeClr val="tx2"/>
                </a:solidFill>
              </a:rPr>
              <a:t>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94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89" t="13477" r="21966" b="4471"/>
          <a:stretch/>
        </p:blipFill>
        <p:spPr>
          <a:xfrm>
            <a:off x="1066800" y="914400"/>
            <a:ext cx="7162800" cy="552799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Architecture from Technical Specifications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58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58" t="13602" r="22831" b="2460"/>
          <a:stretch/>
        </p:blipFill>
        <p:spPr>
          <a:xfrm>
            <a:off x="1066800" y="914400"/>
            <a:ext cx="6934200" cy="54667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Diagram from Technical Specifications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322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7160"/>
            <a:ext cx="6550152" cy="557213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VAC Equipment under Centralized Control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818" t="13426" r="29091" b="2098"/>
          <a:stretch/>
        </p:blipFill>
        <p:spPr>
          <a:xfrm>
            <a:off x="219456" y="941832"/>
            <a:ext cx="6986016" cy="540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75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14400" y="137160"/>
            <a:ext cx="6550152" cy="557213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VAC Equipment under Centralized Control</a:t>
            </a:r>
            <a:br>
              <a:rPr lang="en-US" dirty="0" smtClean="0"/>
            </a:br>
            <a:r>
              <a:rPr lang="en-US" dirty="0" smtClean="0"/>
              <a:t>(cont.)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875" t="14231" r="16250" b="17923"/>
          <a:stretch/>
        </p:blipFill>
        <p:spPr>
          <a:xfrm>
            <a:off x="165587" y="1014984"/>
            <a:ext cx="8393197" cy="429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21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210312"/>
            <a:ext cx="5867400" cy="557213"/>
          </a:xfrm>
        </p:spPr>
        <p:txBody>
          <a:bodyPr/>
          <a:lstStyle/>
          <a:p>
            <a:r>
              <a:rPr lang="en-US" dirty="0" smtClean="0"/>
              <a:t>Example of Equipment Control Diagram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361" t="16154" r="7917" b="3333"/>
          <a:stretch/>
        </p:blipFill>
        <p:spPr>
          <a:xfrm>
            <a:off x="18288" y="1344168"/>
            <a:ext cx="9125712" cy="469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46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152400"/>
            <a:ext cx="6550152" cy="557213"/>
          </a:xfrm>
        </p:spPr>
        <p:txBody>
          <a:bodyPr/>
          <a:lstStyle/>
          <a:p>
            <a:r>
              <a:rPr lang="en-US" dirty="0" smtClean="0"/>
              <a:t>Summit Facility Environmental Control Zoning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1224" t="7768" r="13716" b="15385"/>
          <a:stretch>
            <a:fillRect/>
          </a:stretch>
        </p:blipFill>
        <p:spPr bwMode="auto">
          <a:xfrm>
            <a:off x="271747" y="826260"/>
            <a:ext cx="8368533" cy="534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479277" y="5703054"/>
            <a:ext cx="336080" cy="829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4"/>
          <p:cNvSpPr/>
          <p:nvPr/>
        </p:nvSpPr>
        <p:spPr bwMode="auto">
          <a:xfrm>
            <a:off x="4402183" y="3657478"/>
            <a:ext cx="4041687" cy="1531273"/>
          </a:xfrm>
          <a:custGeom>
            <a:avLst/>
            <a:gdLst>
              <a:gd name="connsiteX0" fmla="*/ 0 w 4151215"/>
              <a:gd name="connsiteY0" fmla="*/ 0 h 1505119"/>
              <a:gd name="connsiteX1" fmla="*/ 2524715 w 4151215"/>
              <a:gd name="connsiteY1" fmla="*/ 0 h 1505119"/>
              <a:gd name="connsiteX2" fmla="*/ 3892269 w 4151215"/>
              <a:gd name="connsiteY2" fmla="*/ 865848 h 1505119"/>
              <a:gd name="connsiteX3" fmla="*/ 3900361 w 4151215"/>
              <a:gd name="connsiteY3" fmla="*/ 962952 h 1505119"/>
              <a:gd name="connsiteX4" fmla="*/ 4151215 w 4151215"/>
              <a:gd name="connsiteY4" fmla="*/ 1278542 h 1505119"/>
              <a:gd name="connsiteX5" fmla="*/ 4135030 w 4151215"/>
              <a:gd name="connsiteY5" fmla="*/ 1505119 h 1505119"/>
              <a:gd name="connsiteX6" fmla="*/ 0 w 4151215"/>
              <a:gd name="connsiteY6" fmla="*/ 1505119 h 1505119"/>
              <a:gd name="connsiteX7" fmla="*/ 0 w 4151215"/>
              <a:gd name="connsiteY7" fmla="*/ 0 h 1505119"/>
              <a:gd name="connsiteX0" fmla="*/ 0 w 4151215"/>
              <a:gd name="connsiteY0" fmla="*/ 0 h 1505119"/>
              <a:gd name="connsiteX1" fmla="*/ 2524715 w 4151215"/>
              <a:gd name="connsiteY1" fmla="*/ 0 h 1505119"/>
              <a:gd name="connsiteX2" fmla="*/ 3892269 w 4151215"/>
              <a:gd name="connsiteY2" fmla="*/ 865848 h 1505119"/>
              <a:gd name="connsiteX3" fmla="*/ 3860445 w 4151215"/>
              <a:gd name="connsiteY3" fmla="*/ 958662 h 1505119"/>
              <a:gd name="connsiteX4" fmla="*/ 4151215 w 4151215"/>
              <a:gd name="connsiteY4" fmla="*/ 1278542 h 1505119"/>
              <a:gd name="connsiteX5" fmla="*/ 4135030 w 4151215"/>
              <a:gd name="connsiteY5" fmla="*/ 1505119 h 1505119"/>
              <a:gd name="connsiteX6" fmla="*/ 0 w 4151215"/>
              <a:gd name="connsiteY6" fmla="*/ 1505119 h 1505119"/>
              <a:gd name="connsiteX7" fmla="*/ 0 w 4151215"/>
              <a:gd name="connsiteY7" fmla="*/ 0 h 1505119"/>
              <a:gd name="connsiteX0" fmla="*/ 0 w 4151215"/>
              <a:gd name="connsiteY0" fmla="*/ 0 h 1505119"/>
              <a:gd name="connsiteX1" fmla="*/ 2524715 w 4151215"/>
              <a:gd name="connsiteY1" fmla="*/ 0 h 1505119"/>
              <a:gd name="connsiteX2" fmla="*/ 3861224 w 4151215"/>
              <a:gd name="connsiteY2" fmla="*/ 852981 h 1505119"/>
              <a:gd name="connsiteX3" fmla="*/ 3860445 w 4151215"/>
              <a:gd name="connsiteY3" fmla="*/ 958662 h 1505119"/>
              <a:gd name="connsiteX4" fmla="*/ 4151215 w 4151215"/>
              <a:gd name="connsiteY4" fmla="*/ 1278542 h 1505119"/>
              <a:gd name="connsiteX5" fmla="*/ 4135030 w 4151215"/>
              <a:gd name="connsiteY5" fmla="*/ 1505119 h 1505119"/>
              <a:gd name="connsiteX6" fmla="*/ 0 w 4151215"/>
              <a:gd name="connsiteY6" fmla="*/ 1505119 h 1505119"/>
              <a:gd name="connsiteX7" fmla="*/ 0 w 4151215"/>
              <a:gd name="connsiteY7" fmla="*/ 0 h 1505119"/>
              <a:gd name="connsiteX0" fmla="*/ 0 w 4135030"/>
              <a:gd name="connsiteY0" fmla="*/ 0 h 1505119"/>
              <a:gd name="connsiteX1" fmla="*/ 2524715 w 4135030"/>
              <a:gd name="connsiteY1" fmla="*/ 0 h 1505119"/>
              <a:gd name="connsiteX2" fmla="*/ 3861224 w 4135030"/>
              <a:gd name="connsiteY2" fmla="*/ 852981 h 1505119"/>
              <a:gd name="connsiteX3" fmla="*/ 3860445 w 4135030"/>
              <a:gd name="connsiteY3" fmla="*/ 958662 h 1505119"/>
              <a:gd name="connsiteX4" fmla="*/ 4111299 w 4135030"/>
              <a:gd name="connsiteY4" fmla="*/ 1261387 h 1505119"/>
              <a:gd name="connsiteX5" fmla="*/ 4135030 w 4135030"/>
              <a:gd name="connsiteY5" fmla="*/ 1505119 h 1505119"/>
              <a:gd name="connsiteX6" fmla="*/ 0 w 4135030"/>
              <a:gd name="connsiteY6" fmla="*/ 1505119 h 1505119"/>
              <a:gd name="connsiteX7" fmla="*/ 0 w 4135030"/>
              <a:gd name="connsiteY7" fmla="*/ 0 h 1505119"/>
              <a:gd name="connsiteX0" fmla="*/ 0 w 4111299"/>
              <a:gd name="connsiteY0" fmla="*/ 0 h 1505119"/>
              <a:gd name="connsiteX1" fmla="*/ 2524715 w 4111299"/>
              <a:gd name="connsiteY1" fmla="*/ 0 h 1505119"/>
              <a:gd name="connsiteX2" fmla="*/ 3861224 w 4111299"/>
              <a:gd name="connsiteY2" fmla="*/ 852981 h 1505119"/>
              <a:gd name="connsiteX3" fmla="*/ 3860445 w 4111299"/>
              <a:gd name="connsiteY3" fmla="*/ 958662 h 1505119"/>
              <a:gd name="connsiteX4" fmla="*/ 4111299 w 4111299"/>
              <a:gd name="connsiteY4" fmla="*/ 1261387 h 1505119"/>
              <a:gd name="connsiteX5" fmla="*/ 4099550 w 4111299"/>
              <a:gd name="connsiteY5" fmla="*/ 1505117 h 1505119"/>
              <a:gd name="connsiteX6" fmla="*/ 0 w 4111299"/>
              <a:gd name="connsiteY6" fmla="*/ 1505119 h 1505119"/>
              <a:gd name="connsiteX7" fmla="*/ 0 w 4111299"/>
              <a:gd name="connsiteY7" fmla="*/ 0 h 1505119"/>
              <a:gd name="connsiteX0" fmla="*/ 0 w 4106864"/>
              <a:gd name="connsiteY0" fmla="*/ 0 h 1505119"/>
              <a:gd name="connsiteX1" fmla="*/ 2524715 w 4106864"/>
              <a:gd name="connsiteY1" fmla="*/ 0 h 1505119"/>
              <a:gd name="connsiteX2" fmla="*/ 3861224 w 4106864"/>
              <a:gd name="connsiteY2" fmla="*/ 852981 h 1505119"/>
              <a:gd name="connsiteX3" fmla="*/ 3860445 w 4106864"/>
              <a:gd name="connsiteY3" fmla="*/ 958662 h 1505119"/>
              <a:gd name="connsiteX4" fmla="*/ 4106864 w 4106864"/>
              <a:gd name="connsiteY4" fmla="*/ 1244232 h 1505119"/>
              <a:gd name="connsiteX5" fmla="*/ 4099550 w 4106864"/>
              <a:gd name="connsiteY5" fmla="*/ 1505117 h 1505119"/>
              <a:gd name="connsiteX6" fmla="*/ 0 w 4106864"/>
              <a:gd name="connsiteY6" fmla="*/ 1505119 h 1505119"/>
              <a:gd name="connsiteX7" fmla="*/ 0 w 4106864"/>
              <a:gd name="connsiteY7" fmla="*/ 0 h 1505119"/>
              <a:gd name="connsiteX0" fmla="*/ 0 w 4106864"/>
              <a:gd name="connsiteY0" fmla="*/ 0 h 1505119"/>
              <a:gd name="connsiteX1" fmla="*/ 2524715 w 4106864"/>
              <a:gd name="connsiteY1" fmla="*/ 0 h 1505119"/>
              <a:gd name="connsiteX2" fmla="*/ 3861224 w 4106864"/>
              <a:gd name="connsiteY2" fmla="*/ 852981 h 1505119"/>
              <a:gd name="connsiteX3" fmla="*/ 3873750 w 4106864"/>
              <a:gd name="connsiteY3" fmla="*/ 954372 h 1505119"/>
              <a:gd name="connsiteX4" fmla="*/ 4106864 w 4106864"/>
              <a:gd name="connsiteY4" fmla="*/ 1244232 h 1505119"/>
              <a:gd name="connsiteX5" fmla="*/ 4099550 w 4106864"/>
              <a:gd name="connsiteY5" fmla="*/ 1505117 h 1505119"/>
              <a:gd name="connsiteX6" fmla="*/ 0 w 4106864"/>
              <a:gd name="connsiteY6" fmla="*/ 1505119 h 1505119"/>
              <a:gd name="connsiteX7" fmla="*/ 0 w 4106864"/>
              <a:gd name="connsiteY7" fmla="*/ 0 h 150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6864" h="1505119">
                <a:moveTo>
                  <a:pt x="0" y="0"/>
                </a:moveTo>
                <a:lnTo>
                  <a:pt x="2524715" y="0"/>
                </a:lnTo>
                <a:lnTo>
                  <a:pt x="3861224" y="852981"/>
                </a:lnTo>
                <a:cubicBezTo>
                  <a:pt x="3860964" y="888208"/>
                  <a:pt x="3874010" y="919145"/>
                  <a:pt x="3873750" y="954372"/>
                </a:cubicBezTo>
                <a:lnTo>
                  <a:pt x="4106864" y="1244232"/>
                </a:lnTo>
                <a:lnTo>
                  <a:pt x="4099550" y="1505117"/>
                </a:lnTo>
                <a:lnTo>
                  <a:pt x="0" y="1505119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 bwMode="auto">
          <a:xfrm>
            <a:off x="6316819" y="5206936"/>
            <a:ext cx="2113957" cy="343354"/>
          </a:xfrm>
          <a:custGeom>
            <a:avLst/>
            <a:gdLst>
              <a:gd name="connsiteX0" fmla="*/ 0 w 2152481"/>
              <a:gd name="connsiteY0" fmla="*/ 0 h 404602"/>
              <a:gd name="connsiteX1" fmla="*/ 0 w 2152481"/>
              <a:gd name="connsiteY1" fmla="*/ 404602 h 404602"/>
              <a:gd name="connsiteX2" fmla="*/ 550258 w 2152481"/>
              <a:gd name="connsiteY2" fmla="*/ 404602 h 404602"/>
              <a:gd name="connsiteX3" fmla="*/ 550258 w 2152481"/>
              <a:gd name="connsiteY3" fmla="*/ 356049 h 404602"/>
              <a:gd name="connsiteX4" fmla="*/ 2144389 w 2152481"/>
              <a:gd name="connsiteY4" fmla="*/ 356049 h 404602"/>
              <a:gd name="connsiteX5" fmla="*/ 2152481 w 2152481"/>
              <a:gd name="connsiteY5" fmla="*/ 8092 h 404602"/>
              <a:gd name="connsiteX6" fmla="*/ 0 w 2152481"/>
              <a:gd name="connsiteY6" fmla="*/ 0 h 404602"/>
              <a:gd name="connsiteX0" fmla="*/ 0 w 2152481"/>
              <a:gd name="connsiteY0" fmla="*/ 0 h 404602"/>
              <a:gd name="connsiteX1" fmla="*/ 0 w 2152481"/>
              <a:gd name="connsiteY1" fmla="*/ 404602 h 404602"/>
              <a:gd name="connsiteX2" fmla="*/ 550258 w 2152481"/>
              <a:gd name="connsiteY2" fmla="*/ 352933 h 404602"/>
              <a:gd name="connsiteX3" fmla="*/ 550258 w 2152481"/>
              <a:gd name="connsiteY3" fmla="*/ 356049 h 404602"/>
              <a:gd name="connsiteX4" fmla="*/ 2144389 w 2152481"/>
              <a:gd name="connsiteY4" fmla="*/ 356049 h 404602"/>
              <a:gd name="connsiteX5" fmla="*/ 2152481 w 2152481"/>
              <a:gd name="connsiteY5" fmla="*/ 8092 h 404602"/>
              <a:gd name="connsiteX6" fmla="*/ 0 w 2152481"/>
              <a:gd name="connsiteY6" fmla="*/ 0 h 404602"/>
              <a:gd name="connsiteX0" fmla="*/ 0 w 2152481"/>
              <a:gd name="connsiteY0" fmla="*/ 0 h 361545"/>
              <a:gd name="connsiteX1" fmla="*/ 0 w 2152481"/>
              <a:gd name="connsiteY1" fmla="*/ 361545 h 361545"/>
              <a:gd name="connsiteX2" fmla="*/ 550258 w 2152481"/>
              <a:gd name="connsiteY2" fmla="*/ 352933 h 361545"/>
              <a:gd name="connsiteX3" fmla="*/ 550258 w 2152481"/>
              <a:gd name="connsiteY3" fmla="*/ 356049 h 361545"/>
              <a:gd name="connsiteX4" fmla="*/ 2144389 w 2152481"/>
              <a:gd name="connsiteY4" fmla="*/ 356049 h 361545"/>
              <a:gd name="connsiteX5" fmla="*/ 2152481 w 2152481"/>
              <a:gd name="connsiteY5" fmla="*/ 8092 h 361545"/>
              <a:gd name="connsiteX6" fmla="*/ 0 w 2152481"/>
              <a:gd name="connsiteY6" fmla="*/ 0 h 3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2481" h="361545">
                <a:moveTo>
                  <a:pt x="0" y="0"/>
                </a:moveTo>
                <a:lnTo>
                  <a:pt x="0" y="361545"/>
                </a:lnTo>
                <a:lnTo>
                  <a:pt x="550258" y="352933"/>
                </a:lnTo>
                <a:lnTo>
                  <a:pt x="550258" y="356049"/>
                </a:lnTo>
                <a:lnTo>
                  <a:pt x="2144389" y="356049"/>
                </a:lnTo>
                <a:lnTo>
                  <a:pt x="2152481" y="8092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8029954" y="5817991"/>
            <a:ext cx="149126" cy="176042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8360941" y="4531140"/>
            <a:ext cx="637242" cy="14039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6450FA">
              <a:alpha val="3686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3100783" y="3253018"/>
            <a:ext cx="921673" cy="83656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22"/>
          <p:cNvSpPr>
            <a:spLocks noChangeShapeType="1"/>
          </p:cNvSpPr>
          <p:nvPr/>
        </p:nvSpPr>
        <p:spPr bwMode="auto">
          <a:xfrm flipV="1">
            <a:off x="4189041" y="3163542"/>
            <a:ext cx="0" cy="16876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 flipH="1">
            <a:off x="3231723" y="3952821"/>
            <a:ext cx="108971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 flipH="1">
            <a:off x="3231723" y="4041569"/>
            <a:ext cx="108971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3" name="AutoShape 33"/>
          <p:cNvSpPr>
            <a:spLocks noChangeArrowheads="1"/>
          </p:cNvSpPr>
          <p:nvPr/>
        </p:nvSpPr>
        <p:spPr bwMode="auto">
          <a:xfrm>
            <a:off x="3575805" y="3951366"/>
            <a:ext cx="531763" cy="88748"/>
          </a:xfrm>
          <a:prstGeom prst="rightArrow">
            <a:avLst>
              <a:gd name="adj1" fmla="val 50000"/>
              <a:gd name="adj2" fmla="val 74981"/>
            </a:avLst>
          </a:prstGeom>
          <a:noFill/>
          <a:ln w="12700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auto">
          <a:xfrm>
            <a:off x="5755231" y="3951366"/>
            <a:ext cx="520124" cy="77109"/>
          </a:xfrm>
          <a:prstGeom prst="rightArrow">
            <a:avLst>
              <a:gd name="adj1" fmla="val 50000"/>
              <a:gd name="adj2" fmla="val 75884"/>
            </a:avLst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36"/>
          <p:cNvSpPr>
            <a:spLocks noChangeArrowheads="1"/>
          </p:cNvSpPr>
          <p:nvPr/>
        </p:nvSpPr>
        <p:spPr bwMode="auto">
          <a:xfrm>
            <a:off x="2323871" y="4188513"/>
            <a:ext cx="251696" cy="84384"/>
          </a:xfrm>
          <a:prstGeom prst="rightArrow">
            <a:avLst>
              <a:gd name="adj1" fmla="val 50000"/>
              <a:gd name="adj2" fmla="val 74569"/>
            </a:avLst>
          </a:prstGeom>
          <a:noFill/>
          <a:ln w="63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37"/>
          <p:cNvSpPr>
            <a:spLocks noChangeArrowheads="1"/>
          </p:cNvSpPr>
          <p:nvPr/>
        </p:nvSpPr>
        <p:spPr bwMode="auto">
          <a:xfrm rot="10800000">
            <a:off x="1338910" y="4172509"/>
            <a:ext cx="252423" cy="83656"/>
          </a:xfrm>
          <a:prstGeom prst="rightArrow">
            <a:avLst>
              <a:gd name="adj1" fmla="val 50000"/>
              <a:gd name="adj2" fmla="val 75435"/>
            </a:avLst>
          </a:prstGeom>
          <a:noFill/>
          <a:ln w="63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38"/>
          <p:cNvSpPr>
            <a:spLocks noChangeArrowheads="1"/>
          </p:cNvSpPr>
          <p:nvPr/>
        </p:nvSpPr>
        <p:spPr bwMode="auto">
          <a:xfrm rot="10800000" flipH="1">
            <a:off x="2960386" y="3975372"/>
            <a:ext cx="93841" cy="250241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noFill/>
          <a:ln w="63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39"/>
          <p:cNvSpPr>
            <a:spLocks noChangeArrowheads="1"/>
          </p:cNvSpPr>
          <p:nvPr/>
        </p:nvSpPr>
        <p:spPr bwMode="auto">
          <a:xfrm rot="10800000">
            <a:off x="1116312" y="3946274"/>
            <a:ext cx="83656" cy="250241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noFill/>
          <a:ln w="63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AutoShape 40"/>
          <p:cNvSpPr>
            <a:spLocks noChangeArrowheads="1"/>
          </p:cNvSpPr>
          <p:nvPr/>
        </p:nvSpPr>
        <p:spPr bwMode="auto">
          <a:xfrm rot="5400000">
            <a:off x="700940" y="3391960"/>
            <a:ext cx="334625" cy="101842"/>
          </a:xfrm>
          <a:prstGeom prst="rightArrow">
            <a:avLst>
              <a:gd name="adj1" fmla="val 50000"/>
              <a:gd name="adj2" fmla="val 82143"/>
            </a:avLst>
          </a:prstGeom>
          <a:noFill/>
          <a:ln w="63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41"/>
          <p:cNvSpPr>
            <a:spLocks noChangeArrowheads="1"/>
          </p:cNvSpPr>
          <p:nvPr/>
        </p:nvSpPr>
        <p:spPr bwMode="auto">
          <a:xfrm rot="5400000">
            <a:off x="2795256" y="3391960"/>
            <a:ext cx="334625" cy="101842"/>
          </a:xfrm>
          <a:prstGeom prst="rightArrow">
            <a:avLst>
              <a:gd name="adj1" fmla="val 50000"/>
              <a:gd name="adj2" fmla="val 82143"/>
            </a:avLst>
          </a:prstGeom>
          <a:noFill/>
          <a:ln w="63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42"/>
          <p:cNvSpPr txBox="1">
            <a:spLocks noChangeArrowheads="1"/>
          </p:cNvSpPr>
          <p:nvPr/>
        </p:nvSpPr>
        <p:spPr bwMode="auto">
          <a:xfrm>
            <a:off x="4440737" y="4672264"/>
            <a:ext cx="1340682" cy="25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69696"/>
                </a:solidFill>
              </a:rPr>
              <a:t>camera shop</a:t>
            </a:r>
          </a:p>
        </p:txBody>
      </p:sp>
      <p:sp>
        <p:nvSpPr>
          <p:cNvPr id="22" name="AutoShape 40"/>
          <p:cNvSpPr>
            <a:spLocks noChangeArrowheads="1"/>
          </p:cNvSpPr>
          <p:nvPr/>
        </p:nvSpPr>
        <p:spPr bwMode="auto">
          <a:xfrm rot="5400000">
            <a:off x="1365825" y="3407237"/>
            <a:ext cx="336080" cy="101842"/>
          </a:xfrm>
          <a:prstGeom prst="rightArrow">
            <a:avLst>
              <a:gd name="adj1" fmla="val 50000"/>
              <a:gd name="adj2" fmla="val 82500"/>
            </a:avLst>
          </a:prstGeom>
          <a:noFill/>
          <a:ln w="63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40"/>
          <p:cNvSpPr>
            <a:spLocks noChangeArrowheads="1"/>
          </p:cNvSpPr>
          <p:nvPr/>
        </p:nvSpPr>
        <p:spPr bwMode="auto">
          <a:xfrm rot="5400000">
            <a:off x="2164560" y="3423241"/>
            <a:ext cx="336080" cy="101842"/>
          </a:xfrm>
          <a:prstGeom prst="rightArrow">
            <a:avLst>
              <a:gd name="adj1" fmla="val 50000"/>
              <a:gd name="adj2" fmla="val 82500"/>
            </a:avLst>
          </a:prstGeom>
          <a:noFill/>
          <a:ln w="63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38"/>
          <p:cNvSpPr>
            <a:spLocks noChangeArrowheads="1"/>
          </p:cNvSpPr>
          <p:nvPr/>
        </p:nvSpPr>
        <p:spPr bwMode="auto">
          <a:xfrm rot="10800000" flipH="1">
            <a:off x="2824354" y="3716401"/>
            <a:ext cx="420463" cy="33680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noFill/>
          <a:ln w="6350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 bwMode="auto">
          <a:xfrm>
            <a:off x="890076" y="3922995"/>
            <a:ext cx="169495" cy="26188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971550" y="1632997"/>
            <a:ext cx="58196" cy="228563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3080414" y="3949184"/>
            <a:ext cx="169495" cy="25751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 bwMode="auto">
          <a:xfrm>
            <a:off x="3143702" y="1646091"/>
            <a:ext cx="57468" cy="230309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AutoShape 40"/>
          <p:cNvSpPr>
            <a:spLocks noChangeArrowheads="1"/>
          </p:cNvSpPr>
          <p:nvPr/>
        </p:nvSpPr>
        <p:spPr bwMode="auto">
          <a:xfrm rot="5400000">
            <a:off x="666023" y="2603409"/>
            <a:ext cx="336080" cy="101842"/>
          </a:xfrm>
          <a:prstGeom prst="rightArrow">
            <a:avLst>
              <a:gd name="adj1" fmla="val 50000"/>
              <a:gd name="adj2" fmla="val 82500"/>
            </a:avLst>
          </a:prstGeom>
          <a:noFill/>
          <a:ln w="63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40"/>
          <p:cNvSpPr>
            <a:spLocks noChangeArrowheads="1"/>
          </p:cNvSpPr>
          <p:nvPr/>
        </p:nvSpPr>
        <p:spPr bwMode="auto">
          <a:xfrm rot="5400000">
            <a:off x="1202150" y="2404089"/>
            <a:ext cx="336080" cy="101842"/>
          </a:xfrm>
          <a:prstGeom prst="rightArrow">
            <a:avLst>
              <a:gd name="adj1" fmla="val 50000"/>
              <a:gd name="adj2" fmla="val 82500"/>
            </a:avLst>
          </a:prstGeom>
          <a:noFill/>
          <a:ln w="63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AutoShape 40"/>
          <p:cNvSpPr>
            <a:spLocks noChangeArrowheads="1"/>
          </p:cNvSpPr>
          <p:nvPr/>
        </p:nvSpPr>
        <p:spPr bwMode="auto">
          <a:xfrm rot="5400000">
            <a:off x="2214754" y="2306612"/>
            <a:ext cx="336080" cy="101842"/>
          </a:xfrm>
          <a:prstGeom prst="rightArrow">
            <a:avLst>
              <a:gd name="adj1" fmla="val 50000"/>
              <a:gd name="adj2" fmla="val 82500"/>
            </a:avLst>
          </a:prstGeom>
          <a:noFill/>
          <a:ln w="63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utoShape 40"/>
          <p:cNvSpPr>
            <a:spLocks noChangeArrowheads="1"/>
          </p:cNvSpPr>
          <p:nvPr/>
        </p:nvSpPr>
        <p:spPr bwMode="auto">
          <a:xfrm rot="5400000">
            <a:off x="2738515" y="2165487"/>
            <a:ext cx="336080" cy="101842"/>
          </a:xfrm>
          <a:prstGeom prst="rightArrow">
            <a:avLst>
              <a:gd name="adj1" fmla="val 50000"/>
              <a:gd name="adj2" fmla="val 82500"/>
            </a:avLst>
          </a:prstGeom>
          <a:noFill/>
          <a:ln w="63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AutoShape 37"/>
          <p:cNvSpPr>
            <a:spLocks noChangeArrowheads="1"/>
          </p:cNvSpPr>
          <p:nvPr/>
        </p:nvSpPr>
        <p:spPr bwMode="auto">
          <a:xfrm rot="10800000">
            <a:off x="2822899" y="1655548"/>
            <a:ext cx="252423" cy="84384"/>
          </a:xfrm>
          <a:prstGeom prst="rightArrow">
            <a:avLst>
              <a:gd name="adj1" fmla="val 50000"/>
              <a:gd name="adj2" fmla="val 74784"/>
            </a:avLst>
          </a:prstGeom>
          <a:noFill/>
          <a:ln w="63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Bent Arrow 33"/>
          <p:cNvSpPr/>
          <p:nvPr/>
        </p:nvSpPr>
        <p:spPr bwMode="auto">
          <a:xfrm rot="5400000">
            <a:off x="1683356" y="1601353"/>
            <a:ext cx="197137" cy="286614"/>
          </a:xfrm>
          <a:prstGeom prst="bentArrow">
            <a:avLst/>
          </a:prstGeom>
          <a:noFill/>
          <a:ln w="63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5" name="Bent Arrow 34"/>
          <p:cNvSpPr/>
          <p:nvPr/>
        </p:nvSpPr>
        <p:spPr bwMode="auto">
          <a:xfrm rot="5400000" flipV="1">
            <a:off x="2464268" y="1620630"/>
            <a:ext cx="197138" cy="287341"/>
          </a:xfrm>
          <a:prstGeom prst="bentArrow">
            <a:avLst/>
          </a:prstGeom>
          <a:noFill/>
          <a:ln w="63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" name="AutoShape 40"/>
          <p:cNvSpPr>
            <a:spLocks noChangeArrowheads="1"/>
          </p:cNvSpPr>
          <p:nvPr/>
        </p:nvSpPr>
        <p:spPr bwMode="auto">
          <a:xfrm rot="16200000">
            <a:off x="832608" y="2792545"/>
            <a:ext cx="336080" cy="59651"/>
          </a:xfrm>
          <a:prstGeom prst="rightArrow">
            <a:avLst>
              <a:gd name="adj1" fmla="val 50000"/>
              <a:gd name="adj2" fmla="val 84043"/>
            </a:avLst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AutoShape 40"/>
          <p:cNvSpPr>
            <a:spLocks noChangeArrowheads="1"/>
          </p:cNvSpPr>
          <p:nvPr/>
        </p:nvSpPr>
        <p:spPr bwMode="auto">
          <a:xfrm rot="16200000">
            <a:off x="2998577" y="2778360"/>
            <a:ext cx="336080" cy="60378"/>
          </a:xfrm>
          <a:prstGeom prst="rightArrow">
            <a:avLst>
              <a:gd name="adj1" fmla="val 50000"/>
              <a:gd name="adj2" fmla="val 83030"/>
            </a:avLst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7"/>
          <p:cNvSpPr>
            <a:spLocks noChangeShapeType="1"/>
          </p:cNvSpPr>
          <p:nvPr/>
        </p:nvSpPr>
        <p:spPr bwMode="auto">
          <a:xfrm>
            <a:off x="3987539" y="2220045"/>
            <a:ext cx="5820" cy="1386511"/>
          </a:xfrm>
          <a:prstGeom prst="line">
            <a:avLst/>
          </a:prstGeom>
          <a:ln w="12700"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9" name="Line 9"/>
          <p:cNvSpPr>
            <a:spLocks noChangeShapeType="1"/>
          </p:cNvSpPr>
          <p:nvPr/>
        </p:nvSpPr>
        <p:spPr bwMode="auto">
          <a:xfrm>
            <a:off x="6073852" y="3490165"/>
            <a:ext cx="7274" cy="1056978"/>
          </a:xfrm>
          <a:prstGeom prst="line">
            <a:avLst/>
          </a:prstGeom>
          <a:ln w="12700"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 bwMode="auto">
          <a:xfrm>
            <a:off x="704577" y="3944819"/>
            <a:ext cx="571044" cy="90203"/>
          </a:xfrm>
          <a:prstGeom prst="rect">
            <a:avLst/>
          </a:prstGeom>
          <a:solidFill>
            <a:schemeClr val="tx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AutoShape 38"/>
          <p:cNvSpPr>
            <a:spLocks noChangeArrowheads="1"/>
          </p:cNvSpPr>
          <p:nvPr/>
        </p:nvSpPr>
        <p:spPr bwMode="auto">
          <a:xfrm rot="5400000" flipH="1">
            <a:off x="5510446" y="4007015"/>
            <a:ext cx="149854" cy="24224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noFill/>
          <a:ln w="6350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AutoShape 38"/>
          <p:cNvSpPr>
            <a:spLocks noChangeArrowheads="1"/>
          </p:cNvSpPr>
          <p:nvPr/>
        </p:nvSpPr>
        <p:spPr bwMode="auto">
          <a:xfrm rot="5400000" flipH="1">
            <a:off x="6759106" y="4019018"/>
            <a:ext cx="152036" cy="24224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noFill/>
          <a:ln w="6350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AutoShape 38"/>
          <p:cNvSpPr>
            <a:spLocks noChangeArrowheads="1"/>
          </p:cNvSpPr>
          <p:nvPr/>
        </p:nvSpPr>
        <p:spPr bwMode="auto">
          <a:xfrm rot="5400000" flipH="1">
            <a:off x="4544035" y="3987011"/>
            <a:ext cx="149854" cy="24296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noFill/>
          <a:ln w="6350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Rectangle 43"/>
          <p:cNvSpPr/>
          <p:nvPr/>
        </p:nvSpPr>
        <p:spPr bwMode="auto">
          <a:xfrm>
            <a:off x="2711599" y="3946274"/>
            <a:ext cx="4654196" cy="103297"/>
          </a:xfrm>
          <a:prstGeom prst="rect">
            <a:avLst/>
          </a:prstGeom>
          <a:solidFill>
            <a:schemeClr val="tx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Freeform 44"/>
          <p:cNvSpPr/>
          <p:nvPr/>
        </p:nvSpPr>
        <p:spPr bwMode="auto">
          <a:xfrm>
            <a:off x="7341790" y="3966642"/>
            <a:ext cx="844564" cy="624148"/>
          </a:xfrm>
          <a:custGeom>
            <a:avLst/>
            <a:gdLst>
              <a:gd name="connsiteX0" fmla="*/ 5195 w 940377"/>
              <a:gd name="connsiteY0" fmla="*/ 0 h 654628"/>
              <a:gd name="connsiteX1" fmla="*/ 940377 w 940377"/>
              <a:gd name="connsiteY1" fmla="*/ 576696 h 654628"/>
              <a:gd name="connsiteX2" fmla="*/ 940377 w 940377"/>
              <a:gd name="connsiteY2" fmla="*/ 654628 h 654628"/>
              <a:gd name="connsiteX3" fmla="*/ 0 w 940377"/>
              <a:gd name="connsiteY3" fmla="*/ 83128 h 654628"/>
              <a:gd name="connsiteX4" fmla="*/ 5195 w 940377"/>
              <a:gd name="connsiteY4" fmla="*/ 0 h 654628"/>
              <a:gd name="connsiteX0" fmla="*/ 5195 w 940377"/>
              <a:gd name="connsiteY0" fmla="*/ 0 h 628939"/>
              <a:gd name="connsiteX1" fmla="*/ 940377 w 940377"/>
              <a:gd name="connsiteY1" fmla="*/ 576696 h 628939"/>
              <a:gd name="connsiteX2" fmla="*/ 846122 w 940377"/>
              <a:gd name="connsiteY2" fmla="*/ 628939 h 628939"/>
              <a:gd name="connsiteX3" fmla="*/ 0 w 940377"/>
              <a:gd name="connsiteY3" fmla="*/ 83128 h 628939"/>
              <a:gd name="connsiteX4" fmla="*/ 5195 w 940377"/>
              <a:gd name="connsiteY4" fmla="*/ 0 h 628939"/>
              <a:gd name="connsiteX0" fmla="*/ 5195 w 850406"/>
              <a:gd name="connsiteY0" fmla="*/ 0 h 628939"/>
              <a:gd name="connsiteX1" fmla="*/ 850406 w 850406"/>
              <a:gd name="connsiteY1" fmla="*/ 551008 h 628939"/>
              <a:gd name="connsiteX2" fmla="*/ 846122 w 850406"/>
              <a:gd name="connsiteY2" fmla="*/ 628939 h 628939"/>
              <a:gd name="connsiteX3" fmla="*/ 0 w 850406"/>
              <a:gd name="connsiteY3" fmla="*/ 83128 h 628939"/>
              <a:gd name="connsiteX4" fmla="*/ 5195 w 850406"/>
              <a:gd name="connsiteY4" fmla="*/ 0 h 628939"/>
              <a:gd name="connsiteX0" fmla="*/ 35185 w 850406"/>
              <a:gd name="connsiteY0" fmla="*/ 0 h 611812"/>
              <a:gd name="connsiteX1" fmla="*/ 850406 w 850406"/>
              <a:gd name="connsiteY1" fmla="*/ 533881 h 611812"/>
              <a:gd name="connsiteX2" fmla="*/ 846122 w 850406"/>
              <a:gd name="connsiteY2" fmla="*/ 611812 h 611812"/>
              <a:gd name="connsiteX3" fmla="*/ 0 w 850406"/>
              <a:gd name="connsiteY3" fmla="*/ 66001 h 611812"/>
              <a:gd name="connsiteX4" fmla="*/ 35185 w 850406"/>
              <a:gd name="connsiteY4" fmla="*/ 0 h 611812"/>
              <a:gd name="connsiteX0" fmla="*/ 911 w 816132"/>
              <a:gd name="connsiteY0" fmla="*/ 0 h 611812"/>
              <a:gd name="connsiteX1" fmla="*/ 816132 w 816132"/>
              <a:gd name="connsiteY1" fmla="*/ 533881 h 611812"/>
              <a:gd name="connsiteX2" fmla="*/ 811848 w 816132"/>
              <a:gd name="connsiteY2" fmla="*/ 611812 h 611812"/>
              <a:gd name="connsiteX3" fmla="*/ 0 w 816132"/>
              <a:gd name="connsiteY3" fmla="*/ 78846 h 611812"/>
              <a:gd name="connsiteX4" fmla="*/ 911 w 816132"/>
              <a:gd name="connsiteY4" fmla="*/ 0 h 611812"/>
              <a:gd name="connsiteX0" fmla="*/ 13764 w 828985"/>
              <a:gd name="connsiteY0" fmla="*/ 0 h 611812"/>
              <a:gd name="connsiteX1" fmla="*/ 828985 w 828985"/>
              <a:gd name="connsiteY1" fmla="*/ 533881 h 611812"/>
              <a:gd name="connsiteX2" fmla="*/ 824701 w 828985"/>
              <a:gd name="connsiteY2" fmla="*/ 611812 h 611812"/>
              <a:gd name="connsiteX3" fmla="*/ 0 w 828985"/>
              <a:gd name="connsiteY3" fmla="*/ 66001 h 611812"/>
              <a:gd name="connsiteX4" fmla="*/ 13764 w 828985"/>
              <a:gd name="connsiteY4" fmla="*/ 0 h 611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985" h="611812">
                <a:moveTo>
                  <a:pt x="13764" y="0"/>
                </a:moveTo>
                <a:lnTo>
                  <a:pt x="828985" y="533881"/>
                </a:lnTo>
                <a:lnTo>
                  <a:pt x="824701" y="611812"/>
                </a:lnTo>
                <a:lnTo>
                  <a:pt x="0" y="66001"/>
                </a:lnTo>
                <a:cubicBezTo>
                  <a:pt x="304" y="39719"/>
                  <a:pt x="13460" y="26282"/>
                  <a:pt x="13764" y="0"/>
                </a:cubicBezTo>
                <a:close/>
              </a:path>
            </a:pathLst>
          </a:custGeom>
          <a:solidFill>
            <a:schemeClr val="tx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ectangle 18"/>
          <p:cNvSpPr>
            <a:spLocks noChangeArrowheads="1"/>
          </p:cNvSpPr>
          <p:nvPr/>
        </p:nvSpPr>
        <p:spPr bwMode="auto">
          <a:xfrm>
            <a:off x="3343750" y="2945309"/>
            <a:ext cx="922401" cy="84384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Freeform 25"/>
          <p:cNvSpPr>
            <a:spLocks noChangeAspect="1"/>
          </p:cNvSpPr>
          <p:nvPr/>
        </p:nvSpPr>
        <p:spPr bwMode="auto">
          <a:xfrm>
            <a:off x="3550344" y="2761265"/>
            <a:ext cx="760180" cy="230600"/>
          </a:xfrm>
          <a:custGeom>
            <a:avLst/>
            <a:gdLst>
              <a:gd name="T0" fmla="*/ 2147483647 w 10000"/>
              <a:gd name="T1" fmla="*/ 2147483647 h 10000"/>
              <a:gd name="T2" fmla="*/ 0 w 10000"/>
              <a:gd name="T3" fmla="*/ 2147483647 h 10000"/>
              <a:gd name="T4" fmla="*/ 0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0 h 10000"/>
              <a:gd name="T10" fmla="*/ 2147483647 w 10000"/>
              <a:gd name="T11" fmla="*/ 0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2147483647 w 10000"/>
              <a:gd name="T21" fmla="*/ 2147483647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000"/>
              <a:gd name="T34" fmla="*/ 0 h 10000"/>
              <a:gd name="T35" fmla="*/ 10000 w 10000"/>
              <a:gd name="T36" fmla="*/ 10000 h 10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000" h="10000">
                <a:moveTo>
                  <a:pt x="1291" y="10000"/>
                </a:moveTo>
                <a:lnTo>
                  <a:pt x="0" y="6683"/>
                </a:lnTo>
                <a:lnTo>
                  <a:pt x="0" y="2500"/>
                </a:lnTo>
                <a:lnTo>
                  <a:pt x="833" y="2500"/>
                </a:lnTo>
                <a:lnTo>
                  <a:pt x="833" y="0"/>
                </a:lnTo>
                <a:lnTo>
                  <a:pt x="9167" y="0"/>
                </a:lnTo>
                <a:lnTo>
                  <a:pt x="9167" y="2500"/>
                </a:lnTo>
                <a:lnTo>
                  <a:pt x="10000" y="2500"/>
                </a:lnTo>
                <a:lnTo>
                  <a:pt x="10000" y="6122"/>
                </a:lnTo>
                <a:lnTo>
                  <a:pt x="8709" y="10000"/>
                </a:lnTo>
                <a:lnTo>
                  <a:pt x="1291" y="10000"/>
                </a:lnTo>
                <a:close/>
              </a:path>
            </a:pathLst>
          </a:custGeom>
          <a:noFill/>
          <a:ln w="9525">
            <a:solidFill>
              <a:srgbClr val="0000C4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434695" y="1087413"/>
            <a:ext cx="2919966" cy="2330735"/>
          </a:xfrm>
          <a:custGeom>
            <a:avLst/>
            <a:gdLst>
              <a:gd name="connsiteX0" fmla="*/ 1857375 w 6372225"/>
              <a:gd name="connsiteY0" fmla="*/ 5076825 h 5086350"/>
              <a:gd name="connsiteX1" fmla="*/ 619125 w 6372225"/>
              <a:gd name="connsiteY1" fmla="*/ 5086350 h 5086350"/>
              <a:gd name="connsiteX2" fmla="*/ 638175 w 6372225"/>
              <a:gd name="connsiteY2" fmla="*/ 4200525 h 5086350"/>
              <a:gd name="connsiteX3" fmla="*/ 0 w 6372225"/>
              <a:gd name="connsiteY3" fmla="*/ 4200525 h 5086350"/>
              <a:gd name="connsiteX4" fmla="*/ 9525 w 6372225"/>
              <a:gd name="connsiteY4" fmla="*/ 3028950 h 5086350"/>
              <a:gd name="connsiteX5" fmla="*/ 1362075 w 6372225"/>
              <a:gd name="connsiteY5" fmla="*/ 904875 h 5086350"/>
              <a:gd name="connsiteX6" fmla="*/ 4010025 w 6372225"/>
              <a:gd name="connsiteY6" fmla="*/ 0 h 5086350"/>
              <a:gd name="connsiteX7" fmla="*/ 4010025 w 6372225"/>
              <a:gd name="connsiteY7" fmla="*/ 104775 h 5086350"/>
              <a:gd name="connsiteX8" fmla="*/ 4257675 w 6372225"/>
              <a:gd name="connsiteY8" fmla="*/ 114300 h 5086350"/>
              <a:gd name="connsiteX9" fmla="*/ 4257675 w 6372225"/>
              <a:gd name="connsiteY9" fmla="*/ 85725 h 5086350"/>
              <a:gd name="connsiteX10" fmla="*/ 4257675 w 6372225"/>
              <a:gd name="connsiteY10" fmla="*/ 161925 h 5086350"/>
              <a:gd name="connsiteX11" fmla="*/ 6372225 w 6372225"/>
              <a:gd name="connsiteY11" fmla="*/ 1047750 h 5086350"/>
              <a:gd name="connsiteX12" fmla="*/ 6372225 w 6372225"/>
              <a:gd name="connsiteY12" fmla="*/ 2847975 h 5086350"/>
              <a:gd name="connsiteX13" fmla="*/ 6229350 w 6372225"/>
              <a:gd name="connsiteY13" fmla="*/ 2847975 h 5086350"/>
              <a:gd name="connsiteX14" fmla="*/ 6257925 w 6372225"/>
              <a:gd name="connsiteY14" fmla="*/ 5067300 h 5086350"/>
              <a:gd name="connsiteX15" fmla="*/ 5010150 w 6372225"/>
              <a:gd name="connsiteY15" fmla="*/ 5067300 h 5086350"/>
              <a:gd name="connsiteX16" fmla="*/ 5010150 w 6372225"/>
              <a:gd name="connsiteY16" fmla="*/ 4581525 h 5086350"/>
              <a:gd name="connsiteX17" fmla="*/ 5114925 w 6372225"/>
              <a:gd name="connsiteY17" fmla="*/ 4476750 h 5086350"/>
              <a:gd name="connsiteX18" fmla="*/ 5314950 w 6372225"/>
              <a:gd name="connsiteY18" fmla="*/ 4486275 h 5086350"/>
              <a:gd name="connsiteX19" fmla="*/ 5324475 w 6372225"/>
              <a:gd name="connsiteY19" fmla="*/ 4362450 h 5086350"/>
              <a:gd name="connsiteX20" fmla="*/ 5076825 w 6372225"/>
              <a:gd name="connsiteY20" fmla="*/ 4362450 h 5086350"/>
              <a:gd name="connsiteX21" fmla="*/ 5086350 w 6372225"/>
              <a:gd name="connsiteY21" fmla="*/ 4191000 h 5086350"/>
              <a:gd name="connsiteX22" fmla="*/ 1790700 w 6372225"/>
              <a:gd name="connsiteY22" fmla="*/ 4200525 h 5086350"/>
              <a:gd name="connsiteX23" fmla="*/ 1800225 w 6372225"/>
              <a:gd name="connsiteY23" fmla="*/ 4352925 h 5086350"/>
              <a:gd name="connsiteX24" fmla="*/ 1533525 w 6372225"/>
              <a:gd name="connsiteY24" fmla="*/ 4362450 h 5086350"/>
              <a:gd name="connsiteX25" fmla="*/ 1533525 w 6372225"/>
              <a:gd name="connsiteY25" fmla="*/ 4476750 h 5086350"/>
              <a:gd name="connsiteX26" fmla="*/ 1790700 w 6372225"/>
              <a:gd name="connsiteY26" fmla="*/ 4476750 h 5086350"/>
              <a:gd name="connsiteX27" fmla="*/ 1857375 w 6372225"/>
              <a:gd name="connsiteY27" fmla="*/ 4581525 h 5086350"/>
              <a:gd name="connsiteX28" fmla="*/ 1857375 w 6372225"/>
              <a:gd name="connsiteY28" fmla="*/ 5076825 h 508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372225" h="5086350">
                <a:moveTo>
                  <a:pt x="1857375" y="5076825"/>
                </a:moveTo>
                <a:lnTo>
                  <a:pt x="619125" y="5086350"/>
                </a:lnTo>
                <a:lnTo>
                  <a:pt x="638175" y="4200525"/>
                </a:lnTo>
                <a:lnTo>
                  <a:pt x="0" y="4200525"/>
                </a:lnTo>
                <a:lnTo>
                  <a:pt x="9525" y="3028950"/>
                </a:lnTo>
                <a:lnTo>
                  <a:pt x="1362075" y="904875"/>
                </a:lnTo>
                <a:lnTo>
                  <a:pt x="4010025" y="0"/>
                </a:lnTo>
                <a:lnTo>
                  <a:pt x="4010025" y="104775"/>
                </a:lnTo>
                <a:lnTo>
                  <a:pt x="4257675" y="114300"/>
                </a:lnTo>
                <a:lnTo>
                  <a:pt x="4257675" y="85725"/>
                </a:lnTo>
                <a:lnTo>
                  <a:pt x="4257675" y="161925"/>
                </a:lnTo>
                <a:lnTo>
                  <a:pt x="6372225" y="1047750"/>
                </a:lnTo>
                <a:lnTo>
                  <a:pt x="6372225" y="2847975"/>
                </a:lnTo>
                <a:lnTo>
                  <a:pt x="6229350" y="2847975"/>
                </a:lnTo>
                <a:lnTo>
                  <a:pt x="6257925" y="5067300"/>
                </a:lnTo>
                <a:lnTo>
                  <a:pt x="5010150" y="5067300"/>
                </a:lnTo>
                <a:lnTo>
                  <a:pt x="5010150" y="4581525"/>
                </a:lnTo>
                <a:lnTo>
                  <a:pt x="5114925" y="4476750"/>
                </a:lnTo>
                <a:lnTo>
                  <a:pt x="5314950" y="4486275"/>
                </a:lnTo>
                <a:lnTo>
                  <a:pt x="5324475" y="4362450"/>
                </a:lnTo>
                <a:lnTo>
                  <a:pt x="5076825" y="4362450"/>
                </a:lnTo>
                <a:lnTo>
                  <a:pt x="5086350" y="4191000"/>
                </a:lnTo>
                <a:lnTo>
                  <a:pt x="1790700" y="4200525"/>
                </a:lnTo>
                <a:lnTo>
                  <a:pt x="1800225" y="4352925"/>
                </a:lnTo>
                <a:lnTo>
                  <a:pt x="1533525" y="4362450"/>
                </a:lnTo>
                <a:lnTo>
                  <a:pt x="1533525" y="4476750"/>
                </a:lnTo>
                <a:lnTo>
                  <a:pt x="1790700" y="4476750"/>
                </a:lnTo>
                <a:lnTo>
                  <a:pt x="1857375" y="4581525"/>
                </a:lnTo>
                <a:lnTo>
                  <a:pt x="1857375" y="5076825"/>
                </a:lnTo>
                <a:close/>
              </a:path>
            </a:pathLst>
          </a:custGeom>
          <a:solidFill>
            <a:srgbClr val="3333C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631105" y="1617721"/>
            <a:ext cx="152764" cy="292433"/>
          </a:xfrm>
          <a:custGeom>
            <a:avLst/>
            <a:gdLst>
              <a:gd name="connsiteX0" fmla="*/ 9525 w 333375"/>
              <a:gd name="connsiteY0" fmla="*/ 638175 h 638175"/>
              <a:gd name="connsiteX1" fmla="*/ 314325 w 333375"/>
              <a:gd name="connsiteY1" fmla="*/ 161925 h 638175"/>
              <a:gd name="connsiteX2" fmla="*/ 333375 w 333375"/>
              <a:gd name="connsiteY2" fmla="*/ 0 h 638175"/>
              <a:gd name="connsiteX3" fmla="*/ 0 w 333375"/>
              <a:gd name="connsiteY3" fmla="*/ 19050 h 638175"/>
              <a:gd name="connsiteX4" fmla="*/ 9525 w 333375"/>
              <a:gd name="connsiteY4" fmla="*/ 638175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375" h="638175">
                <a:moveTo>
                  <a:pt x="9525" y="638175"/>
                </a:moveTo>
                <a:lnTo>
                  <a:pt x="314325" y="161925"/>
                </a:lnTo>
                <a:lnTo>
                  <a:pt x="333375" y="0"/>
                </a:lnTo>
                <a:lnTo>
                  <a:pt x="0" y="19050"/>
                </a:lnTo>
                <a:lnTo>
                  <a:pt x="9525" y="6381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707591" y="3442154"/>
            <a:ext cx="576137" cy="1016969"/>
          </a:xfrm>
          <a:custGeom>
            <a:avLst/>
            <a:gdLst>
              <a:gd name="connsiteX0" fmla="*/ 1257300 w 1257300"/>
              <a:gd name="connsiteY0" fmla="*/ 2085975 h 2095500"/>
              <a:gd name="connsiteX1" fmla="*/ 0 w 1257300"/>
              <a:gd name="connsiteY1" fmla="*/ 2095500 h 2095500"/>
              <a:gd name="connsiteX2" fmla="*/ 0 w 1257300"/>
              <a:gd name="connsiteY2" fmla="*/ 0 h 2095500"/>
              <a:gd name="connsiteX3" fmla="*/ 1247775 w 1257300"/>
              <a:gd name="connsiteY3" fmla="*/ 0 h 2095500"/>
              <a:gd name="connsiteX4" fmla="*/ 1257300 w 1257300"/>
              <a:gd name="connsiteY4" fmla="*/ 2085975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300" h="2095500">
                <a:moveTo>
                  <a:pt x="1257300" y="2085975"/>
                </a:moveTo>
                <a:lnTo>
                  <a:pt x="0" y="2095500"/>
                </a:lnTo>
                <a:lnTo>
                  <a:pt x="0" y="0"/>
                </a:lnTo>
                <a:lnTo>
                  <a:pt x="1247775" y="0"/>
                </a:lnTo>
                <a:lnTo>
                  <a:pt x="1257300" y="2085975"/>
                </a:lnTo>
                <a:close/>
              </a:path>
            </a:pathLst>
          </a:custGeom>
          <a:gradFill>
            <a:gsLst>
              <a:gs pos="16000">
                <a:srgbClr val="3333CC">
                  <a:alpha val="30000"/>
                </a:srgbClr>
              </a:gs>
              <a:gs pos="100000">
                <a:srgbClr val="8F01BB">
                  <a:alpha val="55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2717419" y="3442154"/>
            <a:ext cx="576137" cy="1016969"/>
          </a:xfrm>
          <a:custGeom>
            <a:avLst/>
            <a:gdLst>
              <a:gd name="connsiteX0" fmla="*/ 1257300 w 1257300"/>
              <a:gd name="connsiteY0" fmla="*/ 2085975 h 2095500"/>
              <a:gd name="connsiteX1" fmla="*/ 0 w 1257300"/>
              <a:gd name="connsiteY1" fmla="*/ 2095500 h 2095500"/>
              <a:gd name="connsiteX2" fmla="*/ 0 w 1257300"/>
              <a:gd name="connsiteY2" fmla="*/ 0 h 2095500"/>
              <a:gd name="connsiteX3" fmla="*/ 1247775 w 1257300"/>
              <a:gd name="connsiteY3" fmla="*/ 0 h 2095500"/>
              <a:gd name="connsiteX4" fmla="*/ 1257300 w 1257300"/>
              <a:gd name="connsiteY4" fmla="*/ 2085975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300" h="2095500">
                <a:moveTo>
                  <a:pt x="1257300" y="2085975"/>
                </a:moveTo>
                <a:lnTo>
                  <a:pt x="0" y="2095500"/>
                </a:lnTo>
                <a:lnTo>
                  <a:pt x="0" y="0"/>
                </a:lnTo>
                <a:lnTo>
                  <a:pt x="1247775" y="0"/>
                </a:lnTo>
                <a:lnTo>
                  <a:pt x="1257300" y="2085975"/>
                </a:lnTo>
                <a:close/>
              </a:path>
            </a:pathLst>
          </a:custGeom>
          <a:gradFill>
            <a:gsLst>
              <a:gs pos="16000">
                <a:srgbClr val="3333CC">
                  <a:alpha val="30000"/>
                </a:srgbClr>
              </a:gs>
              <a:gs pos="100000">
                <a:srgbClr val="8F01BB">
                  <a:alpha val="55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1261823" y="3014415"/>
            <a:ext cx="1518906" cy="1449071"/>
          </a:xfrm>
          <a:custGeom>
            <a:avLst/>
            <a:gdLst>
              <a:gd name="connsiteX0" fmla="*/ 0 w 3314700"/>
              <a:gd name="connsiteY0" fmla="*/ 0 h 3162300"/>
              <a:gd name="connsiteX1" fmla="*/ 3314700 w 3314700"/>
              <a:gd name="connsiteY1" fmla="*/ 0 h 3162300"/>
              <a:gd name="connsiteX2" fmla="*/ 3295650 w 3314700"/>
              <a:gd name="connsiteY2" fmla="*/ 171450 h 3162300"/>
              <a:gd name="connsiteX3" fmla="*/ 3086100 w 3314700"/>
              <a:gd name="connsiteY3" fmla="*/ 180975 h 3162300"/>
              <a:gd name="connsiteX4" fmla="*/ 3095625 w 3314700"/>
              <a:gd name="connsiteY4" fmla="*/ 1752600 h 3162300"/>
              <a:gd name="connsiteX5" fmla="*/ 2943225 w 3314700"/>
              <a:gd name="connsiteY5" fmla="*/ 1752600 h 3162300"/>
              <a:gd name="connsiteX6" fmla="*/ 2952750 w 3314700"/>
              <a:gd name="connsiteY6" fmla="*/ 3162300 h 3162300"/>
              <a:gd name="connsiteX7" fmla="*/ 333375 w 3314700"/>
              <a:gd name="connsiteY7" fmla="*/ 3152775 h 3162300"/>
              <a:gd name="connsiteX8" fmla="*/ 333375 w 3314700"/>
              <a:gd name="connsiteY8" fmla="*/ 1733550 h 3162300"/>
              <a:gd name="connsiteX9" fmla="*/ 180975 w 3314700"/>
              <a:gd name="connsiteY9" fmla="*/ 1714500 h 3162300"/>
              <a:gd name="connsiteX10" fmla="*/ 200025 w 3314700"/>
              <a:gd name="connsiteY10" fmla="*/ 171450 h 3162300"/>
              <a:gd name="connsiteX11" fmla="*/ 19050 w 3314700"/>
              <a:gd name="connsiteY11" fmla="*/ 180975 h 3162300"/>
              <a:gd name="connsiteX12" fmla="*/ 0 w 3314700"/>
              <a:gd name="connsiteY12" fmla="*/ 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14700" h="3162300">
                <a:moveTo>
                  <a:pt x="0" y="0"/>
                </a:moveTo>
                <a:lnTo>
                  <a:pt x="3314700" y="0"/>
                </a:lnTo>
                <a:lnTo>
                  <a:pt x="3295650" y="171450"/>
                </a:lnTo>
                <a:lnTo>
                  <a:pt x="3086100" y="180975"/>
                </a:lnTo>
                <a:lnTo>
                  <a:pt x="3095625" y="1752600"/>
                </a:lnTo>
                <a:lnTo>
                  <a:pt x="2943225" y="1752600"/>
                </a:lnTo>
                <a:lnTo>
                  <a:pt x="2952750" y="3162300"/>
                </a:lnTo>
                <a:lnTo>
                  <a:pt x="333375" y="3152775"/>
                </a:lnTo>
                <a:lnTo>
                  <a:pt x="333375" y="1733550"/>
                </a:lnTo>
                <a:lnTo>
                  <a:pt x="180975" y="1714500"/>
                </a:lnTo>
                <a:lnTo>
                  <a:pt x="200025" y="171450"/>
                </a:lnTo>
                <a:lnTo>
                  <a:pt x="19050" y="1809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6000">
                <a:srgbClr val="3333CC">
                  <a:alpha val="40000"/>
                </a:srgbClr>
              </a:gs>
              <a:gs pos="100000">
                <a:srgbClr val="8F01BB">
                  <a:alpha val="55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Rectangle 53"/>
          <p:cNvSpPr/>
          <p:nvPr/>
        </p:nvSpPr>
        <p:spPr bwMode="auto">
          <a:xfrm>
            <a:off x="3314652" y="3093708"/>
            <a:ext cx="1047522" cy="2399842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Bent Arrow 54"/>
          <p:cNvSpPr/>
          <p:nvPr/>
        </p:nvSpPr>
        <p:spPr bwMode="auto">
          <a:xfrm rot="5400000" flipV="1">
            <a:off x="669660" y="2065100"/>
            <a:ext cx="395003" cy="165130"/>
          </a:xfrm>
          <a:prstGeom prst="bentArrow">
            <a:avLst/>
          </a:prstGeom>
          <a:noFill/>
          <a:ln w="63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" name="AutoShape 40"/>
          <p:cNvSpPr>
            <a:spLocks noChangeArrowheads="1"/>
          </p:cNvSpPr>
          <p:nvPr/>
        </p:nvSpPr>
        <p:spPr bwMode="auto">
          <a:xfrm rot="5400000">
            <a:off x="1725910" y="2323343"/>
            <a:ext cx="336080" cy="101842"/>
          </a:xfrm>
          <a:prstGeom prst="rightArrow">
            <a:avLst>
              <a:gd name="adj1" fmla="val 50000"/>
              <a:gd name="adj2" fmla="val 82500"/>
            </a:avLst>
          </a:prstGeom>
          <a:noFill/>
          <a:ln w="63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AutoShape 37"/>
          <p:cNvSpPr>
            <a:spLocks noChangeArrowheads="1"/>
          </p:cNvSpPr>
          <p:nvPr/>
        </p:nvSpPr>
        <p:spPr bwMode="auto">
          <a:xfrm rot="10800000" flipH="1">
            <a:off x="1162868" y="1638817"/>
            <a:ext cx="325896" cy="85111"/>
          </a:xfrm>
          <a:prstGeom prst="rightArrow">
            <a:avLst>
              <a:gd name="adj1" fmla="val 50000"/>
              <a:gd name="adj2" fmla="val 74507"/>
            </a:avLst>
          </a:prstGeom>
          <a:noFill/>
          <a:ln w="63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8" name="Straight Connector 57"/>
          <p:cNvCxnSpPr/>
          <p:nvPr/>
        </p:nvCxnSpPr>
        <p:spPr bwMode="auto">
          <a:xfrm rot="16200000" flipH="1">
            <a:off x="582003" y="3326126"/>
            <a:ext cx="2818124" cy="3637"/>
          </a:xfrm>
          <a:prstGeom prst="line">
            <a:avLst/>
          </a:prstGeom>
          <a:ln w="12700">
            <a:solidFill>
              <a:srgbClr val="0000CC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 bwMode="auto">
          <a:xfrm flipV="1">
            <a:off x="4485839" y="4699907"/>
            <a:ext cx="1782969" cy="8729"/>
          </a:xfrm>
          <a:prstGeom prst="line">
            <a:avLst/>
          </a:prstGeom>
          <a:ln w="12700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/>
          <p:cNvSpPr/>
          <p:nvPr/>
        </p:nvSpPr>
        <p:spPr>
          <a:xfrm>
            <a:off x="185909" y="4480946"/>
            <a:ext cx="8441278" cy="1702222"/>
          </a:xfrm>
          <a:custGeom>
            <a:avLst/>
            <a:gdLst>
              <a:gd name="connsiteX0" fmla="*/ 18421350 w 18421350"/>
              <a:gd name="connsiteY0" fmla="*/ 3333750 h 3714750"/>
              <a:gd name="connsiteX1" fmla="*/ 18421350 w 18421350"/>
              <a:gd name="connsiteY1" fmla="*/ 3714750 h 3714750"/>
              <a:gd name="connsiteX2" fmla="*/ 0 w 18421350"/>
              <a:gd name="connsiteY2" fmla="*/ 3714750 h 3714750"/>
              <a:gd name="connsiteX3" fmla="*/ 19050 w 18421350"/>
              <a:gd name="connsiteY3" fmla="*/ 19050 h 3714750"/>
              <a:gd name="connsiteX4" fmla="*/ 381000 w 18421350"/>
              <a:gd name="connsiteY4" fmla="*/ 0 h 3714750"/>
              <a:gd name="connsiteX5" fmla="*/ 1009650 w 18421350"/>
              <a:gd name="connsiteY5" fmla="*/ 0 h 3714750"/>
              <a:gd name="connsiteX6" fmla="*/ 1009650 w 18421350"/>
              <a:gd name="connsiteY6" fmla="*/ 590550 h 3714750"/>
              <a:gd name="connsiteX7" fmla="*/ 876300 w 18421350"/>
              <a:gd name="connsiteY7" fmla="*/ 590550 h 3714750"/>
              <a:gd name="connsiteX8" fmla="*/ 876300 w 18421350"/>
              <a:gd name="connsiteY8" fmla="*/ 857250 h 3714750"/>
              <a:gd name="connsiteX9" fmla="*/ 1276350 w 18421350"/>
              <a:gd name="connsiteY9" fmla="*/ 857250 h 3714750"/>
              <a:gd name="connsiteX10" fmla="*/ 1257300 w 18421350"/>
              <a:gd name="connsiteY10" fmla="*/ 609600 h 3714750"/>
              <a:gd name="connsiteX11" fmla="*/ 1104900 w 18421350"/>
              <a:gd name="connsiteY11" fmla="*/ 571500 h 3714750"/>
              <a:gd name="connsiteX12" fmla="*/ 1104900 w 18421350"/>
              <a:gd name="connsiteY12" fmla="*/ 0 h 3714750"/>
              <a:gd name="connsiteX13" fmla="*/ 1847850 w 18421350"/>
              <a:gd name="connsiteY13" fmla="*/ 0 h 3714750"/>
              <a:gd name="connsiteX14" fmla="*/ 1847850 w 18421350"/>
              <a:gd name="connsiteY14" fmla="*/ 419100 h 3714750"/>
              <a:gd name="connsiteX15" fmla="*/ 6057900 w 18421350"/>
              <a:gd name="connsiteY15" fmla="*/ 419100 h 3714750"/>
              <a:gd name="connsiteX16" fmla="*/ 6057900 w 18421350"/>
              <a:gd name="connsiteY16" fmla="*/ 19050 h 3714750"/>
              <a:gd name="connsiteX17" fmla="*/ 6800850 w 18421350"/>
              <a:gd name="connsiteY17" fmla="*/ 19050 h 3714750"/>
              <a:gd name="connsiteX18" fmla="*/ 6819900 w 18421350"/>
              <a:gd name="connsiteY18" fmla="*/ 2476500 h 3714750"/>
              <a:gd name="connsiteX19" fmla="*/ 7029450 w 18421350"/>
              <a:gd name="connsiteY19" fmla="*/ 2457450 h 3714750"/>
              <a:gd name="connsiteX20" fmla="*/ 7048500 w 18421350"/>
              <a:gd name="connsiteY20" fmla="*/ 2286000 h 3714750"/>
              <a:gd name="connsiteX21" fmla="*/ 9201150 w 18421350"/>
              <a:gd name="connsiteY21" fmla="*/ 2286000 h 3714750"/>
              <a:gd name="connsiteX22" fmla="*/ 9201150 w 18421350"/>
              <a:gd name="connsiteY22" fmla="*/ 1600200 h 3714750"/>
              <a:gd name="connsiteX23" fmla="*/ 13354050 w 18421350"/>
              <a:gd name="connsiteY23" fmla="*/ 1600200 h 3714750"/>
              <a:gd name="connsiteX24" fmla="*/ 13373100 w 18421350"/>
              <a:gd name="connsiteY24" fmla="*/ 2381250 h 3714750"/>
              <a:gd name="connsiteX25" fmla="*/ 14611350 w 18421350"/>
              <a:gd name="connsiteY25" fmla="*/ 2381250 h 3714750"/>
              <a:gd name="connsiteX26" fmla="*/ 14611350 w 18421350"/>
              <a:gd name="connsiteY26" fmla="*/ 3390900 h 3714750"/>
              <a:gd name="connsiteX27" fmla="*/ 18421350 w 18421350"/>
              <a:gd name="connsiteY27" fmla="*/ 3333750 h 3714750"/>
              <a:gd name="connsiteX0" fmla="*/ 18421350 w 18421350"/>
              <a:gd name="connsiteY0" fmla="*/ 3333750 h 3714750"/>
              <a:gd name="connsiteX1" fmla="*/ 18421350 w 18421350"/>
              <a:gd name="connsiteY1" fmla="*/ 3714750 h 3714750"/>
              <a:gd name="connsiteX2" fmla="*/ 0 w 18421350"/>
              <a:gd name="connsiteY2" fmla="*/ 3714750 h 3714750"/>
              <a:gd name="connsiteX3" fmla="*/ 19050 w 18421350"/>
              <a:gd name="connsiteY3" fmla="*/ 19050 h 3714750"/>
              <a:gd name="connsiteX4" fmla="*/ 381000 w 18421350"/>
              <a:gd name="connsiteY4" fmla="*/ 0 h 3714750"/>
              <a:gd name="connsiteX5" fmla="*/ 1009650 w 18421350"/>
              <a:gd name="connsiteY5" fmla="*/ 0 h 3714750"/>
              <a:gd name="connsiteX6" fmla="*/ 1009650 w 18421350"/>
              <a:gd name="connsiteY6" fmla="*/ 590550 h 3714750"/>
              <a:gd name="connsiteX7" fmla="*/ 876300 w 18421350"/>
              <a:gd name="connsiteY7" fmla="*/ 590550 h 3714750"/>
              <a:gd name="connsiteX8" fmla="*/ 876300 w 18421350"/>
              <a:gd name="connsiteY8" fmla="*/ 857250 h 3714750"/>
              <a:gd name="connsiteX9" fmla="*/ 1276350 w 18421350"/>
              <a:gd name="connsiteY9" fmla="*/ 857250 h 3714750"/>
              <a:gd name="connsiteX10" fmla="*/ 1257300 w 18421350"/>
              <a:gd name="connsiteY10" fmla="*/ 609600 h 3714750"/>
              <a:gd name="connsiteX11" fmla="*/ 1104900 w 18421350"/>
              <a:gd name="connsiteY11" fmla="*/ 571500 h 3714750"/>
              <a:gd name="connsiteX12" fmla="*/ 1104900 w 18421350"/>
              <a:gd name="connsiteY12" fmla="*/ 0 h 3714750"/>
              <a:gd name="connsiteX13" fmla="*/ 1847850 w 18421350"/>
              <a:gd name="connsiteY13" fmla="*/ 0 h 3714750"/>
              <a:gd name="connsiteX14" fmla="*/ 1847850 w 18421350"/>
              <a:gd name="connsiteY14" fmla="*/ 419100 h 3714750"/>
              <a:gd name="connsiteX15" fmla="*/ 6057900 w 18421350"/>
              <a:gd name="connsiteY15" fmla="*/ 419100 h 3714750"/>
              <a:gd name="connsiteX16" fmla="*/ 6057900 w 18421350"/>
              <a:gd name="connsiteY16" fmla="*/ 19050 h 3714750"/>
              <a:gd name="connsiteX17" fmla="*/ 6800850 w 18421350"/>
              <a:gd name="connsiteY17" fmla="*/ 19050 h 3714750"/>
              <a:gd name="connsiteX18" fmla="*/ 6819900 w 18421350"/>
              <a:gd name="connsiteY18" fmla="*/ 2476500 h 3714750"/>
              <a:gd name="connsiteX19" fmla="*/ 7029450 w 18421350"/>
              <a:gd name="connsiteY19" fmla="*/ 2457450 h 3714750"/>
              <a:gd name="connsiteX20" fmla="*/ 7048500 w 18421350"/>
              <a:gd name="connsiteY20" fmla="*/ 2286000 h 3714750"/>
              <a:gd name="connsiteX21" fmla="*/ 9201150 w 18421350"/>
              <a:gd name="connsiteY21" fmla="*/ 2286000 h 3714750"/>
              <a:gd name="connsiteX22" fmla="*/ 9201150 w 18421350"/>
              <a:gd name="connsiteY22" fmla="*/ 1600200 h 3714750"/>
              <a:gd name="connsiteX23" fmla="*/ 13354050 w 18421350"/>
              <a:gd name="connsiteY23" fmla="*/ 1600200 h 3714750"/>
              <a:gd name="connsiteX24" fmla="*/ 13373100 w 18421350"/>
              <a:gd name="connsiteY24" fmla="*/ 2381250 h 3714750"/>
              <a:gd name="connsiteX25" fmla="*/ 13364170 w 18421350"/>
              <a:gd name="connsiteY25" fmla="*/ 3378995 h 3714750"/>
              <a:gd name="connsiteX26" fmla="*/ 14611350 w 18421350"/>
              <a:gd name="connsiteY26" fmla="*/ 3390900 h 3714750"/>
              <a:gd name="connsiteX27" fmla="*/ 18421350 w 18421350"/>
              <a:gd name="connsiteY27" fmla="*/ 3333750 h 3714750"/>
              <a:gd name="connsiteX0" fmla="*/ 18421350 w 18421350"/>
              <a:gd name="connsiteY0" fmla="*/ 3333750 h 3714750"/>
              <a:gd name="connsiteX1" fmla="*/ 18421350 w 18421350"/>
              <a:gd name="connsiteY1" fmla="*/ 3714750 h 3714750"/>
              <a:gd name="connsiteX2" fmla="*/ 0 w 18421350"/>
              <a:gd name="connsiteY2" fmla="*/ 3714750 h 3714750"/>
              <a:gd name="connsiteX3" fmla="*/ 19050 w 18421350"/>
              <a:gd name="connsiteY3" fmla="*/ 19050 h 3714750"/>
              <a:gd name="connsiteX4" fmla="*/ 381000 w 18421350"/>
              <a:gd name="connsiteY4" fmla="*/ 0 h 3714750"/>
              <a:gd name="connsiteX5" fmla="*/ 1009650 w 18421350"/>
              <a:gd name="connsiteY5" fmla="*/ 0 h 3714750"/>
              <a:gd name="connsiteX6" fmla="*/ 1009650 w 18421350"/>
              <a:gd name="connsiteY6" fmla="*/ 590550 h 3714750"/>
              <a:gd name="connsiteX7" fmla="*/ 876300 w 18421350"/>
              <a:gd name="connsiteY7" fmla="*/ 590550 h 3714750"/>
              <a:gd name="connsiteX8" fmla="*/ 876300 w 18421350"/>
              <a:gd name="connsiteY8" fmla="*/ 857250 h 3714750"/>
              <a:gd name="connsiteX9" fmla="*/ 1276350 w 18421350"/>
              <a:gd name="connsiteY9" fmla="*/ 857250 h 3714750"/>
              <a:gd name="connsiteX10" fmla="*/ 1257300 w 18421350"/>
              <a:gd name="connsiteY10" fmla="*/ 609600 h 3714750"/>
              <a:gd name="connsiteX11" fmla="*/ 1104900 w 18421350"/>
              <a:gd name="connsiteY11" fmla="*/ 571500 h 3714750"/>
              <a:gd name="connsiteX12" fmla="*/ 1104900 w 18421350"/>
              <a:gd name="connsiteY12" fmla="*/ 0 h 3714750"/>
              <a:gd name="connsiteX13" fmla="*/ 1847850 w 18421350"/>
              <a:gd name="connsiteY13" fmla="*/ 0 h 3714750"/>
              <a:gd name="connsiteX14" fmla="*/ 1847850 w 18421350"/>
              <a:gd name="connsiteY14" fmla="*/ 419100 h 3714750"/>
              <a:gd name="connsiteX15" fmla="*/ 6057900 w 18421350"/>
              <a:gd name="connsiteY15" fmla="*/ 419100 h 3714750"/>
              <a:gd name="connsiteX16" fmla="*/ 6057900 w 18421350"/>
              <a:gd name="connsiteY16" fmla="*/ 19050 h 3714750"/>
              <a:gd name="connsiteX17" fmla="*/ 6800850 w 18421350"/>
              <a:gd name="connsiteY17" fmla="*/ 19050 h 3714750"/>
              <a:gd name="connsiteX18" fmla="*/ 6819900 w 18421350"/>
              <a:gd name="connsiteY18" fmla="*/ 2476500 h 3714750"/>
              <a:gd name="connsiteX19" fmla="*/ 7029450 w 18421350"/>
              <a:gd name="connsiteY19" fmla="*/ 2457450 h 3714750"/>
              <a:gd name="connsiteX20" fmla="*/ 7048500 w 18421350"/>
              <a:gd name="connsiteY20" fmla="*/ 2286000 h 3714750"/>
              <a:gd name="connsiteX21" fmla="*/ 9201150 w 18421350"/>
              <a:gd name="connsiteY21" fmla="*/ 2286000 h 3714750"/>
              <a:gd name="connsiteX22" fmla="*/ 9201150 w 18421350"/>
              <a:gd name="connsiteY22" fmla="*/ 1600200 h 3714750"/>
              <a:gd name="connsiteX23" fmla="*/ 13354050 w 18421350"/>
              <a:gd name="connsiteY23" fmla="*/ 1600200 h 3714750"/>
              <a:gd name="connsiteX24" fmla="*/ 13373100 w 18421350"/>
              <a:gd name="connsiteY24" fmla="*/ 2381250 h 3714750"/>
              <a:gd name="connsiteX25" fmla="*/ 13364170 w 18421350"/>
              <a:gd name="connsiteY25" fmla="*/ 3378995 h 3714750"/>
              <a:gd name="connsiteX26" fmla="*/ 14611350 w 18421350"/>
              <a:gd name="connsiteY26" fmla="*/ 3390900 h 3714750"/>
              <a:gd name="connsiteX27" fmla="*/ 18421350 w 18421350"/>
              <a:gd name="connsiteY27" fmla="*/ 3333750 h 3714750"/>
              <a:gd name="connsiteX0" fmla="*/ 18421350 w 18421350"/>
              <a:gd name="connsiteY0" fmla="*/ 3333750 h 3714750"/>
              <a:gd name="connsiteX1" fmla="*/ 18421350 w 18421350"/>
              <a:gd name="connsiteY1" fmla="*/ 3714750 h 3714750"/>
              <a:gd name="connsiteX2" fmla="*/ 0 w 18421350"/>
              <a:gd name="connsiteY2" fmla="*/ 3714750 h 3714750"/>
              <a:gd name="connsiteX3" fmla="*/ 19050 w 18421350"/>
              <a:gd name="connsiteY3" fmla="*/ 19050 h 3714750"/>
              <a:gd name="connsiteX4" fmla="*/ 381000 w 18421350"/>
              <a:gd name="connsiteY4" fmla="*/ 0 h 3714750"/>
              <a:gd name="connsiteX5" fmla="*/ 1009650 w 18421350"/>
              <a:gd name="connsiteY5" fmla="*/ 0 h 3714750"/>
              <a:gd name="connsiteX6" fmla="*/ 1009650 w 18421350"/>
              <a:gd name="connsiteY6" fmla="*/ 590550 h 3714750"/>
              <a:gd name="connsiteX7" fmla="*/ 876300 w 18421350"/>
              <a:gd name="connsiteY7" fmla="*/ 590550 h 3714750"/>
              <a:gd name="connsiteX8" fmla="*/ 876300 w 18421350"/>
              <a:gd name="connsiteY8" fmla="*/ 857250 h 3714750"/>
              <a:gd name="connsiteX9" fmla="*/ 1276350 w 18421350"/>
              <a:gd name="connsiteY9" fmla="*/ 857250 h 3714750"/>
              <a:gd name="connsiteX10" fmla="*/ 1257300 w 18421350"/>
              <a:gd name="connsiteY10" fmla="*/ 609600 h 3714750"/>
              <a:gd name="connsiteX11" fmla="*/ 1104900 w 18421350"/>
              <a:gd name="connsiteY11" fmla="*/ 571500 h 3714750"/>
              <a:gd name="connsiteX12" fmla="*/ 1104900 w 18421350"/>
              <a:gd name="connsiteY12" fmla="*/ 0 h 3714750"/>
              <a:gd name="connsiteX13" fmla="*/ 1847850 w 18421350"/>
              <a:gd name="connsiteY13" fmla="*/ 0 h 3714750"/>
              <a:gd name="connsiteX14" fmla="*/ 1847850 w 18421350"/>
              <a:gd name="connsiteY14" fmla="*/ 419100 h 3714750"/>
              <a:gd name="connsiteX15" fmla="*/ 6057900 w 18421350"/>
              <a:gd name="connsiteY15" fmla="*/ 419100 h 3714750"/>
              <a:gd name="connsiteX16" fmla="*/ 6057900 w 18421350"/>
              <a:gd name="connsiteY16" fmla="*/ 19050 h 3714750"/>
              <a:gd name="connsiteX17" fmla="*/ 6800850 w 18421350"/>
              <a:gd name="connsiteY17" fmla="*/ 19050 h 3714750"/>
              <a:gd name="connsiteX18" fmla="*/ 6819900 w 18421350"/>
              <a:gd name="connsiteY18" fmla="*/ 2476500 h 3714750"/>
              <a:gd name="connsiteX19" fmla="*/ 7029450 w 18421350"/>
              <a:gd name="connsiteY19" fmla="*/ 2457450 h 3714750"/>
              <a:gd name="connsiteX20" fmla="*/ 7048500 w 18421350"/>
              <a:gd name="connsiteY20" fmla="*/ 2286000 h 3714750"/>
              <a:gd name="connsiteX21" fmla="*/ 9201150 w 18421350"/>
              <a:gd name="connsiteY21" fmla="*/ 2286000 h 3714750"/>
              <a:gd name="connsiteX22" fmla="*/ 9201150 w 18421350"/>
              <a:gd name="connsiteY22" fmla="*/ 1600200 h 3714750"/>
              <a:gd name="connsiteX23" fmla="*/ 13354050 w 18421350"/>
              <a:gd name="connsiteY23" fmla="*/ 1600200 h 3714750"/>
              <a:gd name="connsiteX24" fmla="*/ 13373100 w 18421350"/>
              <a:gd name="connsiteY24" fmla="*/ 2381250 h 3714750"/>
              <a:gd name="connsiteX25" fmla="*/ 13364170 w 18421350"/>
              <a:gd name="connsiteY25" fmla="*/ 3389390 h 3714750"/>
              <a:gd name="connsiteX26" fmla="*/ 14611350 w 18421350"/>
              <a:gd name="connsiteY26" fmla="*/ 3390900 h 3714750"/>
              <a:gd name="connsiteX27" fmla="*/ 18421350 w 18421350"/>
              <a:gd name="connsiteY27" fmla="*/ 3333750 h 3714750"/>
              <a:gd name="connsiteX0" fmla="*/ 18421350 w 18421350"/>
              <a:gd name="connsiteY0" fmla="*/ 3333750 h 3714750"/>
              <a:gd name="connsiteX1" fmla="*/ 18421350 w 18421350"/>
              <a:gd name="connsiteY1" fmla="*/ 3714750 h 3714750"/>
              <a:gd name="connsiteX2" fmla="*/ 0 w 18421350"/>
              <a:gd name="connsiteY2" fmla="*/ 3714750 h 3714750"/>
              <a:gd name="connsiteX3" fmla="*/ 19050 w 18421350"/>
              <a:gd name="connsiteY3" fmla="*/ 19050 h 3714750"/>
              <a:gd name="connsiteX4" fmla="*/ 381000 w 18421350"/>
              <a:gd name="connsiteY4" fmla="*/ 0 h 3714750"/>
              <a:gd name="connsiteX5" fmla="*/ 1009650 w 18421350"/>
              <a:gd name="connsiteY5" fmla="*/ 0 h 3714750"/>
              <a:gd name="connsiteX6" fmla="*/ 1009650 w 18421350"/>
              <a:gd name="connsiteY6" fmla="*/ 590550 h 3714750"/>
              <a:gd name="connsiteX7" fmla="*/ 876300 w 18421350"/>
              <a:gd name="connsiteY7" fmla="*/ 590550 h 3714750"/>
              <a:gd name="connsiteX8" fmla="*/ 876300 w 18421350"/>
              <a:gd name="connsiteY8" fmla="*/ 857250 h 3714750"/>
              <a:gd name="connsiteX9" fmla="*/ 1276350 w 18421350"/>
              <a:gd name="connsiteY9" fmla="*/ 857250 h 3714750"/>
              <a:gd name="connsiteX10" fmla="*/ 1257300 w 18421350"/>
              <a:gd name="connsiteY10" fmla="*/ 609600 h 3714750"/>
              <a:gd name="connsiteX11" fmla="*/ 1104900 w 18421350"/>
              <a:gd name="connsiteY11" fmla="*/ 571500 h 3714750"/>
              <a:gd name="connsiteX12" fmla="*/ 1104900 w 18421350"/>
              <a:gd name="connsiteY12" fmla="*/ 0 h 3714750"/>
              <a:gd name="connsiteX13" fmla="*/ 1847850 w 18421350"/>
              <a:gd name="connsiteY13" fmla="*/ 0 h 3714750"/>
              <a:gd name="connsiteX14" fmla="*/ 1847850 w 18421350"/>
              <a:gd name="connsiteY14" fmla="*/ 419100 h 3714750"/>
              <a:gd name="connsiteX15" fmla="*/ 6057900 w 18421350"/>
              <a:gd name="connsiteY15" fmla="*/ 419100 h 3714750"/>
              <a:gd name="connsiteX16" fmla="*/ 6057900 w 18421350"/>
              <a:gd name="connsiteY16" fmla="*/ 19050 h 3714750"/>
              <a:gd name="connsiteX17" fmla="*/ 6800850 w 18421350"/>
              <a:gd name="connsiteY17" fmla="*/ 19050 h 3714750"/>
              <a:gd name="connsiteX18" fmla="*/ 6819900 w 18421350"/>
              <a:gd name="connsiteY18" fmla="*/ 2476500 h 3714750"/>
              <a:gd name="connsiteX19" fmla="*/ 7029450 w 18421350"/>
              <a:gd name="connsiteY19" fmla="*/ 2457450 h 3714750"/>
              <a:gd name="connsiteX20" fmla="*/ 7048500 w 18421350"/>
              <a:gd name="connsiteY20" fmla="*/ 2286000 h 3714750"/>
              <a:gd name="connsiteX21" fmla="*/ 9201150 w 18421350"/>
              <a:gd name="connsiteY21" fmla="*/ 2286000 h 3714750"/>
              <a:gd name="connsiteX22" fmla="*/ 9201150 w 18421350"/>
              <a:gd name="connsiteY22" fmla="*/ 1600200 h 3714750"/>
              <a:gd name="connsiteX23" fmla="*/ 13385231 w 18421350"/>
              <a:gd name="connsiteY23" fmla="*/ 1600200 h 3714750"/>
              <a:gd name="connsiteX24" fmla="*/ 13373100 w 18421350"/>
              <a:gd name="connsiteY24" fmla="*/ 2381250 h 3714750"/>
              <a:gd name="connsiteX25" fmla="*/ 13364170 w 18421350"/>
              <a:gd name="connsiteY25" fmla="*/ 3389390 h 3714750"/>
              <a:gd name="connsiteX26" fmla="*/ 14611350 w 18421350"/>
              <a:gd name="connsiteY26" fmla="*/ 3390900 h 3714750"/>
              <a:gd name="connsiteX27" fmla="*/ 18421350 w 18421350"/>
              <a:gd name="connsiteY27" fmla="*/ 333375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8421350" h="3714750">
                <a:moveTo>
                  <a:pt x="18421350" y="3333750"/>
                </a:moveTo>
                <a:lnTo>
                  <a:pt x="18421350" y="3714750"/>
                </a:lnTo>
                <a:lnTo>
                  <a:pt x="0" y="3714750"/>
                </a:lnTo>
                <a:lnTo>
                  <a:pt x="19050" y="19050"/>
                </a:lnTo>
                <a:lnTo>
                  <a:pt x="381000" y="0"/>
                </a:lnTo>
                <a:lnTo>
                  <a:pt x="1009650" y="0"/>
                </a:lnTo>
                <a:lnTo>
                  <a:pt x="1009650" y="590550"/>
                </a:lnTo>
                <a:lnTo>
                  <a:pt x="876300" y="590550"/>
                </a:lnTo>
                <a:lnTo>
                  <a:pt x="876300" y="857250"/>
                </a:lnTo>
                <a:lnTo>
                  <a:pt x="1276350" y="857250"/>
                </a:lnTo>
                <a:lnTo>
                  <a:pt x="1257300" y="609600"/>
                </a:lnTo>
                <a:lnTo>
                  <a:pt x="1104900" y="571500"/>
                </a:lnTo>
                <a:lnTo>
                  <a:pt x="1104900" y="0"/>
                </a:lnTo>
                <a:lnTo>
                  <a:pt x="1847850" y="0"/>
                </a:lnTo>
                <a:lnTo>
                  <a:pt x="1847850" y="419100"/>
                </a:lnTo>
                <a:lnTo>
                  <a:pt x="6057900" y="419100"/>
                </a:lnTo>
                <a:lnTo>
                  <a:pt x="6057900" y="19050"/>
                </a:lnTo>
                <a:lnTo>
                  <a:pt x="6800850" y="19050"/>
                </a:lnTo>
                <a:lnTo>
                  <a:pt x="6819900" y="2476500"/>
                </a:lnTo>
                <a:lnTo>
                  <a:pt x="7029450" y="2457450"/>
                </a:lnTo>
                <a:lnTo>
                  <a:pt x="7048500" y="2286000"/>
                </a:lnTo>
                <a:lnTo>
                  <a:pt x="9201150" y="2286000"/>
                </a:lnTo>
                <a:lnTo>
                  <a:pt x="9201150" y="1600200"/>
                </a:lnTo>
                <a:lnTo>
                  <a:pt x="13385231" y="1600200"/>
                </a:lnTo>
                <a:lnTo>
                  <a:pt x="13373100" y="2381250"/>
                </a:lnTo>
                <a:cubicBezTo>
                  <a:pt x="13370123" y="2713832"/>
                  <a:pt x="13367147" y="3056808"/>
                  <a:pt x="13364170" y="3389390"/>
                </a:cubicBezTo>
                <a:lnTo>
                  <a:pt x="14611350" y="3390900"/>
                </a:lnTo>
                <a:lnTo>
                  <a:pt x="18421350" y="3333750"/>
                </a:lnTo>
                <a:close/>
              </a:path>
            </a:pathLst>
          </a:custGeom>
          <a:blipFill>
            <a:blip r:embed="rId4" cstate="print">
              <a:lum bright="-40000"/>
            </a:blip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Text Box 5"/>
          <p:cNvSpPr txBox="1">
            <a:spLocks noChangeArrowheads="1"/>
          </p:cNvSpPr>
          <p:nvPr/>
        </p:nvSpPr>
        <p:spPr bwMode="auto">
          <a:xfrm>
            <a:off x="8229600" y="4087368"/>
            <a:ext cx="688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air</a:t>
            </a:r>
            <a:br>
              <a:rPr lang="en-US" sz="1200" dirty="0"/>
            </a:br>
            <a:r>
              <a:rPr lang="en-US" sz="1200" dirty="0"/>
              <a:t>exhaust</a:t>
            </a:r>
          </a:p>
        </p:txBody>
      </p:sp>
      <p:sp>
        <p:nvSpPr>
          <p:cNvPr id="62" name="Line 11"/>
          <p:cNvSpPr>
            <a:spLocks noChangeShapeType="1"/>
          </p:cNvSpPr>
          <p:nvPr/>
        </p:nvSpPr>
        <p:spPr bwMode="auto">
          <a:xfrm flipV="1">
            <a:off x="6035040" y="5367528"/>
            <a:ext cx="512064" cy="329184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" name="Text Box 26"/>
          <p:cNvSpPr txBox="1">
            <a:spLocks noChangeArrowheads="1"/>
          </p:cNvSpPr>
          <p:nvPr/>
        </p:nvSpPr>
        <p:spPr bwMode="auto">
          <a:xfrm>
            <a:off x="4425696" y="4855464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1200" b="1" dirty="0"/>
              <a:t>receiving</a:t>
            </a:r>
          </a:p>
        </p:txBody>
      </p:sp>
      <p:sp>
        <p:nvSpPr>
          <p:cNvPr id="64" name="Text Box 27"/>
          <p:cNvSpPr txBox="1">
            <a:spLocks noChangeArrowheads="1"/>
          </p:cNvSpPr>
          <p:nvPr/>
        </p:nvSpPr>
        <p:spPr bwMode="auto">
          <a:xfrm>
            <a:off x="5995988" y="4644961"/>
            <a:ext cx="124606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1200" b="1" dirty="0"/>
              <a:t>mirror coating</a:t>
            </a:r>
          </a:p>
        </p:txBody>
      </p:sp>
      <p:sp>
        <p:nvSpPr>
          <p:cNvPr id="65" name="Text Box 30"/>
          <p:cNvSpPr txBox="1">
            <a:spLocks noChangeArrowheads="1"/>
          </p:cNvSpPr>
          <p:nvPr/>
        </p:nvSpPr>
        <p:spPr bwMode="auto">
          <a:xfrm>
            <a:off x="3645409" y="3459914"/>
            <a:ext cx="8239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1000" b="1" dirty="0"/>
              <a:t>platform lift shaft</a:t>
            </a:r>
          </a:p>
        </p:txBody>
      </p:sp>
      <p:sp>
        <p:nvSpPr>
          <p:cNvPr id="66" name="Text Box 32"/>
          <p:cNvSpPr txBox="1">
            <a:spLocks noChangeArrowheads="1"/>
          </p:cNvSpPr>
          <p:nvPr/>
        </p:nvSpPr>
        <p:spPr bwMode="auto">
          <a:xfrm>
            <a:off x="1525947" y="3767138"/>
            <a:ext cx="98901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1400" dirty="0"/>
              <a:t>telescope pier</a:t>
            </a: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4206240" y="5550408"/>
            <a:ext cx="1908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</a:rPr>
              <a:t>Control Room, Computing, Offices – Air Conditioned</a:t>
            </a:r>
          </a:p>
        </p:txBody>
      </p:sp>
      <p:sp>
        <p:nvSpPr>
          <p:cNvPr id="69" name="Text Box 5"/>
          <p:cNvSpPr txBox="1">
            <a:spLocks noChangeArrowheads="1"/>
          </p:cNvSpPr>
          <p:nvPr/>
        </p:nvSpPr>
        <p:spPr bwMode="auto">
          <a:xfrm>
            <a:off x="5600752" y="3115465"/>
            <a:ext cx="32872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/>
              <a:t>Service Building – Particulate Controlled Ambient Temperature </a:t>
            </a:r>
            <a:r>
              <a:rPr lang="en-US" sz="1200" dirty="0"/>
              <a:t>(w/ minimal conditioning)</a:t>
            </a:r>
          </a:p>
        </p:txBody>
      </p:sp>
      <p:sp>
        <p:nvSpPr>
          <p:cNvPr id="70" name="Text Box 5"/>
          <p:cNvSpPr txBox="1">
            <a:spLocks noChangeArrowheads="1"/>
          </p:cNvSpPr>
          <p:nvPr/>
        </p:nvSpPr>
        <p:spPr bwMode="auto">
          <a:xfrm>
            <a:off x="4962525" y="2526553"/>
            <a:ext cx="26558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/>
              <a:t>Lift Shaft – Ambient Ventilation</a:t>
            </a:r>
          </a:p>
        </p:txBody>
      </p:sp>
      <p:sp>
        <p:nvSpPr>
          <p:cNvPr id="71" name="Text Box 5"/>
          <p:cNvSpPr txBox="1">
            <a:spLocks noChangeArrowheads="1"/>
          </p:cNvSpPr>
          <p:nvPr/>
        </p:nvSpPr>
        <p:spPr bwMode="auto">
          <a:xfrm>
            <a:off x="3951646" y="941409"/>
            <a:ext cx="321725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/>
              <a:t>Inside Telescope Enclosure: </a:t>
            </a:r>
            <a:br>
              <a:rPr lang="en-US" sz="1200" b="1" dirty="0"/>
            </a:br>
            <a:r>
              <a:rPr lang="en-US" sz="1200" b="1" dirty="0"/>
              <a:t>Daytime – Active Air Conditioning</a:t>
            </a:r>
            <a:br>
              <a:rPr lang="en-US" sz="1200" b="1" dirty="0"/>
            </a:br>
            <a:r>
              <a:rPr lang="en-US" sz="1200" b="1" dirty="0"/>
              <a:t>                 </a:t>
            </a:r>
            <a:r>
              <a:rPr lang="en-US" sz="1200" dirty="0"/>
              <a:t>(to nighttime startup temp.)</a:t>
            </a:r>
          </a:p>
          <a:p>
            <a:pPr>
              <a:spcBef>
                <a:spcPct val="50000"/>
              </a:spcBef>
            </a:pPr>
            <a:r>
              <a:rPr lang="en-US" sz="1200" b="1" dirty="0"/>
              <a:t>Nighttime – Natural Ventilation</a:t>
            </a:r>
            <a:br>
              <a:rPr lang="en-US" sz="1200" b="1" dirty="0"/>
            </a:br>
            <a:r>
              <a:rPr lang="en-US" sz="1200" b="1" dirty="0"/>
              <a:t>                  </a:t>
            </a:r>
            <a:r>
              <a:rPr lang="en-US" sz="1200" dirty="0"/>
              <a:t>(w/ supplemental active downdraft)</a:t>
            </a:r>
          </a:p>
        </p:txBody>
      </p:sp>
      <p:sp>
        <p:nvSpPr>
          <p:cNvPr id="72" name="Line 3"/>
          <p:cNvSpPr>
            <a:spLocks noChangeShapeType="1"/>
          </p:cNvSpPr>
          <p:nvPr/>
        </p:nvSpPr>
        <p:spPr bwMode="auto">
          <a:xfrm flipH="1">
            <a:off x="3028335" y="1073222"/>
            <a:ext cx="948711" cy="91224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3" name="Line 7"/>
          <p:cNvSpPr>
            <a:spLocks noChangeShapeType="1"/>
          </p:cNvSpPr>
          <p:nvPr/>
        </p:nvSpPr>
        <p:spPr bwMode="auto">
          <a:xfrm flipH="1">
            <a:off x="4073525" y="2650378"/>
            <a:ext cx="923925" cy="900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4" name="Line 9"/>
          <p:cNvSpPr>
            <a:spLocks noChangeShapeType="1"/>
          </p:cNvSpPr>
          <p:nvPr/>
        </p:nvSpPr>
        <p:spPr bwMode="auto">
          <a:xfrm flipH="1">
            <a:off x="5004159" y="3265304"/>
            <a:ext cx="654050" cy="1231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5" name="TextBox 9"/>
          <p:cNvSpPr txBox="1">
            <a:spLocks noChangeArrowheads="1"/>
          </p:cNvSpPr>
          <p:nvPr/>
        </p:nvSpPr>
        <p:spPr bwMode="auto">
          <a:xfrm>
            <a:off x="4964113" y="2766266"/>
            <a:ext cx="27733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56 m length  (x 24m width) 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 rot="10800000" flipV="1">
            <a:off x="3374104" y="3057183"/>
            <a:ext cx="5170128" cy="2412"/>
          </a:xfrm>
          <a:prstGeom prst="straightConnector1">
            <a:avLst/>
          </a:prstGeom>
          <a:ln w="12700">
            <a:solidFill>
              <a:srgbClr val="A5002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5400000" flipH="1" flipV="1">
            <a:off x="7606507" y="3751309"/>
            <a:ext cx="1852612" cy="22225"/>
          </a:xfrm>
          <a:prstGeom prst="line">
            <a:avLst/>
          </a:prstGeom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9"/>
          <p:cNvSpPr txBox="1">
            <a:spLocks noChangeArrowheads="1"/>
          </p:cNvSpPr>
          <p:nvPr/>
        </p:nvSpPr>
        <p:spPr bwMode="auto">
          <a:xfrm rot="16200000">
            <a:off x="8411370" y="4719684"/>
            <a:ext cx="639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 m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 rot="5400000">
            <a:off x="7652058" y="4806150"/>
            <a:ext cx="2347912" cy="11113"/>
          </a:xfrm>
          <a:prstGeom prst="straightConnector1">
            <a:avLst/>
          </a:prstGeom>
          <a:ln w="12700">
            <a:solidFill>
              <a:srgbClr val="A5002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9"/>
          <p:cNvSpPr txBox="1">
            <a:spLocks noChangeArrowheads="1"/>
          </p:cNvSpPr>
          <p:nvPr/>
        </p:nvSpPr>
        <p:spPr bwMode="auto">
          <a:xfrm rot="16200000">
            <a:off x="-246422" y="1396718"/>
            <a:ext cx="10770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37.8 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rot="5400000">
            <a:off x="-1366688" y="2683563"/>
            <a:ext cx="3510122" cy="9828"/>
          </a:xfrm>
          <a:prstGeom prst="straightConnector1">
            <a:avLst/>
          </a:prstGeom>
          <a:ln w="12700">
            <a:solidFill>
              <a:srgbClr val="A5002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216309" y="923584"/>
            <a:ext cx="1987295" cy="2975"/>
          </a:xfrm>
          <a:prstGeom prst="line">
            <a:avLst/>
          </a:prstGeom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10800000">
            <a:off x="658764" y="854760"/>
            <a:ext cx="2703869" cy="9831"/>
          </a:xfrm>
          <a:prstGeom prst="straightConnector1">
            <a:avLst/>
          </a:prstGeom>
          <a:ln w="12700">
            <a:solidFill>
              <a:srgbClr val="A5002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5400000" flipH="1" flipV="1">
            <a:off x="2995665" y="1122791"/>
            <a:ext cx="723900" cy="6350"/>
          </a:xfrm>
          <a:prstGeom prst="line">
            <a:avLst/>
          </a:prstGeom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16200000" flipV="1">
            <a:off x="-452284" y="1887145"/>
            <a:ext cx="2222093" cy="1"/>
          </a:xfrm>
          <a:prstGeom prst="line">
            <a:avLst/>
          </a:prstGeom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20524" y="6176135"/>
            <a:ext cx="4631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Thermal Management Plan: Doc. LTS-106</a:t>
            </a:r>
            <a:endParaRPr lang="en-US" sz="1600" dirty="0"/>
          </a:p>
        </p:txBody>
      </p:sp>
      <p:cxnSp>
        <p:nvCxnSpPr>
          <p:cNvPr id="87" name="Straight Connector 86"/>
          <p:cNvCxnSpPr/>
          <p:nvPr/>
        </p:nvCxnSpPr>
        <p:spPr>
          <a:xfrm>
            <a:off x="6978957" y="3631401"/>
            <a:ext cx="1952625" cy="0"/>
          </a:xfrm>
          <a:prstGeom prst="line">
            <a:avLst/>
          </a:prstGeom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9"/>
          <p:cNvSpPr txBox="1">
            <a:spLocks noChangeArrowheads="1"/>
          </p:cNvSpPr>
          <p:nvPr/>
        </p:nvSpPr>
        <p:spPr bwMode="auto">
          <a:xfrm>
            <a:off x="1490663" y="583453"/>
            <a:ext cx="165258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 m diameter</a:t>
            </a:r>
          </a:p>
        </p:txBody>
      </p:sp>
      <p:sp>
        <p:nvSpPr>
          <p:cNvPr id="89" name="Rectangle 88"/>
          <p:cNvSpPr/>
          <p:nvPr/>
        </p:nvSpPr>
        <p:spPr>
          <a:xfrm>
            <a:off x="4611329" y="2359093"/>
            <a:ext cx="4090219" cy="1868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3328416" y="4636008"/>
            <a:ext cx="1975104" cy="548640"/>
          </a:xfrm>
          <a:prstGeom prst="rect">
            <a:avLst/>
          </a:prstGeom>
          <a:noFill/>
          <a:ln w="31750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 Box 5"/>
          <p:cNvSpPr txBox="1">
            <a:spLocks noChangeArrowheads="1"/>
          </p:cNvSpPr>
          <p:nvPr/>
        </p:nvSpPr>
        <p:spPr bwMode="auto">
          <a:xfrm>
            <a:off x="548640" y="4928616"/>
            <a:ext cx="2487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schemeClr val="bg1"/>
                </a:solidFill>
              </a:rPr>
              <a:t>Camera Clean and White Rooms (beyond) – particulate, temperature and humidity control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2" name="Line 7"/>
          <p:cNvSpPr>
            <a:spLocks noChangeShapeType="1"/>
          </p:cNvSpPr>
          <p:nvPr/>
        </p:nvSpPr>
        <p:spPr bwMode="auto">
          <a:xfrm flipV="1">
            <a:off x="2743200" y="4965193"/>
            <a:ext cx="621791" cy="14630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327648" y="5567749"/>
            <a:ext cx="2081305" cy="436467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" name="Text Box 5"/>
          <p:cNvSpPr txBox="1">
            <a:spLocks noChangeArrowheads="1"/>
          </p:cNvSpPr>
          <p:nvPr/>
        </p:nvSpPr>
        <p:spPr bwMode="auto">
          <a:xfrm>
            <a:off x="6400800" y="5550408"/>
            <a:ext cx="2057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/>
              <a:t>Utility Equipment –</a:t>
            </a:r>
            <a:br>
              <a:rPr lang="en-US" sz="1200" b="1" dirty="0"/>
            </a:br>
            <a:r>
              <a:rPr lang="en-US" sz="1200" b="1" dirty="0"/>
              <a:t>Natural &amp; Active Ventilation</a:t>
            </a:r>
          </a:p>
        </p:txBody>
      </p:sp>
    </p:spTree>
    <p:extLst>
      <p:ext uri="{BB962C8B-B14F-4D97-AF65-F5344CB8AC3E}">
        <p14:creationId xmlns:p14="http://schemas.microsoft.com/office/powerpoint/2010/main" val="4066265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Imminent Completion of Besalco/</a:t>
            </a:r>
            <a:r>
              <a:rPr lang="en-US" dirty="0" err="1" smtClean="0">
                <a:solidFill>
                  <a:schemeClr val="tx1"/>
                </a:solidFill>
              </a:rPr>
              <a:t>Masterclima</a:t>
            </a:r>
            <a:r>
              <a:rPr lang="en-US" dirty="0" smtClean="0">
                <a:solidFill>
                  <a:schemeClr val="tx1"/>
                </a:solidFill>
              </a:rPr>
              <a:t> Contract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33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76" y="173736"/>
            <a:ext cx="6449568" cy="557213"/>
          </a:xfrm>
        </p:spPr>
        <p:txBody>
          <a:bodyPr/>
          <a:lstStyle/>
          <a:p>
            <a:r>
              <a:rPr lang="en-US" dirty="0" smtClean="0"/>
              <a:t>Besalco Current Gantt Chart for </a:t>
            </a:r>
            <a:r>
              <a:rPr lang="en-US" dirty="0" err="1" smtClean="0"/>
              <a:t>Climatización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73" t="19412" r="5932" b="5041"/>
          <a:stretch/>
        </p:blipFill>
        <p:spPr>
          <a:xfrm>
            <a:off x="585216" y="1014984"/>
            <a:ext cx="7863840" cy="53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40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Adjustment, Start-up, Commissioning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excerpt from Technical Specifications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939" t="57063" r="25152" b="9091"/>
          <a:stretch/>
        </p:blipFill>
        <p:spPr>
          <a:xfrm>
            <a:off x="109728" y="1197864"/>
            <a:ext cx="8937842" cy="321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7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091" t="21538" r="28334" b="32588"/>
          <a:stretch/>
        </p:blipFill>
        <p:spPr>
          <a:xfrm>
            <a:off x="90886" y="1271017"/>
            <a:ext cx="8979962" cy="469017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5867400" cy="55721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Field Performance Testing of Equipment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excerpt from Technical Specifications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358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736" y="173736"/>
            <a:ext cx="5867400" cy="557213"/>
          </a:xfrm>
        </p:spPr>
        <p:txBody>
          <a:bodyPr/>
          <a:lstStyle/>
          <a:p>
            <a:r>
              <a:rPr lang="en-US" dirty="0" smtClean="0"/>
              <a:t>Questions to </a:t>
            </a:r>
            <a:r>
              <a:rPr lang="en-US" dirty="0"/>
              <a:t>B</a:t>
            </a:r>
            <a:r>
              <a:rPr lang="en-US" dirty="0" smtClean="0"/>
              <a:t>e Addressed – Today or Soon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905256"/>
            <a:ext cx="912672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What, if any, non-standard mechanical testing do we expect </a:t>
            </a:r>
            <a:r>
              <a:rPr lang="en-US" sz="2200" dirty="0" err="1" smtClean="0"/>
              <a:t>Masterclima</a:t>
            </a:r>
            <a:r>
              <a:rPr lang="en-US" sz="2200" dirty="0" smtClean="0"/>
              <a:t> to do for the cooling and ventilation equipment?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Can “simulate” the presence of the dome in some way to ensure adequate capacity and proper functioning of AHUs, bi-pass valves, ventilator fans under static pressure, </a:t>
            </a:r>
            <a:r>
              <a:rPr lang="en-US" sz="2200" dirty="0" err="1" smtClean="0"/>
              <a:t>etc</a:t>
            </a:r>
            <a:r>
              <a:rPr lang="en-US" sz="2200" dirty="0" smtClean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Do we need to simulate any other load conditions (e.g. mirror cooling, computer room heat load.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What control input/output protocols should we require for testing for all equipment?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What monitoring capability do we expect to have demonstrated prior to acceptance?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We will test the response of the system to the mechanical failure of one of the low temperature chillers, and back-up by the general purpose chiller.  Are there any other similar special test conditions we should consider?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28019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</a:t>
            </a:r>
            <a:r>
              <a:rPr lang="en-US" dirty="0" smtClean="0"/>
              <a:t>Management of the Enclosure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Summit Facility will be under thermal management, with the implementation of an Enclosure Environment Conditioning system (EEC), that will condition the different sections of the Summit </a:t>
            </a:r>
            <a:r>
              <a:rPr lang="en-US" dirty="0"/>
              <a:t>F</a:t>
            </a:r>
            <a:r>
              <a:rPr lang="en-US" dirty="0" smtClean="0"/>
              <a:t>acility, according to its functionality</a:t>
            </a:r>
            <a:r>
              <a:rPr lang="en-US" dirty="0" smtClean="0"/>
              <a:t>.</a:t>
            </a:r>
          </a:p>
          <a:p>
            <a:endParaRPr lang="en-US" sz="1000" dirty="0" smtClean="0"/>
          </a:p>
          <a:p>
            <a:r>
              <a:rPr lang="en-US" altLang="en-US" dirty="0" smtClean="0"/>
              <a:t>To </a:t>
            </a:r>
            <a:r>
              <a:rPr lang="en-US" altLang="en-US" dirty="0"/>
              <a:t>minimize dome seeing at the beginning of </a:t>
            </a:r>
            <a:r>
              <a:rPr lang="en-US" altLang="en-US" dirty="0" smtClean="0"/>
              <a:t>observing (daytime cycle), </a:t>
            </a:r>
            <a:r>
              <a:rPr lang="en-US" altLang="en-US" dirty="0"/>
              <a:t>the interior temperature of the enclosure </a:t>
            </a:r>
            <a:r>
              <a:rPr lang="en-US" altLang="en-US" dirty="0" smtClean="0"/>
              <a:t>and the telescope, will  </a:t>
            </a:r>
            <a:r>
              <a:rPr lang="en-US" altLang="en-US" dirty="0"/>
              <a:t>be maintained </a:t>
            </a:r>
            <a:r>
              <a:rPr lang="en-US" altLang="en-US" dirty="0" smtClean="0"/>
              <a:t>while the dome is closed at </a:t>
            </a:r>
            <a:r>
              <a:rPr lang="en-US" altLang="en-US" dirty="0"/>
              <a:t>a temperature appropriate </a:t>
            </a:r>
            <a:r>
              <a:rPr lang="en-US" altLang="en-US" dirty="0" smtClean="0"/>
              <a:t>when opening for observing</a:t>
            </a:r>
            <a:r>
              <a:rPr lang="en-US" altLang="en-US" dirty="0" smtClean="0"/>
              <a:t>.</a:t>
            </a:r>
          </a:p>
          <a:p>
            <a:endParaRPr lang="en-US" altLang="en-US" sz="1000" dirty="0"/>
          </a:p>
          <a:p>
            <a:r>
              <a:rPr lang="en-US" altLang="en-US" dirty="0"/>
              <a:t>When </a:t>
            </a:r>
            <a:r>
              <a:rPr lang="en-US" altLang="en-US" dirty="0" smtClean="0"/>
              <a:t>observing (nighttime cycle), </a:t>
            </a:r>
            <a:r>
              <a:rPr lang="en-US" altLang="en-US" dirty="0"/>
              <a:t>the temperature of the telescope and enclosure are controlled by wind flushing through the enclosure vents and enclosure slits, along with a down draft system.  </a:t>
            </a:r>
          </a:p>
        </p:txBody>
      </p:sp>
    </p:spTree>
    <p:extLst>
      <p:ext uri="{BB962C8B-B14F-4D97-AF65-F5344CB8AC3E}">
        <p14:creationId xmlns:p14="http://schemas.microsoft.com/office/powerpoint/2010/main" val="352926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Current Progress with Summit Environmental Control System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i="1" dirty="0" err="1" smtClean="0">
                <a:solidFill>
                  <a:schemeClr val="tx1"/>
                </a:solidFill>
              </a:rPr>
              <a:t>Avance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del SISTEMA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de </a:t>
            </a:r>
            <a:r>
              <a:rPr lang="en-US" i="1" dirty="0" smtClean="0">
                <a:solidFill>
                  <a:schemeClr val="tx1"/>
                </a:solidFill>
              </a:rPr>
              <a:t>Control </a:t>
            </a:r>
            <a:r>
              <a:rPr lang="en-US" i="1" dirty="0">
                <a:solidFill>
                  <a:schemeClr val="tx1"/>
                </a:solidFill>
              </a:rPr>
              <a:t>de </a:t>
            </a:r>
            <a:r>
              <a:rPr lang="en-US" i="1" dirty="0" err="1" smtClean="0">
                <a:solidFill>
                  <a:schemeClr val="tx1"/>
                </a:solidFill>
              </a:rPr>
              <a:t>Clima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en</a:t>
            </a:r>
            <a:r>
              <a:rPr lang="en-US" i="1" dirty="0">
                <a:solidFill>
                  <a:schemeClr val="tx1"/>
                </a:solidFill>
              </a:rPr>
              <a:t> la </a:t>
            </a:r>
            <a:r>
              <a:rPr lang="en-US" i="1" dirty="0" err="1">
                <a:solidFill>
                  <a:schemeClr val="tx1"/>
                </a:solidFill>
              </a:rPr>
              <a:t>M</a:t>
            </a:r>
            <a:r>
              <a:rPr lang="en-US" i="1" dirty="0" err="1" smtClean="0">
                <a:solidFill>
                  <a:schemeClr val="tx1"/>
                </a:solidFill>
              </a:rPr>
              <a:t>ontaña</a:t>
            </a:r>
            <a:endParaRPr lang="en-US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1088136"/>
            <a:ext cx="7168897" cy="5376672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 flipH="1">
            <a:off x="7055358" y="3721608"/>
            <a:ext cx="1869186" cy="1316736"/>
          </a:xfrm>
          <a:prstGeom prst="wedgeRectCallout">
            <a:avLst>
              <a:gd name="adj1" fmla="val 58467"/>
              <a:gd name="adj2" fmla="val -21008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3 Main Chillers - view from outside south end of building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3856" y="173736"/>
            <a:ext cx="6217920" cy="58521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Current Progress – Mechanical Room &amp; Chillers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1234440"/>
            <a:ext cx="3124200" cy="1389888"/>
          </a:xfrm>
        </p:spPr>
        <p:txBody>
          <a:bodyPr>
            <a:normAutofit/>
          </a:bodyPr>
          <a:lstStyle/>
          <a:p>
            <a:pPr algn="l"/>
            <a:r>
              <a:rPr lang="es-CL" sz="1800" dirty="0" smtClean="0">
                <a:solidFill>
                  <a:schemeClr val="bg1"/>
                </a:solidFill>
              </a:rPr>
              <a:t>Se  aprecia la </a:t>
            </a:r>
            <a:r>
              <a:rPr lang="es-CL" sz="1800" dirty="0" err="1" smtClean="0">
                <a:solidFill>
                  <a:schemeClr val="bg1"/>
                </a:solidFill>
              </a:rPr>
              <a:t>conexion</a:t>
            </a:r>
            <a:r>
              <a:rPr lang="es-CL" sz="1800" dirty="0" smtClean="0">
                <a:solidFill>
                  <a:schemeClr val="bg1"/>
                </a:solidFill>
              </a:rPr>
              <a:t> de las </a:t>
            </a:r>
            <a:r>
              <a:rPr lang="es-CL" sz="1800" dirty="0" err="1" smtClean="0">
                <a:solidFill>
                  <a:schemeClr val="bg1"/>
                </a:solidFill>
              </a:rPr>
              <a:t>tuberias</a:t>
            </a:r>
            <a:r>
              <a:rPr lang="es-CL" sz="1800" dirty="0" smtClean="0">
                <a:solidFill>
                  <a:schemeClr val="bg1"/>
                </a:solidFill>
              </a:rPr>
              <a:t> de </a:t>
            </a:r>
            <a:r>
              <a:rPr lang="es-CL" sz="1800" dirty="0" err="1" smtClean="0">
                <a:solidFill>
                  <a:schemeClr val="bg1"/>
                </a:solidFill>
              </a:rPr>
              <a:t>alimentacion</a:t>
            </a:r>
            <a:r>
              <a:rPr lang="es-CL" sz="1800" dirty="0" smtClean="0">
                <a:solidFill>
                  <a:schemeClr val="bg1"/>
                </a:solidFill>
              </a:rPr>
              <a:t> y retorno hacia los </a:t>
            </a:r>
            <a:r>
              <a:rPr lang="es-CL" sz="1800" dirty="0" err="1" smtClean="0">
                <a:solidFill>
                  <a:schemeClr val="bg1"/>
                </a:solidFill>
              </a:rPr>
              <a:t>chiller</a:t>
            </a:r>
            <a:r>
              <a:rPr lang="es-CL" sz="1800" dirty="0" smtClean="0">
                <a:solidFill>
                  <a:schemeClr val="bg1"/>
                </a:solidFill>
              </a:rPr>
              <a:t> que se encuentra incompleta</a:t>
            </a:r>
            <a:endParaRPr lang="es-CL" sz="1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92" y="832104"/>
            <a:ext cx="4242816" cy="5658332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060704" y="173736"/>
            <a:ext cx="6656832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F497D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Current Progress – Manifolds &amp; Piping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/>
          <a:srcRect l="16349" r="18061" b="9157"/>
          <a:stretch/>
        </p:blipFill>
        <p:spPr>
          <a:xfrm>
            <a:off x="109729" y="2990088"/>
            <a:ext cx="3854454" cy="347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1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008" y="210312"/>
            <a:ext cx="5925312" cy="55721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Current Progress – Glycol Supply and Return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" y="1051560"/>
            <a:ext cx="7071360" cy="530352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901184" y="1197864"/>
            <a:ext cx="2107374" cy="95097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MANIFOLD DE ALIMENTACION Y RETORNO A LA SALIDA DE LOS CHILLER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5" name="Rectangular Callout 4"/>
          <p:cNvSpPr/>
          <p:nvPr/>
        </p:nvSpPr>
        <p:spPr>
          <a:xfrm flipH="1">
            <a:off x="7168896" y="2770632"/>
            <a:ext cx="1865376" cy="1572768"/>
          </a:xfrm>
          <a:prstGeom prst="wedgeRectCallout">
            <a:avLst>
              <a:gd name="adj1" fmla="val 58467"/>
              <a:gd name="adj2" fmla="val -21008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Provide for interchangeability of low-temp. and standard building chillers.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36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6264" y="2185416"/>
            <a:ext cx="1682496" cy="263347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Se </a:t>
            </a:r>
            <a:r>
              <a:rPr lang="en-US" sz="1600" dirty="0" err="1">
                <a:solidFill>
                  <a:schemeClr val="bg1"/>
                </a:solidFill>
              </a:rPr>
              <a:t>puede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apreciar</a:t>
            </a:r>
            <a:r>
              <a:rPr lang="en-US" sz="1600" dirty="0">
                <a:solidFill>
                  <a:schemeClr val="bg1"/>
                </a:solidFill>
              </a:rPr>
              <a:t> la </a:t>
            </a:r>
            <a:r>
              <a:rPr lang="en-US" sz="1600" dirty="0" err="1">
                <a:solidFill>
                  <a:schemeClr val="bg1"/>
                </a:solidFill>
              </a:rPr>
              <a:t>instalacion</a:t>
            </a:r>
            <a:r>
              <a:rPr lang="en-US" sz="1600" dirty="0">
                <a:solidFill>
                  <a:schemeClr val="bg1"/>
                </a:solidFill>
              </a:rPr>
              <a:t> de </a:t>
            </a:r>
            <a:r>
              <a:rPr lang="en-US" sz="1600" dirty="0" err="1">
                <a:solidFill>
                  <a:schemeClr val="bg1"/>
                </a:solidFill>
              </a:rPr>
              <a:t>los</a:t>
            </a:r>
            <a:r>
              <a:rPr lang="en-US" sz="1600" dirty="0">
                <a:solidFill>
                  <a:schemeClr val="bg1"/>
                </a:solidFill>
              </a:rPr>
              <a:t> manifold y la union entre dos de </a:t>
            </a:r>
            <a:r>
              <a:rPr lang="en-US" sz="1600" dirty="0" err="1">
                <a:solidFill>
                  <a:schemeClr val="bg1"/>
                </a:solidFill>
              </a:rPr>
              <a:t>ellos</a:t>
            </a:r>
            <a:r>
              <a:rPr lang="en-US" sz="1600" dirty="0">
                <a:solidFill>
                  <a:schemeClr val="bg1"/>
                </a:solidFill>
              </a:rPr>
              <a:t> que son </a:t>
            </a:r>
            <a:r>
              <a:rPr lang="en-US" sz="1600" dirty="0" err="1">
                <a:solidFill>
                  <a:schemeClr val="bg1"/>
                </a:solidFill>
              </a:rPr>
              <a:t>los</a:t>
            </a:r>
            <a:r>
              <a:rPr lang="en-US" sz="1600" dirty="0">
                <a:solidFill>
                  <a:schemeClr val="bg1"/>
                </a:solidFill>
              </a:rPr>
              <a:t> que </a:t>
            </a:r>
            <a:r>
              <a:rPr lang="en-US" sz="1600" dirty="0" err="1">
                <a:solidFill>
                  <a:schemeClr val="bg1"/>
                </a:solidFill>
              </a:rPr>
              <a:t>alimentan</a:t>
            </a:r>
            <a:r>
              <a:rPr lang="en-US" sz="1600" dirty="0">
                <a:solidFill>
                  <a:schemeClr val="bg1"/>
                </a:solidFill>
              </a:rPr>
              <a:t> a </a:t>
            </a:r>
            <a:r>
              <a:rPr lang="en-US" sz="1600" dirty="0" err="1">
                <a:solidFill>
                  <a:schemeClr val="bg1"/>
                </a:solidFill>
              </a:rPr>
              <a:t>clima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telescopio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978408"/>
            <a:ext cx="7242048" cy="5431536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207008" y="210312"/>
            <a:ext cx="5925312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F497D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Current Progress – Chillers and Manifolds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38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gacy 43 LSST201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7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accent2">
              <a:lumMod val="75000"/>
            </a:schemeClr>
          </a:solidFill>
          <a:prstDash val="solid"/>
          <a:headEnd type="none"/>
          <a:tailEnd type="triangle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Legacy 43 LSST2017</Template>
  <TotalTime>2917</TotalTime>
  <Words>870</Words>
  <Application>Microsoft Office PowerPoint</Application>
  <PresentationFormat>On-screen Show (4:3)</PresentationFormat>
  <Paragraphs>125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MS PGothic</vt:lpstr>
      <vt:lpstr>Arial</vt:lpstr>
      <vt:lpstr>Calibri</vt:lpstr>
      <vt:lpstr>Lucida Grande</vt:lpstr>
      <vt:lpstr>Times New Roman</vt:lpstr>
      <vt:lpstr>Legacy 43 LSST2017</vt:lpstr>
      <vt:lpstr>Summit Cooling and Environmental Control  Jeff Barr Project Architect Oscar Nuñez  Facility Technical Coordinator German Schumacher Software Engineering Lead  LSST 2017 Project &amp; Community Workshop August 15, 2017</vt:lpstr>
      <vt:lpstr>Cooling Ventilation Air Conditioning (CVAC)</vt:lpstr>
      <vt:lpstr>Summit Facility Environmental Control Zoning</vt:lpstr>
      <vt:lpstr>Thermal Management of the Enclosure </vt:lpstr>
      <vt:lpstr>Current Progress with Summit Environmental Control System  Avance del SISTEMA de Control de Clima en la Montaña</vt:lpstr>
      <vt:lpstr>Current Progress – Mechanical Room &amp; Chillers </vt:lpstr>
      <vt:lpstr>Se  aprecia la conexion de las tuberias de alimentacion y retorno hacia los chiller que se encuentra incompleta</vt:lpstr>
      <vt:lpstr>Current Progress – Glycol Supply and Return </vt:lpstr>
      <vt:lpstr>Se puede apreciar la instalacion de los manifold y la union entre dos de ellos que son los que alimentan a clima telescopio</vt:lpstr>
      <vt:lpstr>La ruta de las tuberias para clima esta definida por el schaft que se aprecia y que corresponde a la caja escala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CVAC Control System Specifications and Status</vt:lpstr>
      <vt:lpstr>Proposed Centralized Control For CVAC</vt:lpstr>
      <vt:lpstr>PowerPoint Presentation</vt:lpstr>
      <vt:lpstr>EEC Control Architecture</vt:lpstr>
      <vt:lpstr>Control Architecture from Technical Specifications</vt:lpstr>
      <vt:lpstr>Control Diagram from Technical Specifications</vt:lpstr>
      <vt:lpstr>CVAC Equipment under Centralized Control</vt:lpstr>
      <vt:lpstr>CVAC Equipment under Centralized Control (cont.)</vt:lpstr>
      <vt:lpstr>Example of Equipment Control Diagram</vt:lpstr>
      <vt:lpstr>Imminent Completion of Besalco/Masterclima Contract</vt:lpstr>
      <vt:lpstr>Besalco Current Gantt Chart for Climatización</vt:lpstr>
      <vt:lpstr>Adjustment, Start-up, Commissioning  excerpt from Technical Specifications</vt:lpstr>
      <vt:lpstr>Field Performance Testing of Equipment   excerpt from Technical Specifications</vt:lpstr>
      <vt:lpstr>Questions to Be Addressed – Today or Soon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 Name of Presenter Title of Presenter  LSST 2017 Project &amp; Community Workshop Date in long format</dc:title>
  <dc:creator>Jeff Barr</dc:creator>
  <cp:lastModifiedBy>Jeff Barr</cp:lastModifiedBy>
  <cp:revision>28</cp:revision>
  <dcterms:created xsi:type="dcterms:W3CDTF">2017-08-07T21:33:59Z</dcterms:created>
  <dcterms:modified xsi:type="dcterms:W3CDTF">2017-08-15T22:12:20Z</dcterms:modified>
</cp:coreProperties>
</file>