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handoutMasterIdLst>
    <p:handoutMasterId r:id="rId26"/>
  </p:handoutMasterIdLst>
  <p:sldIdLst>
    <p:sldId id="297" r:id="rId2"/>
    <p:sldId id="305" r:id="rId3"/>
    <p:sldId id="298" r:id="rId4"/>
    <p:sldId id="295" r:id="rId5"/>
    <p:sldId id="301" r:id="rId6"/>
    <p:sldId id="303" r:id="rId7"/>
    <p:sldId id="304" r:id="rId8"/>
    <p:sldId id="296" r:id="rId9"/>
    <p:sldId id="299" r:id="rId10"/>
    <p:sldId id="300" r:id="rId11"/>
    <p:sldId id="256" r:id="rId12"/>
    <p:sldId id="262" r:id="rId13"/>
    <p:sldId id="263" r:id="rId14"/>
    <p:sldId id="272" r:id="rId15"/>
    <p:sldId id="275" r:id="rId16"/>
    <p:sldId id="276" r:id="rId17"/>
    <p:sldId id="283" r:id="rId18"/>
    <p:sldId id="288" r:id="rId19"/>
    <p:sldId id="285" r:id="rId20"/>
    <p:sldId id="291" r:id="rId21"/>
    <p:sldId id="292" r:id="rId22"/>
    <p:sldId id="282" r:id="rId23"/>
    <p:sldId id="293"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A2B8"/>
    <a:srgbClr val="589CC9"/>
    <a:srgbClr val="000000"/>
    <a:srgbClr val="76E82C"/>
    <a:srgbClr val="0007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96" autoAdjust="0"/>
    <p:restoredTop sz="94583" autoAdjust="0"/>
  </p:normalViewPr>
  <p:slideViewPr>
    <p:cSldViewPr snapToGrid="0" snapToObjects="1">
      <p:cViewPr varScale="1">
        <p:scale>
          <a:sx n="141" d="100"/>
          <a:sy n="141" d="100"/>
        </p:scale>
        <p:origin x="208" y="44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7C32364-11E1-4744-8EDB-2B06FD78B189}" type="datetimeFigureOut">
              <a:rPr lang="en-US" smtClean="0"/>
              <a:pPr/>
              <a:t>8/15/17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2674CB-DFB9-D64C-87A7-31237D6E8320}"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351E93-2BEE-374F-ACEF-EB2366034E23}" type="datetimeFigureOut">
              <a:rPr lang="en-US" smtClean="0"/>
              <a:pPr/>
              <a:t>8/15/17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CAA4E0-A3A1-5D42-8904-025F1C58E9EC}"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CAA4E0-A3A1-5D42-8904-025F1C58E9EC}" type="slidenum">
              <a:rPr lang="en-US" smtClean="0"/>
              <a:pPr/>
              <a:t>17</a:t>
            </a:fld>
            <a:endParaRPr lang="en-US"/>
          </a:p>
        </p:txBody>
      </p:sp>
    </p:spTree>
    <p:extLst>
      <p:ext uri="{BB962C8B-B14F-4D97-AF65-F5344CB8AC3E}">
        <p14:creationId xmlns:p14="http://schemas.microsoft.com/office/powerpoint/2010/main" val="619118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235857" y="1520305"/>
            <a:ext cx="8790214" cy="646331"/>
          </a:xfrm>
          <a:prstGeom prst="rect">
            <a:avLst/>
          </a:prstGeom>
          <a:ln>
            <a:noFill/>
          </a:ln>
        </p:spPr>
        <p:txBody>
          <a:bodyPr wrap="square" rIns="45720" anchor="t">
            <a:spAutoFit/>
          </a:bodyPr>
          <a:lstStyle>
            <a:lvl1pPr algn="ctr">
              <a:defRPr lang="en-US" b="0" i="0" cap="none" baseline="0" dirty="0">
                <a:ln w="0" cap="flat" cmpd="sng" algn="ctr">
                  <a:noFill/>
                  <a:prstDash val="solid"/>
                  <a:round/>
                  <a:headEnd type="none" w="med" len="med"/>
                  <a:tailEnd type="none" w="med" len="med"/>
                </a:ln>
                <a:solidFill>
                  <a:schemeClr val="tx1"/>
                </a:solidFill>
                <a:effectLst>
                  <a:outerShdw blurRad="50800" dist="38100" dir="5400000" algn="t" rotWithShape="0">
                    <a:prstClr val="black">
                      <a:alpha val="50000"/>
                    </a:prstClr>
                  </a:outerShdw>
                </a:effectLst>
                <a:latin typeface="Calibri"/>
                <a:cs typeface="Calibri"/>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1331121" y="2166636"/>
            <a:ext cx="6480048" cy="350345"/>
          </a:xfrm>
        </p:spPr>
        <p:txBody>
          <a:bodyPr tIns="0" rIns="45720" bIns="0" anchor="t">
            <a:normAutofit/>
          </a:bodyPr>
          <a:lstStyle>
            <a:lvl1pPr marL="0" indent="0" algn="ctr">
              <a:buNone/>
              <a:defRPr sz="2000">
                <a:solidFill>
                  <a:schemeClr val="bg2">
                    <a:lumMod val="40000"/>
                    <a:lumOff val="60000"/>
                  </a:schemeClr>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dirty="0"/>
          </a:p>
        </p:txBody>
      </p:sp>
      <p:sp>
        <p:nvSpPr>
          <p:cNvPr id="4" name="Subtitle 16"/>
          <p:cNvSpPr txBox="1">
            <a:spLocks/>
          </p:cNvSpPr>
          <p:nvPr userDrawn="1"/>
        </p:nvSpPr>
        <p:spPr>
          <a:xfrm>
            <a:off x="1331121" y="2571750"/>
            <a:ext cx="6480048" cy="350345"/>
          </a:xfrm>
          <a:prstGeom prst="rect">
            <a:avLst/>
          </a:prstGeom>
        </p:spPr>
        <p:txBody>
          <a:bodyPr vert="horz" lIns="0" tIns="0" rIns="45720" bIns="0" anchor="t">
            <a:normAutofit/>
          </a:bodyPr>
          <a:lstStyle>
            <a:lvl1pPr marL="0" indent="0" algn="ctr">
              <a:buNone/>
              <a:defRPr sz="2000">
                <a:solidFill>
                  <a:schemeClr val="bg2">
                    <a:lumMod val="40000"/>
                    <a:lumOff val="60000"/>
                  </a:schemeClr>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marL="0" marR="0" lvl="0" indent="0" algn="ctr" defTabSz="914400" rtl="0" eaLnBrk="1" fontAlgn="auto" latinLnBrk="0" hangingPunct="1">
              <a:lnSpc>
                <a:spcPct val="100000"/>
              </a:lnSpc>
              <a:spcBef>
                <a:spcPts val="0"/>
              </a:spcBef>
              <a:spcAft>
                <a:spcPts val="0"/>
              </a:spcAft>
              <a:buClr>
                <a:schemeClr val="accent1"/>
              </a:buClr>
              <a:buSzPct val="80000"/>
              <a:buFont typeface="Wingdings 2"/>
              <a:buNone/>
              <a:tabLst/>
              <a:defRPr/>
            </a:pPr>
            <a:r>
              <a:rPr kumimoji="0" lang="en-US" sz="2000" b="0" i="0" u="none" strike="noStrike" kern="1200" cap="none" spc="0" normalizeH="0" baseline="0" noProof="0" dirty="0" smtClean="0">
                <a:ln>
                  <a:noFill/>
                </a:ln>
                <a:solidFill>
                  <a:schemeClr val="tx1"/>
                </a:solidFill>
                <a:effectLst/>
                <a:uLnTx/>
                <a:uFillTx/>
                <a:latin typeface="Calibri"/>
                <a:ea typeface="+mn-ea"/>
                <a:cs typeface="Calibri"/>
              </a:rPr>
              <a:t>LSST 2017 Project &amp; Community Workshop</a:t>
            </a:r>
            <a:endParaRPr kumimoji="0" lang="en-US" sz="2000" b="0" i="0" u="none" strike="noStrike" kern="1200" cap="none" spc="0" normalizeH="0" baseline="0" noProof="0" dirty="0">
              <a:ln>
                <a:noFill/>
              </a:ln>
              <a:solidFill>
                <a:schemeClr val="tx1"/>
              </a:solidFill>
              <a:effectLst/>
              <a:uLnTx/>
              <a:uFillTx/>
              <a:latin typeface="Calibri"/>
              <a:ea typeface="+mn-ea"/>
              <a:cs typeface="Calibri"/>
            </a:endParaRPr>
          </a:p>
        </p:txBody>
      </p:sp>
      <p:sp>
        <p:nvSpPr>
          <p:cNvPr id="6" name="Text Placeholder 5"/>
          <p:cNvSpPr>
            <a:spLocks noGrp="1"/>
          </p:cNvSpPr>
          <p:nvPr>
            <p:ph type="body" sz="quarter" idx="10" hasCustomPrompt="1"/>
          </p:nvPr>
        </p:nvSpPr>
        <p:spPr>
          <a:xfrm>
            <a:off x="2882106" y="4691063"/>
            <a:ext cx="3379788" cy="334962"/>
          </a:xfrm>
        </p:spPr>
        <p:txBody>
          <a:bodyPr>
            <a:noAutofit/>
          </a:bodyPr>
          <a:lstStyle>
            <a:lvl1pPr algn="ctr">
              <a:defRPr sz="1600"/>
            </a:lvl1pPr>
          </a:lstStyle>
          <a:p>
            <a:pPr lvl="0"/>
            <a:r>
              <a:rPr lang="en-US" dirty="0" smtClean="0"/>
              <a:t>Date Long format</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930" y="83281"/>
            <a:ext cx="8670471" cy="386171"/>
          </a:xfrm>
          <a:prstGeom prst="rect">
            <a:avLst/>
          </a:prstGeom>
        </p:spPr>
        <p:txBody>
          <a:bodyPr anchor="ctr"/>
          <a:lstStyle>
            <a:lvl1pPr algn="l">
              <a:defRPr sz="3600" b="0">
                <a:solidFill>
                  <a:schemeClr val="accent2"/>
                </a:solidFill>
              </a:defRPr>
            </a:lvl1pPr>
          </a:lstStyle>
          <a:p>
            <a:r>
              <a:rPr kumimoji="0" lang="en-US" smtClean="0"/>
              <a:t>Click to edit Master title style</a:t>
            </a:r>
            <a:endParaRPr kumimoji="0" lang="en-US" dirty="0"/>
          </a:p>
        </p:txBody>
      </p:sp>
      <p:sp>
        <p:nvSpPr>
          <p:cNvPr id="11" name="Content Placeholder 2"/>
          <p:cNvSpPr>
            <a:spLocks noGrp="1"/>
          </p:cNvSpPr>
          <p:nvPr>
            <p:ph idx="1"/>
          </p:nvPr>
        </p:nvSpPr>
        <p:spPr>
          <a:xfrm>
            <a:off x="244930" y="591911"/>
            <a:ext cx="8670471" cy="4002712"/>
          </a:xfrm>
        </p:spPr>
        <p:txBody>
          <a:bodyPr/>
          <a:lstStyle>
            <a:lvl1pPr>
              <a:defRPr>
                <a:solidFill>
                  <a:schemeClr val="bg1">
                    <a:lumMod val="65000"/>
                    <a:lumOff val="35000"/>
                  </a:schemeClr>
                </a:solidFill>
              </a:defRPr>
            </a:lvl1pPr>
            <a:lvl2pPr>
              <a:defRPr>
                <a:solidFill>
                  <a:schemeClr val="bg1">
                    <a:lumMod val="65000"/>
                    <a:lumOff val="35000"/>
                  </a:schemeClr>
                </a:solidFill>
              </a:defRPr>
            </a:lvl2pPr>
            <a:lvl3pPr>
              <a:buClr>
                <a:srgbClr val="69A2B8"/>
              </a:buClr>
              <a:defRPr>
                <a:solidFill>
                  <a:schemeClr val="bg1">
                    <a:lumMod val="65000"/>
                    <a:lumOff val="35000"/>
                  </a:schemeClr>
                </a:solidFill>
              </a:defRPr>
            </a:lvl3pPr>
            <a:lvl4pPr>
              <a:defRPr>
                <a:solidFill>
                  <a:schemeClr val="bg1">
                    <a:lumMod val="65000"/>
                    <a:lumOff val="35000"/>
                  </a:schemeClr>
                </a:solidFill>
              </a:defRPr>
            </a:lvl4pPr>
            <a:lvl5pPr>
              <a:buClrTx/>
              <a:defRPr>
                <a:solidFill>
                  <a:schemeClr val="bg1">
                    <a:lumMod val="65000"/>
                    <a:lumOff val="35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0" name="Slide Number Placeholder 18"/>
          <p:cNvSpPr>
            <a:spLocks noGrp="1"/>
          </p:cNvSpPr>
          <p:nvPr>
            <p:ph type="sldNum" sz="quarter" idx="4"/>
          </p:nvPr>
        </p:nvSpPr>
        <p:spPr>
          <a:xfrm>
            <a:off x="6781800" y="4869657"/>
            <a:ext cx="2133600" cy="273844"/>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
        <p:nvSpPr>
          <p:cNvPr id="6" name="Footer Placeholder 16"/>
          <p:cNvSpPr>
            <a:spLocks noGrp="1"/>
          </p:cNvSpPr>
          <p:nvPr>
            <p:ph type="ftr" sz="quarter" idx="3"/>
          </p:nvPr>
        </p:nvSpPr>
        <p:spPr>
          <a:xfrm>
            <a:off x="3124200" y="4817578"/>
            <a:ext cx="2895600" cy="273844"/>
          </a:xfrm>
          <a:prstGeom prst="rect">
            <a:avLst/>
          </a:prstGeom>
        </p:spPr>
        <p:txBody>
          <a:bodyPr vert="horz" lIns="91440" tIns="45720" rIns="91440" bIns="45720" rtlCol="0" anchor="ctr"/>
          <a:lstStyle>
            <a:lvl1pPr algn="ctr">
              <a:defRPr sz="900" cap="none">
                <a:solidFill>
                  <a:schemeClr val="tx1"/>
                </a:solidFill>
              </a:defRPr>
            </a:lvl1pPr>
          </a:lstStyle>
          <a:p>
            <a:r>
              <a:rPr lang="en-US" smtClean="0"/>
              <a:t>LSST2017 - Tucson, AZ - August 14 - 18, 2017</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Slide Number Placeholder 18"/>
          <p:cNvSpPr>
            <a:spLocks noGrp="1"/>
          </p:cNvSpPr>
          <p:nvPr>
            <p:ph type="sldNum" sz="quarter" idx="4"/>
          </p:nvPr>
        </p:nvSpPr>
        <p:spPr>
          <a:xfrm>
            <a:off x="6781800" y="4869657"/>
            <a:ext cx="2133600" cy="273844"/>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
        <p:nvSpPr>
          <p:cNvPr id="9" name="Content Placeholder 2"/>
          <p:cNvSpPr>
            <a:spLocks noGrp="1"/>
          </p:cNvSpPr>
          <p:nvPr>
            <p:ph idx="1"/>
          </p:nvPr>
        </p:nvSpPr>
        <p:spPr>
          <a:xfrm>
            <a:off x="244930" y="1363620"/>
            <a:ext cx="8670471" cy="3358058"/>
          </a:xfrm>
        </p:spPr>
        <p:txBody>
          <a:bodyPr/>
          <a:lstStyle>
            <a:lvl1pPr>
              <a:defRPr>
                <a:solidFill>
                  <a:srgbClr val="FFFFFF"/>
                </a:solidFill>
              </a:defRPr>
            </a:lvl1pPr>
            <a:lvl3pPr>
              <a:buClr>
                <a:srgbClr val="69A2B8"/>
              </a:buClr>
              <a:defRPr/>
            </a:lvl3pPr>
            <a:lvl5pPr>
              <a:buClrTx/>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0" name="Title 9"/>
          <p:cNvSpPr>
            <a:spLocks noGrp="1"/>
          </p:cNvSpPr>
          <p:nvPr>
            <p:ph type="title"/>
          </p:nvPr>
        </p:nvSpPr>
        <p:spPr>
          <a:xfrm>
            <a:off x="244929" y="10410"/>
            <a:ext cx="8670471" cy="1212684"/>
          </a:xfrm>
        </p:spPr>
        <p:txBody>
          <a:bodyPr/>
          <a:lstStyle/>
          <a:p>
            <a:r>
              <a:rPr lang="en-US" smtClean="0"/>
              <a:t>Click to edit Master title style</a:t>
            </a:r>
            <a:endParaRPr lang="en-US" dirty="0"/>
          </a:p>
        </p:txBody>
      </p:sp>
      <p:sp>
        <p:nvSpPr>
          <p:cNvPr id="8" name="Footer Placeholder 16"/>
          <p:cNvSpPr>
            <a:spLocks noGrp="1"/>
          </p:cNvSpPr>
          <p:nvPr>
            <p:ph type="ftr" sz="quarter" idx="3"/>
          </p:nvPr>
        </p:nvSpPr>
        <p:spPr>
          <a:xfrm>
            <a:off x="3124200" y="4817578"/>
            <a:ext cx="2895600" cy="273844"/>
          </a:xfrm>
          <a:prstGeom prst="rect">
            <a:avLst/>
          </a:prstGeom>
        </p:spPr>
        <p:txBody>
          <a:bodyPr vert="horz" lIns="91440" tIns="45720" rIns="91440" bIns="45720" rtlCol="0" anchor="ctr"/>
          <a:lstStyle>
            <a:lvl1pPr algn="ctr">
              <a:defRPr sz="900" cap="none">
                <a:solidFill>
                  <a:schemeClr val="tx1"/>
                </a:solidFill>
              </a:defRPr>
            </a:lvl1pPr>
          </a:lstStyle>
          <a:p>
            <a:r>
              <a:rPr lang="en-US" smtClean="0"/>
              <a:t>LSST2017 - Tucson, AZ - August 14 - 18, 2017</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66676" y="-19050"/>
            <a:ext cx="9028113" cy="836371"/>
            <a:chOff x="66676" y="-19050"/>
            <a:chExt cx="9028113" cy="836371"/>
          </a:xfrm>
        </p:grpSpPr>
        <p:pic>
          <p:nvPicPr>
            <p:cNvPr id="9"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0" name="Straight Connector 9"/>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2"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3" name="Title 1"/>
          <p:cNvSpPr>
            <a:spLocks noGrp="1"/>
          </p:cNvSpPr>
          <p:nvPr>
            <p:ph type="title"/>
          </p:nvPr>
        </p:nvSpPr>
        <p:spPr>
          <a:xfrm>
            <a:off x="1752600" y="133350"/>
            <a:ext cx="5638800" cy="41791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560920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235857" y="1925407"/>
            <a:ext cx="8790214" cy="646331"/>
          </a:xfrm>
          <a:prstGeom prst="rect">
            <a:avLst/>
          </a:prstGeom>
          <a:ln>
            <a:noFill/>
          </a:ln>
        </p:spPr>
        <p:txBody>
          <a:bodyPr wrap="square" rIns="45720" anchor="t">
            <a:spAutoFit/>
          </a:bodyPr>
          <a:lstStyle>
            <a:lvl1pPr algn="ctr">
              <a:defRPr lang="en-US" b="0" i="0" cap="none" baseline="0" dirty="0">
                <a:ln w="0" cap="flat" cmpd="sng" algn="ctr">
                  <a:noFill/>
                  <a:prstDash val="solid"/>
                  <a:round/>
                  <a:headEnd type="none" w="med" len="med"/>
                  <a:tailEnd type="none" w="med" len="med"/>
                </a:ln>
                <a:solidFill>
                  <a:schemeClr val="tx1"/>
                </a:solidFill>
                <a:effectLst>
                  <a:outerShdw blurRad="50800" dist="38100" dir="5400000" algn="t" rotWithShape="0">
                    <a:prstClr val="black">
                      <a:alpha val="50000"/>
                    </a:prstClr>
                  </a:outerShdw>
                </a:effectLst>
                <a:latin typeface="Calibri"/>
                <a:cs typeface="Calibri"/>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1331121" y="2449839"/>
            <a:ext cx="6480048" cy="350345"/>
          </a:xfrm>
        </p:spPr>
        <p:txBody>
          <a:bodyPr tIns="0" rIns="45720" bIns="0" anchor="t">
            <a:normAutofit/>
          </a:bodyPr>
          <a:lstStyle>
            <a:lvl1pPr marL="0" indent="0" algn="ctr">
              <a:buNone/>
              <a:defRPr sz="2000">
                <a:solidFill>
                  <a:schemeClr val="bg2">
                    <a:lumMod val="40000"/>
                    <a:lumOff val="60000"/>
                  </a:schemeClr>
                </a:solidFill>
                <a:effectLst/>
                <a:latin typeface="Calibri"/>
                <a:cs typeface="Calibri"/>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dirty="0"/>
          </a:p>
        </p:txBody>
      </p:sp>
      <p:sp>
        <p:nvSpPr>
          <p:cNvPr id="4" name="Text Placeholder 5"/>
          <p:cNvSpPr>
            <a:spLocks noGrp="1"/>
          </p:cNvSpPr>
          <p:nvPr>
            <p:ph type="body" sz="quarter" idx="10" hasCustomPrompt="1"/>
          </p:nvPr>
        </p:nvSpPr>
        <p:spPr>
          <a:xfrm>
            <a:off x="2882106" y="4691063"/>
            <a:ext cx="3379788" cy="334962"/>
          </a:xfrm>
        </p:spPr>
        <p:txBody>
          <a:bodyPr>
            <a:noAutofit/>
          </a:bodyPr>
          <a:lstStyle>
            <a:lvl1pPr algn="ctr">
              <a:defRPr sz="1600">
                <a:latin typeface="Calibri"/>
                <a:cs typeface="Calibri"/>
              </a:defRPr>
            </a:lvl1pPr>
          </a:lstStyle>
          <a:p>
            <a:pPr lvl="0"/>
            <a:r>
              <a:rPr lang="en-US" dirty="0" smtClean="0"/>
              <a:t>Date Long format</a:t>
            </a:r>
            <a:endParaRPr lang="en-US" dirty="0"/>
          </a:p>
        </p:txBody>
      </p:sp>
      <p:sp>
        <p:nvSpPr>
          <p:cNvPr id="5" name="Subtitle 16"/>
          <p:cNvSpPr txBox="1">
            <a:spLocks/>
          </p:cNvSpPr>
          <p:nvPr userDrawn="1"/>
        </p:nvSpPr>
        <p:spPr>
          <a:xfrm>
            <a:off x="1331121" y="2800184"/>
            <a:ext cx="6480048" cy="350345"/>
          </a:xfrm>
          <a:prstGeom prst="rect">
            <a:avLst/>
          </a:prstGeom>
        </p:spPr>
        <p:txBody>
          <a:bodyPr vert="horz" lIns="0" tIns="0" rIns="45720" bIns="0" anchor="t">
            <a:normAutofit/>
          </a:bodyPr>
          <a:lstStyle>
            <a:lvl1pPr marL="0" indent="0" algn="ctr">
              <a:buNone/>
              <a:defRPr sz="2000">
                <a:solidFill>
                  <a:schemeClr val="bg2">
                    <a:lumMod val="40000"/>
                    <a:lumOff val="60000"/>
                  </a:schemeClr>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marL="0" marR="0" lvl="0" indent="0" algn="ctr" defTabSz="914400" rtl="0" eaLnBrk="1" fontAlgn="auto" latinLnBrk="0" hangingPunct="1">
              <a:lnSpc>
                <a:spcPct val="100000"/>
              </a:lnSpc>
              <a:spcBef>
                <a:spcPts val="0"/>
              </a:spcBef>
              <a:spcAft>
                <a:spcPts val="0"/>
              </a:spcAft>
              <a:buClr>
                <a:schemeClr val="accent1"/>
              </a:buClr>
              <a:buSzPct val="80000"/>
              <a:buFont typeface="Wingdings 2"/>
              <a:buNone/>
              <a:tabLst/>
              <a:defRPr/>
            </a:pPr>
            <a:r>
              <a:rPr kumimoji="0" lang="en-US" sz="2000" b="0" i="0" u="none" strike="noStrike" kern="1200" cap="none" spc="0" normalizeH="0" baseline="0" noProof="0" dirty="0" smtClean="0">
                <a:ln>
                  <a:noFill/>
                </a:ln>
                <a:solidFill>
                  <a:schemeClr val="tx1"/>
                </a:solidFill>
                <a:effectLst/>
                <a:uLnTx/>
                <a:uFillTx/>
                <a:latin typeface="Calibri"/>
                <a:ea typeface="+mn-ea"/>
                <a:cs typeface="Calibri"/>
              </a:rPr>
              <a:t>LSST 2017 Project &amp; Community Workshop</a:t>
            </a:r>
            <a:endParaRPr kumimoji="0" lang="en-US" sz="2000" b="0" i="0" u="none" strike="noStrike" kern="1200" cap="none" spc="0" normalizeH="0" baseline="0" noProof="0" dirty="0">
              <a:ln>
                <a:noFill/>
              </a:ln>
              <a:solidFill>
                <a:schemeClr val="tx1"/>
              </a:solidFill>
              <a:effectLst/>
              <a:uLnTx/>
              <a:uFillTx/>
              <a:latin typeface="Calibri"/>
              <a:ea typeface="+mn-ea"/>
              <a:cs typeface="Calibri"/>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643" y="272611"/>
            <a:ext cx="6629400" cy="969764"/>
          </a:xfrm>
          <a:prstGeom prst="rect">
            <a:avLst/>
          </a:prstGeom>
        </p:spPr>
        <p:txBody>
          <a:bodyPr tIns="0" bIns="0" anchor="t"/>
          <a:lstStyle>
            <a:lvl1pPr algn="l">
              <a:buNone/>
              <a:defRPr sz="4200" b="0" i="0" cap="none" baseline="0">
                <a:ln w="5000" cmpd="sng">
                  <a:noFill/>
                  <a:prstDash val="solid"/>
                </a:ln>
                <a:solidFill>
                  <a:schemeClr val="tx1"/>
                </a:solidFill>
                <a:effectLst>
                  <a:outerShdw blurRad="50800" dist="38100" dir="5400000" algn="t" rotWithShape="0">
                    <a:prstClr val="black">
                      <a:alpha val="50000"/>
                    </a:prstClr>
                  </a:outerShdw>
                </a:effectLst>
                <a:latin typeface="Calibri"/>
                <a:cs typeface="Calibri"/>
              </a:defRPr>
            </a:lvl1pPr>
          </a:lstStyle>
          <a:p>
            <a:r>
              <a:rPr kumimoji="0" lang="en-US" smtClean="0"/>
              <a:t>Click to edit Master title style</a:t>
            </a:r>
            <a:endParaRPr kumimoji="0" lang="en-US" dirty="0"/>
          </a:p>
        </p:txBody>
      </p:sp>
      <p:sp>
        <p:nvSpPr>
          <p:cNvPr id="3" name="Text Placeholder 2"/>
          <p:cNvSpPr>
            <a:spLocks noGrp="1"/>
          </p:cNvSpPr>
          <p:nvPr>
            <p:ph type="body" idx="1"/>
          </p:nvPr>
        </p:nvSpPr>
        <p:spPr>
          <a:xfrm>
            <a:off x="335643" y="1242374"/>
            <a:ext cx="6629400" cy="800016"/>
          </a:xfrm>
        </p:spPr>
        <p:txBody>
          <a:bodyPr lIns="45720" tIns="0" rIns="45720" bIns="0" anchor="t"/>
          <a:lstStyle>
            <a:lvl1pPr marL="0" indent="0" algn="l">
              <a:buNone/>
              <a:defRPr sz="2000">
                <a:solidFill>
                  <a:schemeClr val="bg2">
                    <a:lumMod val="40000"/>
                    <a:lumOff val="60000"/>
                  </a:schemeClr>
                </a:solidFill>
                <a:effectLst/>
                <a:latin typeface="Calibri"/>
                <a:cs typeface="Calibri"/>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5" name="Text Placeholder 5"/>
          <p:cNvSpPr>
            <a:spLocks noGrp="1"/>
          </p:cNvSpPr>
          <p:nvPr>
            <p:ph type="body" sz="quarter" idx="10" hasCustomPrompt="1"/>
          </p:nvPr>
        </p:nvSpPr>
        <p:spPr>
          <a:xfrm>
            <a:off x="335643" y="2236788"/>
            <a:ext cx="3379788" cy="334962"/>
          </a:xfrm>
        </p:spPr>
        <p:txBody>
          <a:bodyPr>
            <a:noAutofit/>
          </a:bodyPr>
          <a:lstStyle>
            <a:lvl1pPr algn="l">
              <a:defRPr sz="1600">
                <a:latin typeface="Calibri"/>
                <a:cs typeface="Calibri"/>
              </a:defRPr>
            </a:lvl1pPr>
          </a:lstStyle>
          <a:p>
            <a:pPr lvl="0"/>
            <a:r>
              <a:rPr lang="en-US" dirty="0" smtClean="0"/>
              <a:t>Date Long format</a:t>
            </a:r>
            <a:endParaRPr lang="en-US" dirty="0"/>
          </a:p>
        </p:txBody>
      </p:sp>
      <p:sp>
        <p:nvSpPr>
          <p:cNvPr id="6" name="Subtitle 16"/>
          <p:cNvSpPr txBox="1">
            <a:spLocks/>
          </p:cNvSpPr>
          <p:nvPr userDrawn="1"/>
        </p:nvSpPr>
        <p:spPr>
          <a:xfrm>
            <a:off x="328815" y="1867217"/>
            <a:ext cx="6480048" cy="350345"/>
          </a:xfrm>
          <a:prstGeom prst="rect">
            <a:avLst/>
          </a:prstGeom>
        </p:spPr>
        <p:txBody>
          <a:bodyPr vert="horz" lIns="0" tIns="0" rIns="45720" bIns="0" anchor="t">
            <a:normAutofit/>
          </a:bodyPr>
          <a:lstStyle>
            <a:lvl1pPr marL="0" indent="0" algn="ctr">
              <a:buNone/>
              <a:defRPr sz="2000">
                <a:solidFill>
                  <a:schemeClr val="bg2">
                    <a:lumMod val="40000"/>
                    <a:lumOff val="60000"/>
                  </a:schemeClr>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Wingdings 2"/>
              <a:buNone/>
              <a:tabLst/>
              <a:defRPr/>
            </a:pPr>
            <a:r>
              <a:rPr kumimoji="0" lang="en-US" sz="2000" b="0" i="0" u="none" strike="noStrike" kern="1200" cap="none" spc="0" normalizeH="0" baseline="0" noProof="0" dirty="0" smtClean="0">
                <a:ln>
                  <a:noFill/>
                </a:ln>
                <a:solidFill>
                  <a:schemeClr val="tx1"/>
                </a:solidFill>
                <a:effectLst/>
                <a:uLnTx/>
                <a:uFillTx/>
                <a:latin typeface="Calibri"/>
                <a:ea typeface="+mn-ea"/>
                <a:cs typeface="Calibri"/>
              </a:rPr>
              <a:t>LSST 2017 Project &amp; Community Workshop</a:t>
            </a:r>
            <a:endParaRPr kumimoji="0" lang="en-US" sz="2000" b="0" i="0" u="none" strike="noStrike" kern="1200" cap="none" spc="0" normalizeH="0" baseline="0" noProof="0" dirty="0">
              <a:ln>
                <a:noFill/>
              </a:ln>
              <a:solidFill>
                <a:schemeClr val="tx1"/>
              </a:solidFill>
              <a:effectLst/>
              <a:uLnTx/>
              <a:uFillTx/>
              <a:latin typeface="Calibri"/>
              <a:ea typeface="+mn-ea"/>
              <a:cs typeface="Calibri"/>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Slide Number Placeholder 18"/>
          <p:cNvSpPr>
            <a:spLocks noGrp="1"/>
          </p:cNvSpPr>
          <p:nvPr>
            <p:ph type="sldNum" sz="quarter" idx="4"/>
          </p:nvPr>
        </p:nvSpPr>
        <p:spPr>
          <a:xfrm>
            <a:off x="6781800" y="4869657"/>
            <a:ext cx="2133600" cy="273844"/>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
        <p:nvSpPr>
          <p:cNvPr id="17" name="Content Placeholder 2"/>
          <p:cNvSpPr>
            <a:spLocks noGrp="1"/>
          </p:cNvSpPr>
          <p:nvPr>
            <p:ph idx="1"/>
          </p:nvPr>
        </p:nvSpPr>
        <p:spPr>
          <a:xfrm>
            <a:off x="244930" y="557893"/>
            <a:ext cx="8670471" cy="4163785"/>
          </a:xfrm>
        </p:spPr>
        <p:txBody>
          <a:bodyPr>
            <a:normAutofit/>
          </a:bodyPr>
          <a:lstStyle>
            <a:lvl1pPr>
              <a:defRPr sz="2400">
                <a:solidFill>
                  <a:srgbClr val="FFFFFF"/>
                </a:solidFill>
              </a:defRPr>
            </a:lvl1pPr>
            <a:lvl2pPr>
              <a:defRPr sz="2400"/>
            </a:lvl2pPr>
            <a:lvl3pPr>
              <a:buClr>
                <a:srgbClr val="69A2B8"/>
              </a:buClr>
              <a:defRPr sz="2000"/>
            </a:lvl3pPr>
            <a:lvl4pPr>
              <a:defRPr sz="1800"/>
            </a:lvl4pPr>
            <a:lvl5pPr>
              <a:buClrTx/>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9" name="Title 18"/>
          <p:cNvSpPr>
            <a:spLocks noGrp="1"/>
          </p:cNvSpPr>
          <p:nvPr>
            <p:ph type="title"/>
          </p:nvPr>
        </p:nvSpPr>
        <p:spPr/>
        <p:txBody>
          <a:bodyPr/>
          <a:lstStyle/>
          <a:p>
            <a:r>
              <a:rPr lang="en-US" smtClean="0"/>
              <a:t>Click to edit Master title style</a:t>
            </a:r>
            <a:endParaRPr lang="en-US"/>
          </a:p>
        </p:txBody>
      </p:sp>
      <p:sp>
        <p:nvSpPr>
          <p:cNvPr id="6" name="Footer Placeholder 16"/>
          <p:cNvSpPr>
            <a:spLocks noGrp="1"/>
          </p:cNvSpPr>
          <p:nvPr>
            <p:ph type="ftr" sz="quarter" idx="3"/>
          </p:nvPr>
        </p:nvSpPr>
        <p:spPr>
          <a:xfrm>
            <a:off x="3124200" y="4817578"/>
            <a:ext cx="2895600" cy="273844"/>
          </a:xfrm>
          <a:prstGeom prst="rect">
            <a:avLst/>
          </a:prstGeom>
        </p:spPr>
        <p:txBody>
          <a:bodyPr vert="horz" lIns="91440" tIns="45720" rIns="91440" bIns="45720" rtlCol="0" anchor="ctr"/>
          <a:lstStyle>
            <a:lvl1pPr algn="ctr">
              <a:defRPr sz="900" cap="none">
                <a:solidFill>
                  <a:schemeClr val="tx1"/>
                </a:solidFill>
              </a:defRPr>
            </a:lvl1pPr>
          </a:lstStyle>
          <a:p>
            <a:r>
              <a:rPr lang="en-US" smtClean="0"/>
              <a:t>LSST2017 - Tucson, AZ - August 14 - 18, 2017</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930" y="557893"/>
            <a:ext cx="8670471" cy="4163785"/>
          </a:xfrm>
        </p:spPr>
        <p:txBody>
          <a:bodyPr>
            <a:normAutofit/>
          </a:bodyPr>
          <a:lstStyle>
            <a:lvl1pPr>
              <a:defRPr sz="2400">
                <a:solidFill>
                  <a:srgbClr val="FFFFFF"/>
                </a:solidFill>
              </a:defRPr>
            </a:lvl1pPr>
            <a:lvl2pPr>
              <a:defRPr sz="2400"/>
            </a:lvl2pPr>
            <a:lvl3pPr>
              <a:buClr>
                <a:srgbClr val="69A2B8"/>
              </a:buClr>
              <a:defRPr sz="2000"/>
            </a:lvl3pPr>
            <a:lvl4pPr>
              <a:defRPr sz="1800"/>
            </a:lvl4pPr>
            <a:lvl5pPr>
              <a:buClrTx/>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9" name="Slide Number Placeholder 18"/>
          <p:cNvSpPr>
            <a:spLocks noGrp="1"/>
          </p:cNvSpPr>
          <p:nvPr>
            <p:ph type="sldNum" sz="quarter" idx="4"/>
          </p:nvPr>
        </p:nvSpPr>
        <p:spPr>
          <a:xfrm>
            <a:off x="6781800" y="4869657"/>
            <a:ext cx="2133600" cy="273844"/>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6" name="Footer Placeholder 16"/>
          <p:cNvSpPr>
            <a:spLocks noGrp="1"/>
          </p:cNvSpPr>
          <p:nvPr>
            <p:ph type="ftr" sz="quarter" idx="3"/>
          </p:nvPr>
        </p:nvSpPr>
        <p:spPr>
          <a:xfrm>
            <a:off x="3124200" y="4817578"/>
            <a:ext cx="2895600" cy="273844"/>
          </a:xfrm>
          <a:prstGeom prst="rect">
            <a:avLst/>
          </a:prstGeom>
        </p:spPr>
        <p:txBody>
          <a:bodyPr vert="horz" lIns="91440" tIns="45720" rIns="91440" bIns="45720" rtlCol="0" anchor="ctr"/>
          <a:lstStyle>
            <a:lvl1pPr algn="ctr">
              <a:defRPr sz="900" cap="none">
                <a:solidFill>
                  <a:schemeClr val="tx1"/>
                </a:solidFill>
              </a:defRPr>
            </a:lvl1pPr>
          </a:lstStyle>
          <a:p>
            <a:r>
              <a:rPr lang="en-US" smtClean="0"/>
              <a:t>LSST2017 - Tucson, AZ - August 14 - 18, 2017</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930" y="557893"/>
            <a:ext cx="8670471" cy="4163785"/>
          </a:xfrm>
        </p:spPr>
        <p:txBody>
          <a:bodyPr>
            <a:normAutofit/>
          </a:bodyPr>
          <a:lstStyle>
            <a:lvl1pPr>
              <a:defRPr sz="2400">
                <a:solidFill>
                  <a:srgbClr val="FFFFFF"/>
                </a:solidFill>
              </a:defRPr>
            </a:lvl1pPr>
            <a:lvl2pPr>
              <a:defRPr sz="2400"/>
            </a:lvl2pPr>
            <a:lvl3pPr>
              <a:buClr>
                <a:srgbClr val="69A2B8"/>
              </a:buClr>
              <a:defRPr sz="2000"/>
            </a:lvl3pPr>
            <a:lvl4pPr>
              <a:defRPr sz="1800"/>
            </a:lvl4pPr>
            <a:lvl5pPr>
              <a:buClrTx/>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9" name="Slide Number Placeholder 18"/>
          <p:cNvSpPr>
            <a:spLocks noGrp="1"/>
          </p:cNvSpPr>
          <p:nvPr>
            <p:ph type="sldNum" sz="quarter" idx="4"/>
          </p:nvPr>
        </p:nvSpPr>
        <p:spPr>
          <a:xfrm>
            <a:off x="6781800" y="4869657"/>
            <a:ext cx="2133600" cy="273844"/>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6" name="Footer Placeholder 16"/>
          <p:cNvSpPr>
            <a:spLocks noGrp="1"/>
          </p:cNvSpPr>
          <p:nvPr>
            <p:ph type="ftr" sz="quarter" idx="3"/>
          </p:nvPr>
        </p:nvSpPr>
        <p:spPr>
          <a:xfrm>
            <a:off x="3124200" y="4817578"/>
            <a:ext cx="2895600" cy="273844"/>
          </a:xfrm>
          <a:prstGeom prst="rect">
            <a:avLst/>
          </a:prstGeom>
        </p:spPr>
        <p:txBody>
          <a:bodyPr vert="horz" lIns="91440" tIns="45720" rIns="91440" bIns="45720" rtlCol="0" anchor="ctr"/>
          <a:lstStyle>
            <a:lvl1pPr algn="ctr">
              <a:defRPr sz="900" cap="none">
                <a:solidFill>
                  <a:schemeClr val="tx1"/>
                </a:solidFill>
              </a:defRPr>
            </a:lvl1pPr>
          </a:lstStyle>
          <a:p>
            <a:r>
              <a:rPr lang="en-US" smtClean="0"/>
              <a:t>LSST2017 - Tucson, AZ - August 14 - 18, 2017</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4928" y="571501"/>
            <a:ext cx="4242816" cy="4023122"/>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Content Placeholder 3"/>
          <p:cNvSpPr>
            <a:spLocks noGrp="1"/>
          </p:cNvSpPr>
          <p:nvPr>
            <p:ph sz="half" idx="2"/>
          </p:nvPr>
        </p:nvSpPr>
        <p:spPr>
          <a:xfrm>
            <a:off x="4671786" y="571501"/>
            <a:ext cx="4243614" cy="4023122"/>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Slide Number Placeholder 18"/>
          <p:cNvSpPr>
            <a:spLocks noGrp="1"/>
          </p:cNvSpPr>
          <p:nvPr>
            <p:ph type="sldNum" sz="quarter" idx="4"/>
          </p:nvPr>
        </p:nvSpPr>
        <p:spPr>
          <a:xfrm>
            <a:off x="6781800" y="4869657"/>
            <a:ext cx="2133600" cy="273844"/>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7" name="Footer Placeholder 16"/>
          <p:cNvSpPr>
            <a:spLocks noGrp="1"/>
          </p:cNvSpPr>
          <p:nvPr>
            <p:ph type="ftr" sz="quarter" idx="3"/>
          </p:nvPr>
        </p:nvSpPr>
        <p:spPr>
          <a:xfrm>
            <a:off x="3124200" y="4817578"/>
            <a:ext cx="2895600" cy="273844"/>
          </a:xfrm>
          <a:prstGeom prst="rect">
            <a:avLst/>
          </a:prstGeom>
        </p:spPr>
        <p:txBody>
          <a:bodyPr vert="horz" lIns="91440" tIns="45720" rIns="91440" bIns="45720" rtlCol="0" anchor="ctr"/>
          <a:lstStyle>
            <a:lvl1pPr algn="ctr">
              <a:defRPr sz="900" cap="none">
                <a:solidFill>
                  <a:schemeClr val="tx1"/>
                </a:solidFill>
              </a:defRPr>
            </a:lvl1pPr>
          </a:lstStyle>
          <a:p>
            <a:r>
              <a:rPr lang="en-US" smtClean="0"/>
              <a:t>LSST2017 - Tucson, AZ - August 14 - 18, 2017</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4114800"/>
            <a:ext cx="4040188" cy="62865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4114800"/>
            <a:ext cx="4041775" cy="62865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619126"/>
            <a:ext cx="4040188" cy="3474881"/>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619126"/>
            <a:ext cx="4041775" cy="3474881"/>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Slide Number Placeholder 18"/>
          <p:cNvSpPr>
            <a:spLocks noGrp="1"/>
          </p:cNvSpPr>
          <p:nvPr>
            <p:ph type="sldNum" sz="quarter" idx="14"/>
          </p:nvPr>
        </p:nvSpPr>
        <p:spPr>
          <a:xfrm>
            <a:off x="6781800" y="4869657"/>
            <a:ext cx="2133600" cy="273844"/>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9" name="Footer Placeholder 16"/>
          <p:cNvSpPr>
            <a:spLocks noGrp="1"/>
          </p:cNvSpPr>
          <p:nvPr>
            <p:ph type="ftr" sz="quarter" idx="15"/>
          </p:nvPr>
        </p:nvSpPr>
        <p:spPr>
          <a:xfrm>
            <a:off x="3124200" y="4817578"/>
            <a:ext cx="2895600" cy="273844"/>
          </a:xfrm>
          <a:prstGeom prst="rect">
            <a:avLst/>
          </a:prstGeom>
        </p:spPr>
        <p:txBody>
          <a:bodyPr vert="horz" lIns="91440" tIns="45720" rIns="91440" bIns="45720" rtlCol="0" anchor="ctr"/>
          <a:lstStyle>
            <a:lvl1pPr algn="ctr">
              <a:defRPr sz="900" cap="none">
                <a:solidFill>
                  <a:schemeClr val="tx1"/>
                </a:solidFill>
              </a:defRPr>
            </a:lvl1pPr>
          </a:lstStyle>
          <a:p>
            <a:r>
              <a:rPr lang="en-US" smtClean="0"/>
              <a:t>LSST2017 - Tucson, AZ - August 14 - 18, 2017</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930" y="83281"/>
            <a:ext cx="8670471" cy="386171"/>
          </a:xfrm>
          <a:prstGeom prst="rect">
            <a:avLst/>
          </a:prstGeom>
        </p:spPr>
        <p:txBody>
          <a:bodyPr anchor="ctr"/>
          <a:lstStyle>
            <a:lvl1pPr algn="l">
              <a:defRPr sz="3600" b="0">
                <a:solidFill>
                  <a:schemeClr val="accent2"/>
                </a:solidFill>
              </a:defRPr>
            </a:lvl1pPr>
          </a:lstStyle>
          <a:p>
            <a:r>
              <a:rPr kumimoji="0" lang="en-US" smtClean="0"/>
              <a:t>Click to edit Master title style</a:t>
            </a:r>
            <a:endParaRPr kumimoji="0" lang="en-US" dirty="0"/>
          </a:p>
        </p:txBody>
      </p:sp>
      <p:sp>
        <p:nvSpPr>
          <p:cNvPr id="11" name="Content Placeholder 2"/>
          <p:cNvSpPr>
            <a:spLocks noGrp="1"/>
          </p:cNvSpPr>
          <p:nvPr>
            <p:ph idx="1"/>
          </p:nvPr>
        </p:nvSpPr>
        <p:spPr>
          <a:xfrm>
            <a:off x="244930" y="591911"/>
            <a:ext cx="8670471" cy="4002712"/>
          </a:xfrm>
        </p:spPr>
        <p:txBody>
          <a:bodyPr/>
          <a:lstStyle>
            <a:lvl1pPr>
              <a:defRPr>
                <a:solidFill>
                  <a:schemeClr val="bg1">
                    <a:lumMod val="65000"/>
                    <a:lumOff val="35000"/>
                  </a:schemeClr>
                </a:solidFill>
              </a:defRPr>
            </a:lvl1pPr>
            <a:lvl2pPr>
              <a:defRPr>
                <a:solidFill>
                  <a:schemeClr val="bg1">
                    <a:lumMod val="65000"/>
                    <a:lumOff val="35000"/>
                  </a:schemeClr>
                </a:solidFill>
              </a:defRPr>
            </a:lvl2pPr>
            <a:lvl3pPr>
              <a:buClr>
                <a:srgbClr val="69A2B8"/>
              </a:buClr>
              <a:defRPr>
                <a:solidFill>
                  <a:schemeClr val="bg1">
                    <a:lumMod val="65000"/>
                    <a:lumOff val="35000"/>
                  </a:schemeClr>
                </a:solidFill>
              </a:defRPr>
            </a:lvl3pPr>
            <a:lvl4pPr>
              <a:defRPr>
                <a:solidFill>
                  <a:schemeClr val="bg1">
                    <a:lumMod val="65000"/>
                    <a:lumOff val="35000"/>
                  </a:schemeClr>
                </a:solidFill>
              </a:defRPr>
            </a:lvl4pPr>
            <a:lvl5pPr>
              <a:buClrTx/>
              <a:defRPr>
                <a:solidFill>
                  <a:schemeClr val="bg1">
                    <a:lumMod val="65000"/>
                    <a:lumOff val="35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4" name="Slide Number Placeholder 18"/>
          <p:cNvSpPr>
            <a:spLocks noGrp="1"/>
          </p:cNvSpPr>
          <p:nvPr>
            <p:ph type="sldNum" sz="quarter" idx="4"/>
          </p:nvPr>
        </p:nvSpPr>
        <p:spPr>
          <a:xfrm>
            <a:off x="6781800" y="4869657"/>
            <a:ext cx="2133600" cy="273844"/>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
        <p:nvSpPr>
          <p:cNvPr id="6" name="Footer Placeholder 16"/>
          <p:cNvSpPr>
            <a:spLocks noGrp="1"/>
          </p:cNvSpPr>
          <p:nvPr>
            <p:ph type="ftr" sz="quarter" idx="3"/>
          </p:nvPr>
        </p:nvSpPr>
        <p:spPr>
          <a:xfrm>
            <a:off x="3124200" y="4817578"/>
            <a:ext cx="2895600" cy="273844"/>
          </a:xfrm>
          <a:prstGeom prst="rect">
            <a:avLst/>
          </a:prstGeom>
        </p:spPr>
        <p:txBody>
          <a:bodyPr vert="horz" lIns="91440" tIns="45720" rIns="91440" bIns="45720" rtlCol="0" anchor="ctr"/>
          <a:lstStyle>
            <a:lvl1pPr algn="ctr">
              <a:defRPr sz="900" cap="none">
                <a:solidFill>
                  <a:schemeClr val="tx1"/>
                </a:solidFill>
              </a:defRPr>
            </a:lvl1pPr>
          </a:lstStyle>
          <a:p>
            <a:r>
              <a:rPr lang="en-US" smtClean="0"/>
              <a:t>LSST2017 - Tucson, AZ - August 14 - 18, 2017</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30" name="Text Placeholder 29"/>
          <p:cNvSpPr>
            <a:spLocks noGrp="1"/>
          </p:cNvSpPr>
          <p:nvPr>
            <p:ph type="body" idx="1"/>
          </p:nvPr>
        </p:nvSpPr>
        <p:spPr>
          <a:xfrm>
            <a:off x="244930" y="571500"/>
            <a:ext cx="8670471" cy="4129768"/>
          </a:xfrm>
          <a:prstGeom prst="rect">
            <a:avLst/>
          </a:prstGeom>
        </p:spPr>
        <p:txBody>
          <a:bodyPr vert="horz" lIns="0" rIns="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7" name="Footer Placeholder 16"/>
          <p:cNvSpPr>
            <a:spLocks noGrp="1"/>
          </p:cNvSpPr>
          <p:nvPr>
            <p:ph type="ftr" sz="quarter" idx="3"/>
          </p:nvPr>
        </p:nvSpPr>
        <p:spPr>
          <a:xfrm>
            <a:off x="3124200" y="4817578"/>
            <a:ext cx="2895600" cy="273844"/>
          </a:xfrm>
          <a:prstGeom prst="rect">
            <a:avLst/>
          </a:prstGeom>
        </p:spPr>
        <p:txBody>
          <a:bodyPr vert="horz" lIns="91440" tIns="45720" rIns="91440" bIns="45720" rtlCol="0" anchor="ctr"/>
          <a:lstStyle>
            <a:lvl1pPr algn="ctr">
              <a:defRPr sz="900" cap="none">
                <a:solidFill>
                  <a:schemeClr val="tx1"/>
                </a:solidFill>
                <a:latin typeface="Calibri"/>
                <a:cs typeface="Calibri"/>
              </a:defRPr>
            </a:lvl1pPr>
          </a:lstStyle>
          <a:p>
            <a:r>
              <a:rPr lang="en-US" smtClean="0"/>
              <a:t>LSST2017 - Tucson, AZ - August 14 - 18, 2017</a:t>
            </a:r>
            <a:endParaRPr lang="en-US" dirty="0"/>
          </a:p>
        </p:txBody>
      </p:sp>
      <p:sp>
        <p:nvSpPr>
          <p:cNvPr id="19" name="Slide Number Placeholder 18"/>
          <p:cNvSpPr>
            <a:spLocks noGrp="1"/>
          </p:cNvSpPr>
          <p:nvPr>
            <p:ph type="sldNum" sz="quarter" idx="4"/>
          </p:nvPr>
        </p:nvSpPr>
        <p:spPr>
          <a:xfrm>
            <a:off x="6781800" y="4821077"/>
            <a:ext cx="2133600" cy="273844"/>
          </a:xfrm>
          <a:prstGeom prst="rect">
            <a:avLst/>
          </a:prstGeom>
        </p:spPr>
        <p:txBody>
          <a:bodyPr vert="horz" lIns="91440" tIns="45720" rIns="91440" bIns="45720" rtlCol="0" anchor="ctr"/>
          <a:lstStyle>
            <a:lvl1pPr algn="r">
              <a:defRPr sz="900">
                <a:solidFill>
                  <a:schemeClr val="tx1"/>
                </a:solidFill>
                <a:latin typeface="Calibri"/>
                <a:cs typeface="Calibri"/>
              </a:defRPr>
            </a:lvl1pPr>
          </a:lstStyle>
          <a:p>
            <a:fld id="{EC1DA482-8C3D-1B46-9517-60E4661D6553}" type="slidenum">
              <a:rPr lang="en-US" smtClean="0"/>
              <a:pPr/>
              <a:t>‹#›</a:t>
            </a:fld>
            <a:endParaRPr lang="en-US"/>
          </a:p>
        </p:txBody>
      </p:sp>
      <p:sp>
        <p:nvSpPr>
          <p:cNvPr id="20" name="Title Placeholder 19"/>
          <p:cNvSpPr>
            <a:spLocks noGrp="1"/>
          </p:cNvSpPr>
          <p:nvPr>
            <p:ph type="title"/>
          </p:nvPr>
        </p:nvSpPr>
        <p:spPr>
          <a:xfrm>
            <a:off x="244929" y="10411"/>
            <a:ext cx="8229600" cy="494441"/>
          </a:xfrm>
          <a:prstGeom prst="rect">
            <a:avLst/>
          </a:prstGeom>
        </p:spPr>
        <p:txBody>
          <a:bodyPr vert="horz" lIns="91440" tIns="45720" rIns="91440" bIns="45720" rtlCol="0" anchor="t">
            <a:normAutofit/>
          </a:bodyPr>
          <a:lstStyle/>
          <a:p>
            <a:r>
              <a:rPr lang="en-US"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dt="0"/>
  <p:txStyles>
    <p:titleStyle>
      <a:lvl1pPr algn="l" rtl="0" eaLnBrk="1" latinLnBrk="0" hangingPunct="1">
        <a:spcBef>
          <a:spcPct val="0"/>
        </a:spcBef>
        <a:buNone/>
        <a:defRPr kumimoji="0" sz="3600" kern="1200" cap="none">
          <a:solidFill>
            <a:schemeClr val="tx1"/>
          </a:solidFill>
          <a:latin typeface="Calibri"/>
          <a:ea typeface="+mj-ea"/>
          <a:cs typeface="Calibri"/>
        </a:defRPr>
      </a:lvl1pPr>
    </p:titleStyle>
    <p:bodyStyle>
      <a:lvl1pPr marL="182880" indent="0" algn="l" rtl="0" eaLnBrk="1" latinLnBrk="0" hangingPunct="1">
        <a:spcBef>
          <a:spcPts val="0"/>
        </a:spcBef>
        <a:buClr>
          <a:schemeClr val="accent1"/>
        </a:buClr>
        <a:buSzPct val="80000"/>
        <a:buFont typeface="Wingdings 2"/>
        <a:buNone/>
        <a:defRPr kumimoji="0" sz="2400" kern="1200" cap="none">
          <a:solidFill>
            <a:schemeClr val="tx1"/>
          </a:solidFill>
          <a:latin typeface="Calibri"/>
          <a:ea typeface="+mn-ea"/>
          <a:cs typeface="Calibri"/>
        </a:defRPr>
      </a:lvl1pPr>
      <a:lvl2pPr marL="722376" indent="-274320" algn="l" rtl="0" eaLnBrk="1" latinLnBrk="0" hangingPunct="1">
        <a:spcBef>
          <a:spcPct val="20000"/>
        </a:spcBef>
        <a:buClr>
          <a:schemeClr val="accent1"/>
        </a:buClr>
        <a:buSzPct val="90000"/>
        <a:buFont typeface="Wingdings 2"/>
        <a:buChar char=""/>
        <a:defRPr kumimoji="0" sz="2300" kern="1200">
          <a:solidFill>
            <a:schemeClr val="tx1"/>
          </a:solidFill>
          <a:latin typeface="Calibri"/>
          <a:ea typeface="+mn-ea"/>
          <a:cs typeface="Calibri"/>
        </a:defRPr>
      </a:lvl2pPr>
      <a:lvl3pPr marL="1005840" indent="-256032" algn="l" rtl="0" eaLnBrk="1" latinLnBrk="0" hangingPunct="1">
        <a:spcBef>
          <a:spcPct val="20000"/>
        </a:spcBef>
        <a:buClr>
          <a:schemeClr val="accent2"/>
        </a:buClr>
        <a:buSzPct val="85000"/>
        <a:buFont typeface="Lucida Grande"/>
        <a:buChar char="-"/>
        <a:defRPr kumimoji="0" sz="2200" kern="1200">
          <a:solidFill>
            <a:schemeClr val="tx1"/>
          </a:solidFill>
          <a:latin typeface="Calibri"/>
          <a:ea typeface="+mn-ea"/>
          <a:cs typeface="Calibri"/>
        </a:defRPr>
      </a:lvl3pPr>
      <a:lvl4pPr marL="1280160" indent="-237744" algn="l" rtl="0" eaLnBrk="1" latinLnBrk="0" hangingPunct="1">
        <a:spcBef>
          <a:spcPct val="20000"/>
        </a:spcBef>
        <a:buClrTx/>
        <a:buSzPct val="90000"/>
        <a:buFont typeface="Wingdings 2"/>
        <a:buChar char=""/>
        <a:defRPr kumimoji="0" sz="1800" kern="1200">
          <a:solidFill>
            <a:schemeClr val="tx1"/>
          </a:solidFill>
          <a:latin typeface="Calibri"/>
          <a:ea typeface="+mn-ea"/>
          <a:cs typeface="Calibri"/>
        </a:defRPr>
      </a:lvl4pPr>
      <a:lvl5pPr marL="1490472" indent="-182880" algn="l" rtl="0" eaLnBrk="1" latinLnBrk="0" hangingPunct="1">
        <a:spcBef>
          <a:spcPct val="20000"/>
        </a:spcBef>
        <a:buClrTx/>
        <a:buSzPct val="100000"/>
        <a:buFont typeface="Arial"/>
        <a:buChar char="-"/>
        <a:defRPr kumimoji="0" sz="1600" kern="1200">
          <a:solidFill>
            <a:schemeClr val="tx1"/>
          </a:solidFill>
          <a:latin typeface="Calibri"/>
          <a:ea typeface="+mn-ea"/>
          <a:cs typeface="Calibri"/>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mjuric@astro.washington.edu"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1" Type="http://schemas.openxmlformats.org/officeDocument/2006/relationships/image" Target="../media/image19.tiff"/><Relationship Id="rId12" Type="http://schemas.openxmlformats.org/officeDocument/2006/relationships/image" Target="../media/image20.tiff"/><Relationship Id="rId13" Type="http://schemas.openxmlformats.org/officeDocument/2006/relationships/image" Target="../media/image21.tiff"/><Relationship Id="rId14" Type="http://schemas.openxmlformats.org/officeDocument/2006/relationships/image" Target="../media/image22.tiff"/><Relationship Id="rId1" Type="http://schemas.openxmlformats.org/officeDocument/2006/relationships/slideLayout" Target="../slideLayouts/slideLayout9.xml"/><Relationship Id="rId2" Type="http://schemas.openxmlformats.org/officeDocument/2006/relationships/image" Target="../media/image12.png"/><Relationship Id="rId3" Type="http://schemas.openxmlformats.org/officeDocument/2006/relationships/hyperlink" Target="http://ls.st/sst" TargetMode="External"/><Relationship Id="rId4" Type="http://schemas.openxmlformats.org/officeDocument/2006/relationships/hyperlink" Target="http://ls.st/LDM-294" TargetMode="External"/><Relationship Id="rId5" Type="http://schemas.openxmlformats.org/officeDocument/2006/relationships/image" Target="../media/image13.tiff"/><Relationship Id="rId6" Type="http://schemas.openxmlformats.org/officeDocument/2006/relationships/image" Target="../media/image14.tiff"/><Relationship Id="rId7" Type="http://schemas.openxmlformats.org/officeDocument/2006/relationships/image" Target="../media/image15.tiff"/><Relationship Id="rId8" Type="http://schemas.openxmlformats.org/officeDocument/2006/relationships/image" Target="../media/image16.tiff"/><Relationship Id="rId9" Type="http://schemas.openxmlformats.org/officeDocument/2006/relationships/image" Target="../media/image17.tiff"/><Relationship Id="rId10" Type="http://schemas.openxmlformats.org/officeDocument/2006/relationships/image" Target="../media/image18.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dm.lsst.org/" TargetMode="Externa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pipelines.lsst.io/" TargetMode="External"/><Relationship Id="rId4" Type="http://schemas.openxmlformats.org/officeDocument/2006/relationships/hyperlink" Target="http://community.lsst.org/" TargetMode="External"/><Relationship Id="rId1" Type="http://schemas.openxmlformats.org/officeDocument/2006/relationships/slideLayout" Target="../slideLayouts/slideLayout9.xml"/><Relationship Id="rId2" Type="http://schemas.openxmlformats.org/officeDocument/2006/relationships/hyperlink" Target="http://developer.lsst.i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Desired Outcomes</a:t>
            </a:r>
            <a:endParaRPr lang="en-US" sz="2400" dirty="0"/>
          </a:p>
        </p:txBody>
      </p:sp>
      <p:sp>
        <p:nvSpPr>
          <p:cNvPr id="3" name="Content Placeholder 2"/>
          <p:cNvSpPr>
            <a:spLocks noGrp="1"/>
          </p:cNvSpPr>
          <p:nvPr>
            <p:ph idx="1"/>
          </p:nvPr>
        </p:nvSpPr>
        <p:spPr/>
        <p:txBody>
          <a:bodyPr>
            <a:normAutofit/>
          </a:bodyPr>
          <a:lstStyle/>
          <a:p>
            <a:pPr>
              <a:spcAft>
                <a:spcPts val="1200"/>
              </a:spcAft>
            </a:pPr>
            <a:r>
              <a:rPr lang="en-US" sz="2200" dirty="0" smtClean="0"/>
              <a:t>Clarify existing opportunities for the Community to provide input to the Project</a:t>
            </a:r>
          </a:p>
          <a:p>
            <a:pPr>
              <a:spcAft>
                <a:spcPts val="1200"/>
              </a:spcAft>
            </a:pPr>
            <a:r>
              <a:rPr lang="en-US" sz="2200" dirty="0" smtClean="0"/>
              <a:t>Help the Project and subsystems prioritize resources for community engagement</a:t>
            </a:r>
          </a:p>
          <a:p>
            <a:pPr>
              <a:spcAft>
                <a:spcPts val="1200"/>
              </a:spcAft>
            </a:pPr>
            <a:r>
              <a:rPr lang="en-US" sz="2200" dirty="0" smtClean="0"/>
              <a:t>Identify follow-up activities that can strengthen communication framework, e.g. Science Collaborations as a proxy for the community</a:t>
            </a:r>
            <a:endParaRPr lang="en-US" sz="2200" dirty="0"/>
          </a:p>
          <a:p>
            <a:pPr>
              <a:spcAft>
                <a:spcPts val="1200"/>
              </a:spcAft>
            </a:pPr>
            <a:r>
              <a:rPr lang="en-US" sz="2200" dirty="0" smtClean="0"/>
              <a:t>Get input that will inform the Project-level communications plan strategy and policy</a:t>
            </a:r>
          </a:p>
          <a:p>
            <a:pPr>
              <a:spcAft>
                <a:spcPts val="900"/>
              </a:spcAft>
            </a:pPr>
            <a:endParaRPr lang="en-US" sz="2200" dirty="0"/>
          </a:p>
        </p:txBody>
      </p:sp>
      <p:sp>
        <p:nvSpPr>
          <p:cNvPr id="4" name="Slide Number Placeholder 3"/>
          <p:cNvSpPr>
            <a:spLocks noGrp="1"/>
          </p:cNvSpPr>
          <p:nvPr>
            <p:ph type="sldNum" sz="quarter" idx="4"/>
          </p:nvPr>
        </p:nvSpPr>
        <p:spPr/>
        <p:txBody>
          <a:bodyPr/>
          <a:lstStyle/>
          <a:p>
            <a:fld id="{EC1DA482-8C3D-1B46-9517-60E4661D6553}" type="slidenum">
              <a:rPr lang="en-US" smtClean="0"/>
              <a:pPr/>
              <a:t>1</a:t>
            </a:fld>
            <a:endParaRPr lang="en-US"/>
          </a:p>
        </p:txBody>
      </p:sp>
      <p:sp>
        <p:nvSpPr>
          <p:cNvPr id="5" name="Footer Placeholder 4"/>
          <p:cNvSpPr>
            <a:spLocks noGrp="1"/>
          </p:cNvSpPr>
          <p:nvPr>
            <p:ph type="ftr" sz="quarter" idx="3"/>
          </p:nvPr>
        </p:nvSpPr>
        <p:spPr/>
        <p:txBody>
          <a:bodyPr/>
          <a:lstStyle/>
          <a:p>
            <a:r>
              <a:rPr lang="en-US" smtClean="0"/>
              <a:t>LSST2017 - Tucson, AZ - August 14 - 18, 2017</a:t>
            </a:r>
            <a:endParaRPr lang="en-US" dirty="0"/>
          </a:p>
        </p:txBody>
      </p:sp>
    </p:spTree>
    <p:extLst>
      <p:ext uri="{BB962C8B-B14F-4D97-AF65-F5344CB8AC3E}">
        <p14:creationId xmlns:p14="http://schemas.microsoft.com/office/powerpoint/2010/main" val="1240815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6</a:t>
            </a:r>
            <a:r>
              <a:rPr lang="en-US" sz="2400" dirty="0" smtClean="0"/>
              <a:t>. Topics for Project-Community engagement</a:t>
            </a:r>
            <a:endParaRPr lang="en-US" sz="2400" dirty="0"/>
          </a:p>
        </p:txBody>
      </p:sp>
      <p:sp>
        <p:nvSpPr>
          <p:cNvPr id="3" name="Content Placeholder 2"/>
          <p:cNvSpPr>
            <a:spLocks noGrp="1"/>
          </p:cNvSpPr>
          <p:nvPr>
            <p:ph idx="1"/>
          </p:nvPr>
        </p:nvSpPr>
        <p:spPr/>
        <p:txBody>
          <a:bodyPr>
            <a:normAutofit lnSpcReduction="10000"/>
          </a:bodyPr>
          <a:lstStyle/>
          <a:p>
            <a:pPr marL="525780" indent="-342900">
              <a:spcAft>
                <a:spcPts val="400"/>
              </a:spcAft>
              <a:buFont typeface="Arial" charset="0"/>
              <a:buChar char="•"/>
            </a:pPr>
            <a:r>
              <a:rPr lang="en-US" dirty="0" smtClean="0"/>
              <a:t>General </a:t>
            </a:r>
            <a:r>
              <a:rPr lang="en-US" dirty="0"/>
              <a:t>Project information</a:t>
            </a:r>
          </a:p>
          <a:p>
            <a:pPr marL="525780" indent="-342900">
              <a:spcAft>
                <a:spcPts val="400"/>
              </a:spcAft>
              <a:buFont typeface="Arial" charset="0"/>
              <a:buChar char="•"/>
            </a:pPr>
            <a:r>
              <a:rPr lang="en-US" dirty="0" smtClean="0"/>
              <a:t>Survey </a:t>
            </a:r>
            <a:r>
              <a:rPr lang="en-US" dirty="0"/>
              <a:t>Observing Strategy</a:t>
            </a:r>
          </a:p>
          <a:p>
            <a:pPr marL="525780" indent="-342900">
              <a:spcAft>
                <a:spcPts val="400"/>
              </a:spcAft>
              <a:buFont typeface="Arial" charset="0"/>
              <a:buChar char="•"/>
            </a:pPr>
            <a:r>
              <a:rPr lang="en-US" dirty="0" smtClean="0"/>
              <a:t>Science </a:t>
            </a:r>
            <a:r>
              <a:rPr lang="en-US" dirty="0"/>
              <a:t>Pipelines and Algorithms</a:t>
            </a:r>
          </a:p>
          <a:p>
            <a:pPr marL="525780" indent="-342900">
              <a:spcAft>
                <a:spcPts val="400"/>
              </a:spcAft>
              <a:buFont typeface="Arial" charset="0"/>
              <a:buChar char="•"/>
            </a:pPr>
            <a:r>
              <a:rPr lang="en-US" dirty="0" smtClean="0"/>
              <a:t>Data </a:t>
            </a:r>
            <a:r>
              <a:rPr lang="en-US" dirty="0"/>
              <a:t>Rights and Data Access</a:t>
            </a:r>
          </a:p>
          <a:p>
            <a:pPr marL="525780" indent="-342900">
              <a:spcAft>
                <a:spcPts val="400"/>
              </a:spcAft>
              <a:buFont typeface="Arial" charset="0"/>
              <a:buChar char="•"/>
            </a:pPr>
            <a:r>
              <a:rPr lang="en-US" dirty="0" smtClean="0"/>
              <a:t>Commissioning </a:t>
            </a:r>
            <a:r>
              <a:rPr lang="en-US" dirty="0"/>
              <a:t>Strategy</a:t>
            </a:r>
          </a:p>
          <a:p>
            <a:pPr marL="525780" indent="-342900">
              <a:spcAft>
                <a:spcPts val="400"/>
              </a:spcAft>
              <a:buFont typeface="Arial" charset="0"/>
              <a:buChar char="•"/>
            </a:pPr>
            <a:r>
              <a:rPr lang="en-US" dirty="0" smtClean="0"/>
              <a:t>Alert </a:t>
            </a:r>
            <a:r>
              <a:rPr lang="en-US" dirty="0"/>
              <a:t>Stream</a:t>
            </a:r>
          </a:p>
          <a:p>
            <a:pPr marL="525780" indent="-342900">
              <a:spcAft>
                <a:spcPts val="400"/>
              </a:spcAft>
              <a:buFont typeface="Arial" charset="0"/>
              <a:buChar char="•"/>
            </a:pPr>
            <a:r>
              <a:rPr lang="en-US" dirty="0" smtClean="0"/>
              <a:t>EPO</a:t>
            </a:r>
            <a:endParaRPr lang="en-US" dirty="0"/>
          </a:p>
          <a:p>
            <a:pPr marL="525780" indent="-342900">
              <a:spcAft>
                <a:spcPts val="400"/>
              </a:spcAft>
              <a:buFont typeface="Arial" charset="0"/>
              <a:buChar char="•"/>
            </a:pPr>
            <a:r>
              <a:rPr lang="en-US" dirty="0" smtClean="0"/>
              <a:t>Alert </a:t>
            </a:r>
            <a:r>
              <a:rPr lang="en-US" dirty="0"/>
              <a:t>Event </a:t>
            </a:r>
            <a:r>
              <a:rPr lang="en-US" dirty="0" smtClean="0"/>
              <a:t>Brokers</a:t>
            </a:r>
          </a:p>
          <a:p>
            <a:endParaRPr lang="en-US" dirty="0"/>
          </a:p>
          <a:p>
            <a:r>
              <a:rPr lang="en-US" dirty="0" smtClean="0"/>
              <a:t>Others…?</a:t>
            </a:r>
            <a:endParaRPr lang="en-US" dirty="0"/>
          </a:p>
          <a:p>
            <a:endParaRPr lang="en-US" dirty="0"/>
          </a:p>
        </p:txBody>
      </p:sp>
      <p:sp>
        <p:nvSpPr>
          <p:cNvPr id="4" name="Slide Number Placeholder 3"/>
          <p:cNvSpPr>
            <a:spLocks noGrp="1"/>
          </p:cNvSpPr>
          <p:nvPr>
            <p:ph type="sldNum" sz="quarter" idx="4"/>
          </p:nvPr>
        </p:nvSpPr>
        <p:spPr/>
        <p:txBody>
          <a:bodyPr/>
          <a:lstStyle/>
          <a:p>
            <a:fld id="{EC1DA482-8C3D-1B46-9517-60E4661D6553}" type="slidenum">
              <a:rPr lang="en-US" smtClean="0"/>
              <a:pPr/>
              <a:t>10</a:t>
            </a:fld>
            <a:endParaRPr lang="en-US"/>
          </a:p>
        </p:txBody>
      </p:sp>
      <p:sp>
        <p:nvSpPr>
          <p:cNvPr id="5" name="Footer Placeholder 4"/>
          <p:cNvSpPr>
            <a:spLocks noGrp="1"/>
          </p:cNvSpPr>
          <p:nvPr>
            <p:ph type="ftr" sz="quarter" idx="3"/>
          </p:nvPr>
        </p:nvSpPr>
        <p:spPr/>
        <p:txBody>
          <a:bodyPr/>
          <a:lstStyle/>
          <a:p>
            <a:r>
              <a:rPr lang="en-US" smtClean="0"/>
              <a:t>LSST2017 - Tucson, AZ - August 14 - 18, 2017</a:t>
            </a:r>
            <a:endParaRPr lang="en-US" dirty="0"/>
          </a:p>
        </p:txBody>
      </p:sp>
    </p:spTree>
    <p:extLst>
      <p:ext uri="{BB962C8B-B14F-4D97-AF65-F5344CB8AC3E}">
        <p14:creationId xmlns:p14="http://schemas.microsoft.com/office/powerpoint/2010/main" val="1745357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DM/Community Interaction Strategy</a:t>
            </a:r>
            <a:endParaRPr lang="en-US" dirty="0"/>
          </a:p>
        </p:txBody>
      </p:sp>
      <p:sp>
        <p:nvSpPr>
          <p:cNvPr id="3" name="Subtitle 2"/>
          <p:cNvSpPr>
            <a:spLocks noGrp="1"/>
          </p:cNvSpPr>
          <p:nvPr>
            <p:ph type="subTitle" idx="1"/>
          </p:nvPr>
        </p:nvSpPr>
        <p:spPr/>
        <p:txBody>
          <a:bodyPr/>
          <a:lstStyle/>
          <a:p>
            <a:r>
              <a:rPr lang="en-US" dirty="0" smtClean="0"/>
              <a:t>Mario Juric &lt;</a:t>
            </a:r>
            <a:r>
              <a:rPr lang="en-US" dirty="0" smtClean="0">
                <a:hlinkClick r:id="rId2"/>
              </a:rPr>
              <a:t>mjuric@astro.washington.edu</a:t>
            </a:r>
            <a:r>
              <a:rPr lang="en-US" dirty="0"/>
              <a:t>&gt;</a:t>
            </a:r>
          </a:p>
        </p:txBody>
      </p:sp>
      <p:sp>
        <p:nvSpPr>
          <p:cNvPr id="4" name="Text Placeholder 3"/>
          <p:cNvSpPr>
            <a:spLocks noGrp="1"/>
          </p:cNvSpPr>
          <p:nvPr>
            <p:ph type="body" sz="quarter" idx="10"/>
          </p:nvPr>
        </p:nvSpPr>
        <p:spPr/>
        <p:txBody>
          <a:bodyPr/>
          <a:lstStyle/>
          <a:p>
            <a:r>
              <a:rPr lang="en-US" dirty="0" smtClean="0"/>
              <a:t>August 14</a:t>
            </a:r>
            <a:r>
              <a:rPr lang="en-US" baseline="30000" dirty="0" smtClean="0"/>
              <a:t>th</a:t>
            </a:r>
            <a:r>
              <a:rPr lang="en-US" dirty="0" smtClean="0"/>
              <a:t>, 2017.</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Left-Right Arrow 25"/>
          <p:cNvSpPr/>
          <p:nvPr/>
        </p:nvSpPr>
        <p:spPr>
          <a:xfrm rot="10800000">
            <a:off x="2511880" y="2981738"/>
            <a:ext cx="1116732" cy="516835"/>
          </a:xfrm>
          <a:prstGeom prst="leftRightArrow">
            <a:avLst/>
          </a:prstGeom>
          <a:gradFill flip="none" rotWithShape="1">
            <a:gsLst>
              <a:gs pos="0">
                <a:schemeClr val="accent1">
                  <a:tint val="73000"/>
                  <a:satMod val="150000"/>
                </a:schemeClr>
              </a:gs>
              <a:gs pos="100000">
                <a:schemeClr val="tx1">
                  <a:lumMod val="9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Left-Right Arrow 24"/>
          <p:cNvSpPr/>
          <p:nvPr/>
        </p:nvSpPr>
        <p:spPr>
          <a:xfrm>
            <a:off x="5557392" y="2981739"/>
            <a:ext cx="1116732" cy="516835"/>
          </a:xfrm>
          <a:prstGeom prst="leftRightArrow">
            <a:avLst/>
          </a:prstGeom>
          <a:gradFill flip="none" rotWithShape="1">
            <a:gsLst>
              <a:gs pos="0">
                <a:schemeClr val="accent1">
                  <a:tint val="73000"/>
                  <a:satMod val="150000"/>
                </a:schemeClr>
              </a:gs>
              <a:gs pos="100000">
                <a:schemeClr val="bg1"/>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p:txBody>
          <a:bodyPr>
            <a:normAutofit fontScale="90000"/>
          </a:bodyPr>
          <a:lstStyle/>
          <a:p>
            <a:r>
              <a:rPr lang="en-US" dirty="0" smtClean="0"/>
              <a:t>Organization of DM-</a:t>
            </a:r>
            <a:r>
              <a:rPr lang="en-US" dirty="0" err="1" smtClean="0"/>
              <a:t>Comm’ty</a:t>
            </a:r>
            <a:r>
              <a:rPr lang="en-US" dirty="0" smtClean="0"/>
              <a:t> Interactions</a:t>
            </a:r>
            <a:endParaRPr lang="en-US" dirty="0"/>
          </a:p>
        </p:txBody>
      </p:sp>
      <p:sp>
        <p:nvSpPr>
          <p:cNvPr id="13" name="Content Placeholder 12"/>
          <p:cNvSpPr>
            <a:spLocks noGrp="1"/>
          </p:cNvSpPr>
          <p:nvPr>
            <p:ph idx="1"/>
          </p:nvPr>
        </p:nvSpPr>
        <p:spPr/>
        <p:txBody>
          <a:bodyPr>
            <a:normAutofit/>
          </a:bodyPr>
          <a:lstStyle/>
          <a:p>
            <a:pPr marL="525780" indent="-342900">
              <a:buFont typeface="Arial" charset="0"/>
              <a:buChar char="•"/>
            </a:pPr>
            <a:r>
              <a:rPr lang="en-US" sz="2000" dirty="0" smtClean="0"/>
              <a:t>In Data Management, the </a:t>
            </a:r>
            <a:r>
              <a:rPr lang="en-US" sz="2000" i="1" dirty="0" smtClean="0"/>
              <a:t>System Science Team</a:t>
            </a:r>
            <a:r>
              <a:rPr lang="en-US" sz="2000" dirty="0" smtClean="0"/>
              <a:t> serves as the interface between the stakeholders (the community) and the Engineering team.</a:t>
            </a:r>
            <a:br>
              <a:rPr lang="en-US" sz="2000" dirty="0" smtClean="0"/>
            </a:br>
            <a:endParaRPr lang="en-US" sz="2000" dirty="0" smtClean="0"/>
          </a:p>
          <a:p>
            <a:pPr marL="525780" indent="-342900">
              <a:buFont typeface="Arial" charset="0"/>
              <a:buChar char="•"/>
            </a:pPr>
            <a:r>
              <a:rPr lang="en-US" sz="2000" dirty="0" smtClean="0"/>
              <a:t>LSST Science Collaborations </a:t>
            </a:r>
            <a:r>
              <a:rPr lang="en-US" sz="2000" dirty="0"/>
              <a:t>are our proxy for the </a:t>
            </a:r>
            <a:r>
              <a:rPr lang="en-US" sz="2000" dirty="0" smtClean="0"/>
              <a:t>overall community</a:t>
            </a:r>
            <a:r>
              <a:rPr lang="en-US" sz="2000" dirty="0"/>
              <a:t>.</a:t>
            </a:r>
          </a:p>
          <a:p>
            <a:pPr marL="525780" indent="-342900">
              <a:buFont typeface="Arial" charset="0"/>
              <a:buChar char="•"/>
            </a:pPr>
            <a:endParaRPr lang="en-US" sz="2000" dirty="0" smtClean="0"/>
          </a:p>
        </p:txBody>
      </p:sp>
      <p:sp>
        <p:nvSpPr>
          <p:cNvPr id="17" name="Rounded Rectangle 16"/>
          <p:cNvSpPr/>
          <p:nvPr/>
        </p:nvSpPr>
        <p:spPr>
          <a:xfrm>
            <a:off x="3654287" y="2264636"/>
            <a:ext cx="1851755" cy="204689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smtClean="0">
                <a:solidFill>
                  <a:schemeClr val="bg1">
                    <a:lumMod val="85000"/>
                    <a:lumOff val="15000"/>
                  </a:schemeClr>
                </a:solidFill>
              </a:rPr>
              <a:t>DM System Science Team</a:t>
            </a:r>
            <a:endParaRPr lang="en-US" i="1" dirty="0">
              <a:solidFill>
                <a:schemeClr val="bg1">
                  <a:lumMod val="85000"/>
                  <a:lumOff val="15000"/>
                </a:schemeClr>
              </a:solidFill>
            </a:endParaRPr>
          </a:p>
        </p:txBody>
      </p:sp>
      <p:sp>
        <p:nvSpPr>
          <p:cNvPr id="18" name="Rounded Rectangle 17"/>
          <p:cNvSpPr/>
          <p:nvPr/>
        </p:nvSpPr>
        <p:spPr>
          <a:xfrm>
            <a:off x="6674124" y="2264636"/>
            <a:ext cx="1851755" cy="204689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i="1" dirty="0">
                <a:solidFill>
                  <a:schemeClr val="tx1"/>
                </a:solidFill>
              </a:rPr>
              <a:t>DM </a:t>
            </a:r>
            <a:r>
              <a:rPr lang="en-US" i="1" dirty="0" smtClean="0">
                <a:solidFill>
                  <a:schemeClr val="tx1"/>
                </a:solidFill>
              </a:rPr>
              <a:t>Engineering Team</a:t>
            </a:r>
            <a:endParaRPr lang="en-US" i="1" dirty="0">
              <a:solidFill>
                <a:schemeClr val="tx1"/>
              </a:solidFill>
            </a:endParaRPr>
          </a:p>
        </p:txBody>
      </p:sp>
      <p:sp>
        <p:nvSpPr>
          <p:cNvPr id="20" name="Rounded Rectangle 19"/>
          <p:cNvSpPr/>
          <p:nvPr/>
        </p:nvSpPr>
        <p:spPr>
          <a:xfrm>
            <a:off x="685800" y="2264636"/>
            <a:ext cx="1851755" cy="20468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i="1" dirty="0" smtClean="0">
                <a:solidFill>
                  <a:schemeClr val="bg1">
                    <a:lumMod val="85000"/>
                    <a:lumOff val="15000"/>
                  </a:schemeClr>
                </a:solidFill>
              </a:rPr>
              <a:t>Community</a:t>
            </a:r>
            <a:endParaRPr lang="en-US" i="1" dirty="0">
              <a:solidFill>
                <a:schemeClr val="bg1">
                  <a:lumMod val="85000"/>
                  <a:lumOff val="15000"/>
                </a:schemeClr>
              </a:solidFill>
            </a:endParaRPr>
          </a:p>
        </p:txBody>
      </p:sp>
      <p:sp>
        <p:nvSpPr>
          <p:cNvPr id="9" name="Footer Placeholder 4"/>
          <p:cNvSpPr>
            <a:spLocks noGrp="1"/>
          </p:cNvSpPr>
          <p:nvPr>
            <p:ph type="ftr" sz="quarter" idx="3"/>
          </p:nvPr>
        </p:nvSpPr>
        <p:spPr>
          <a:xfrm>
            <a:off x="3124200" y="4817578"/>
            <a:ext cx="2895600" cy="273844"/>
          </a:xfrm>
        </p:spPr>
        <p:txBody>
          <a:bodyPr/>
          <a:lstStyle/>
          <a:p>
            <a:r>
              <a:rPr lang="en-US" smtClean="0"/>
              <a:t>LSST2017 - Tucson, AZ - August 14 - 18, 2017</a:t>
            </a:r>
            <a:endParaRPr lang="en-US" dirty="0"/>
          </a:p>
        </p:txBody>
      </p:sp>
    </p:spTree>
    <p:extLst>
      <p:ext uri="{BB962C8B-B14F-4D97-AF65-F5344CB8AC3E}">
        <p14:creationId xmlns:p14="http://schemas.microsoft.com/office/powerpoint/2010/main" val="11207162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03176" y="2038277"/>
            <a:ext cx="8953977" cy="2453988"/>
          </a:xfrm>
          <a:prstGeom prst="rect">
            <a:avLst/>
          </a:prstGeom>
        </p:spPr>
      </p:pic>
      <p:sp>
        <p:nvSpPr>
          <p:cNvPr id="5" name="Title 4"/>
          <p:cNvSpPr>
            <a:spLocks noGrp="1"/>
          </p:cNvSpPr>
          <p:nvPr>
            <p:ph type="title"/>
          </p:nvPr>
        </p:nvSpPr>
        <p:spPr/>
        <p:txBody>
          <a:bodyPr>
            <a:normAutofit fontScale="90000"/>
          </a:bodyPr>
          <a:lstStyle/>
          <a:p>
            <a:r>
              <a:rPr lang="en-US" dirty="0" smtClean="0"/>
              <a:t>DM System Science Team</a:t>
            </a:r>
            <a:endParaRPr lang="en-US" dirty="0"/>
          </a:p>
        </p:txBody>
      </p:sp>
      <p:sp>
        <p:nvSpPr>
          <p:cNvPr id="3" name="Slide Number Placeholder 2"/>
          <p:cNvSpPr>
            <a:spLocks noGrp="1"/>
          </p:cNvSpPr>
          <p:nvPr>
            <p:ph type="sldNum" sz="quarter" idx="4"/>
          </p:nvPr>
        </p:nvSpPr>
        <p:spPr/>
        <p:txBody>
          <a:bodyPr/>
          <a:lstStyle/>
          <a:p>
            <a:fld id="{EC1DA482-8C3D-1B46-9517-60E4661D6553}" type="slidenum">
              <a:rPr lang="en-US" smtClean="0"/>
              <a:pPr/>
              <a:t>13</a:t>
            </a:fld>
            <a:endParaRPr lang="en-US"/>
          </a:p>
        </p:txBody>
      </p:sp>
      <p:sp>
        <p:nvSpPr>
          <p:cNvPr id="8" name="Rectangle 7"/>
          <p:cNvSpPr/>
          <p:nvPr/>
        </p:nvSpPr>
        <p:spPr>
          <a:xfrm>
            <a:off x="3312336" y="4321169"/>
            <a:ext cx="5744817" cy="369332"/>
          </a:xfrm>
          <a:prstGeom prst="rect">
            <a:avLst/>
          </a:prstGeom>
        </p:spPr>
        <p:txBody>
          <a:bodyPr wrap="square">
            <a:spAutoFit/>
          </a:bodyPr>
          <a:lstStyle/>
          <a:p>
            <a:pPr algn="r"/>
            <a:r>
              <a:rPr lang="en-US" i="1" dirty="0" smtClean="0"/>
              <a:t>From </a:t>
            </a:r>
            <a:r>
              <a:rPr lang="en-US" i="1" dirty="0" smtClean="0">
                <a:hlinkClick r:id="rId3"/>
              </a:rPr>
              <a:t>http://ls.st/sst</a:t>
            </a:r>
            <a:r>
              <a:rPr lang="en-US" i="1" dirty="0" smtClean="0"/>
              <a:t> o, </a:t>
            </a:r>
            <a:r>
              <a:rPr lang="en-US" i="1" dirty="0" smtClean="0">
                <a:hlinkClick r:id="rId4"/>
              </a:rPr>
              <a:t>http://ls.st/LDM-294</a:t>
            </a:r>
            <a:r>
              <a:rPr lang="en-US" i="1" dirty="0" smtClean="0"/>
              <a:t>)</a:t>
            </a:r>
          </a:p>
        </p:txBody>
      </p:sp>
      <p:sp>
        <p:nvSpPr>
          <p:cNvPr id="11" name="Footer Placeholder 4"/>
          <p:cNvSpPr>
            <a:spLocks noGrp="1"/>
          </p:cNvSpPr>
          <p:nvPr>
            <p:ph type="ftr" sz="quarter" idx="3"/>
          </p:nvPr>
        </p:nvSpPr>
        <p:spPr>
          <a:xfrm>
            <a:off x="3124200" y="4817578"/>
            <a:ext cx="2895600" cy="273844"/>
          </a:xfrm>
        </p:spPr>
        <p:txBody>
          <a:bodyPr/>
          <a:lstStyle/>
          <a:p>
            <a:r>
              <a:rPr lang="en-US" smtClean="0"/>
              <a:t>LSST2017 - Tucson, AZ - August 14 - 18, 2017</a:t>
            </a:r>
            <a:endParaRPr lang="en-US" dirty="0"/>
          </a:p>
        </p:txBody>
      </p:sp>
      <p:pic>
        <p:nvPicPr>
          <p:cNvPr id="12" name="Picture 11"/>
          <p:cNvPicPr>
            <a:picLocks noChangeAspect="1"/>
          </p:cNvPicPr>
          <p:nvPr/>
        </p:nvPicPr>
        <p:blipFill>
          <a:blip r:embed="rId5"/>
          <a:stretch>
            <a:fillRect/>
          </a:stretch>
        </p:blipFill>
        <p:spPr>
          <a:xfrm>
            <a:off x="211374" y="735495"/>
            <a:ext cx="1081888" cy="1094061"/>
          </a:xfrm>
          <a:prstGeom prst="rect">
            <a:avLst/>
          </a:prstGeom>
        </p:spPr>
      </p:pic>
      <p:pic>
        <p:nvPicPr>
          <p:cNvPr id="13" name="Picture 12"/>
          <p:cNvPicPr>
            <a:picLocks noChangeAspect="1"/>
          </p:cNvPicPr>
          <p:nvPr/>
        </p:nvPicPr>
        <p:blipFill rotWithShape="1">
          <a:blip r:embed="rId6"/>
          <a:srcRect l="7715" r="8769"/>
          <a:stretch/>
        </p:blipFill>
        <p:spPr>
          <a:xfrm>
            <a:off x="3078637" y="735240"/>
            <a:ext cx="913932" cy="1094316"/>
          </a:xfrm>
          <a:prstGeom prst="rect">
            <a:avLst/>
          </a:prstGeom>
        </p:spPr>
      </p:pic>
      <p:pic>
        <p:nvPicPr>
          <p:cNvPr id="14" name="Picture 13"/>
          <p:cNvPicPr>
            <a:picLocks noChangeAspect="1"/>
          </p:cNvPicPr>
          <p:nvPr/>
        </p:nvPicPr>
        <p:blipFill>
          <a:blip r:embed="rId7"/>
          <a:stretch>
            <a:fillRect/>
          </a:stretch>
        </p:blipFill>
        <p:spPr>
          <a:xfrm>
            <a:off x="4027816" y="736131"/>
            <a:ext cx="817239" cy="1092128"/>
          </a:xfrm>
          <a:prstGeom prst="rect">
            <a:avLst/>
          </a:prstGeom>
        </p:spPr>
      </p:pic>
      <p:pic>
        <p:nvPicPr>
          <p:cNvPr id="15" name="Picture 14"/>
          <p:cNvPicPr>
            <a:picLocks noChangeAspect="1"/>
          </p:cNvPicPr>
          <p:nvPr/>
        </p:nvPicPr>
        <p:blipFill>
          <a:blip r:embed="rId8"/>
          <a:stretch>
            <a:fillRect/>
          </a:stretch>
        </p:blipFill>
        <p:spPr>
          <a:xfrm>
            <a:off x="7337043" y="757270"/>
            <a:ext cx="822343" cy="1101352"/>
          </a:xfrm>
          <a:prstGeom prst="rect">
            <a:avLst/>
          </a:prstGeom>
        </p:spPr>
      </p:pic>
      <p:pic>
        <p:nvPicPr>
          <p:cNvPr id="16" name="Picture 15"/>
          <p:cNvPicPr>
            <a:picLocks noChangeAspect="1"/>
          </p:cNvPicPr>
          <p:nvPr/>
        </p:nvPicPr>
        <p:blipFill>
          <a:blip r:embed="rId9"/>
          <a:stretch>
            <a:fillRect/>
          </a:stretch>
        </p:blipFill>
        <p:spPr>
          <a:xfrm>
            <a:off x="4884364" y="726907"/>
            <a:ext cx="823156" cy="1101352"/>
          </a:xfrm>
          <a:prstGeom prst="rect">
            <a:avLst/>
          </a:prstGeom>
        </p:spPr>
      </p:pic>
      <p:pic>
        <p:nvPicPr>
          <p:cNvPr id="17" name="Picture 16"/>
          <p:cNvPicPr>
            <a:picLocks noChangeAspect="1"/>
          </p:cNvPicPr>
          <p:nvPr/>
        </p:nvPicPr>
        <p:blipFill>
          <a:blip r:embed="rId10"/>
          <a:stretch>
            <a:fillRect/>
          </a:stretch>
        </p:blipFill>
        <p:spPr>
          <a:xfrm>
            <a:off x="2176078" y="740441"/>
            <a:ext cx="813206" cy="1089115"/>
          </a:xfrm>
          <a:prstGeom prst="rect">
            <a:avLst/>
          </a:prstGeom>
        </p:spPr>
      </p:pic>
      <p:pic>
        <p:nvPicPr>
          <p:cNvPr id="18" name="Picture 17"/>
          <p:cNvPicPr>
            <a:picLocks noChangeAspect="1"/>
          </p:cNvPicPr>
          <p:nvPr/>
        </p:nvPicPr>
        <p:blipFill>
          <a:blip r:embed="rId11"/>
          <a:stretch>
            <a:fillRect/>
          </a:stretch>
        </p:blipFill>
        <p:spPr>
          <a:xfrm>
            <a:off x="1316827" y="735240"/>
            <a:ext cx="820737" cy="1094316"/>
          </a:xfrm>
          <a:prstGeom prst="rect">
            <a:avLst/>
          </a:prstGeom>
        </p:spPr>
      </p:pic>
      <p:pic>
        <p:nvPicPr>
          <p:cNvPr id="19" name="Picture 18"/>
          <p:cNvPicPr>
            <a:picLocks noChangeAspect="1"/>
          </p:cNvPicPr>
          <p:nvPr/>
        </p:nvPicPr>
        <p:blipFill>
          <a:blip r:embed="rId12"/>
          <a:stretch>
            <a:fillRect/>
          </a:stretch>
        </p:blipFill>
        <p:spPr>
          <a:xfrm>
            <a:off x="8261405" y="751175"/>
            <a:ext cx="825294" cy="1100391"/>
          </a:xfrm>
          <a:prstGeom prst="rect">
            <a:avLst/>
          </a:prstGeom>
        </p:spPr>
      </p:pic>
      <p:pic>
        <p:nvPicPr>
          <p:cNvPr id="20" name="Picture 19"/>
          <p:cNvPicPr>
            <a:picLocks noChangeAspect="1"/>
          </p:cNvPicPr>
          <p:nvPr/>
        </p:nvPicPr>
        <p:blipFill rotWithShape="1">
          <a:blip r:embed="rId13"/>
          <a:srcRect l="8222" r="27072"/>
          <a:stretch/>
        </p:blipFill>
        <p:spPr>
          <a:xfrm>
            <a:off x="5723255" y="720562"/>
            <a:ext cx="716743" cy="1107697"/>
          </a:xfrm>
          <a:prstGeom prst="rect">
            <a:avLst/>
          </a:prstGeom>
        </p:spPr>
      </p:pic>
      <p:sp>
        <p:nvSpPr>
          <p:cNvPr id="21" name="TextBox 20"/>
          <p:cNvSpPr txBox="1"/>
          <p:nvPr/>
        </p:nvSpPr>
        <p:spPr>
          <a:xfrm>
            <a:off x="865065" y="1775741"/>
            <a:ext cx="460382" cy="261610"/>
          </a:xfrm>
          <a:prstGeom prst="rect">
            <a:avLst/>
          </a:prstGeom>
          <a:noFill/>
        </p:spPr>
        <p:txBody>
          <a:bodyPr wrap="none" rtlCol="0">
            <a:spAutoFit/>
          </a:bodyPr>
          <a:lstStyle/>
          <a:p>
            <a:r>
              <a:rPr lang="en-US" sz="1050" i="1" dirty="0" smtClean="0">
                <a:solidFill>
                  <a:schemeClr val="accent1">
                    <a:lumMod val="50000"/>
                  </a:schemeClr>
                </a:solidFill>
              </a:rPr>
              <a:t>Juric</a:t>
            </a:r>
            <a:endParaRPr lang="en-US" sz="1050" i="1" dirty="0">
              <a:solidFill>
                <a:schemeClr val="accent1">
                  <a:lumMod val="50000"/>
                </a:schemeClr>
              </a:solidFill>
            </a:endParaRPr>
          </a:p>
        </p:txBody>
      </p:sp>
      <p:sp>
        <p:nvSpPr>
          <p:cNvPr id="22" name="TextBox 21"/>
          <p:cNvSpPr txBox="1"/>
          <p:nvPr/>
        </p:nvSpPr>
        <p:spPr>
          <a:xfrm>
            <a:off x="1547811" y="1775741"/>
            <a:ext cx="646331" cy="253916"/>
          </a:xfrm>
          <a:prstGeom prst="rect">
            <a:avLst/>
          </a:prstGeom>
          <a:noFill/>
        </p:spPr>
        <p:txBody>
          <a:bodyPr wrap="none" rtlCol="0">
            <a:spAutoFit/>
          </a:bodyPr>
          <a:lstStyle/>
          <a:p>
            <a:pPr algn="r"/>
            <a:r>
              <a:rPr lang="en-US" sz="1050" i="1" dirty="0" smtClean="0">
                <a:solidFill>
                  <a:schemeClr val="accent1">
                    <a:lumMod val="50000"/>
                  </a:schemeClr>
                </a:solidFill>
              </a:rPr>
              <a:t>Graham</a:t>
            </a:r>
            <a:endParaRPr lang="en-US" sz="1050" i="1" dirty="0">
              <a:solidFill>
                <a:schemeClr val="accent1">
                  <a:lumMod val="50000"/>
                </a:schemeClr>
              </a:solidFill>
            </a:endParaRPr>
          </a:p>
        </p:txBody>
      </p:sp>
      <p:sp>
        <p:nvSpPr>
          <p:cNvPr id="23" name="TextBox 22"/>
          <p:cNvSpPr txBox="1"/>
          <p:nvPr/>
        </p:nvSpPr>
        <p:spPr>
          <a:xfrm>
            <a:off x="2512302" y="1790221"/>
            <a:ext cx="521297" cy="253916"/>
          </a:xfrm>
          <a:prstGeom prst="rect">
            <a:avLst/>
          </a:prstGeom>
          <a:noFill/>
        </p:spPr>
        <p:txBody>
          <a:bodyPr wrap="none" rtlCol="0">
            <a:spAutoFit/>
          </a:bodyPr>
          <a:lstStyle/>
          <a:p>
            <a:pPr algn="r"/>
            <a:r>
              <a:rPr lang="en-US" sz="1050" i="1" dirty="0" smtClean="0">
                <a:solidFill>
                  <a:schemeClr val="accent1">
                    <a:lumMod val="50000"/>
                  </a:schemeClr>
                </a:solidFill>
              </a:rPr>
              <a:t>Slater</a:t>
            </a:r>
            <a:endParaRPr lang="en-US" sz="1050" i="1" dirty="0">
              <a:solidFill>
                <a:schemeClr val="accent1">
                  <a:lumMod val="50000"/>
                </a:schemeClr>
              </a:solidFill>
            </a:endParaRPr>
          </a:p>
        </p:txBody>
      </p:sp>
      <p:sp>
        <p:nvSpPr>
          <p:cNvPr id="24" name="TextBox 23"/>
          <p:cNvSpPr txBox="1"/>
          <p:nvPr/>
        </p:nvSpPr>
        <p:spPr>
          <a:xfrm>
            <a:off x="3521483" y="1788903"/>
            <a:ext cx="508474" cy="253916"/>
          </a:xfrm>
          <a:prstGeom prst="rect">
            <a:avLst/>
          </a:prstGeom>
          <a:noFill/>
        </p:spPr>
        <p:txBody>
          <a:bodyPr wrap="none" rtlCol="0">
            <a:spAutoFit/>
          </a:bodyPr>
          <a:lstStyle/>
          <a:p>
            <a:pPr algn="r"/>
            <a:r>
              <a:rPr lang="en-US" sz="1050" i="1" dirty="0" err="1" smtClean="0">
                <a:solidFill>
                  <a:schemeClr val="accent1">
                    <a:lumMod val="25000"/>
                  </a:schemeClr>
                </a:solidFill>
              </a:rPr>
              <a:t>Bellm</a:t>
            </a:r>
            <a:endParaRPr lang="en-US" sz="1050" i="1" dirty="0">
              <a:solidFill>
                <a:schemeClr val="accent1">
                  <a:lumMod val="25000"/>
                </a:schemeClr>
              </a:solidFill>
            </a:endParaRPr>
          </a:p>
        </p:txBody>
      </p:sp>
      <p:sp>
        <p:nvSpPr>
          <p:cNvPr id="25" name="TextBox 24"/>
          <p:cNvSpPr txBox="1"/>
          <p:nvPr/>
        </p:nvSpPr>
        <p:spPr>
          <a:xfrm>
            <a:off x="4117082" y="1784130"/>
            <a:ext cx="537327" cy="253916"/>
          </a:xfrm>
          <a:prstGeom prst="rect">
            <a:avLst/>
          </a:prstGeom>
          <a:noFill/>
        </p:spPr>
        <p:txBody>
          <a:bodyPr wrap="none" rtlCol="0">
            <a:spAutoFit/>
          </a:bodyPr>
          <a:lstStyle/>
          <a:p>
            <a:pPr algn="r"/>
            <a:r>
              <a:rPr lang="en-US" sz="1050" i="1" dirty="0" smtClean="0">
                <a:solidFill>
                  <a:schemeClr val="accent1">
                    <a:lumMod val="25000"/>
                  </a:schemeClr>
                </a:solidFill>
              </a:rPr>
              <a:t>Bosch</a:t>
            </a:r>
            <a:endParaRPr lang="en-US" sz="1050" i="1" dirty="0">
              <a:solidFill>
                <a:schemeClr val="accent1">
                  <a:lumMod val="25000"/>
                </a:schemeClr>
              </a:solidFill>
            </a:endParaRPr>
          </a:p>
        </p:txBody>
      </p:sp>
      <p:sp>
        <p:nvSpPr>
          <p:cNvPr id="26" name="TextBox 25"/>
          <p:cNvSpPr txBox="1"/>
          <p:nvPr/>
        </p:nvSpPr>
        <p:spPr>
          <a:xfrm>
            <a:off x="7333981" y="1812253"/>
            <a:ext cx="873957" cy="253916"/>
          </a:xfrm>
          <a:prstGeom prst="rect">
            <a:avLst/>
          </a:prstGeom>
          <a:noFill/>
        </p:spPr>
        <p:txBody>
          <a:bodyPr wrap="none" rtlCol="0">
            <a:spAutoFit/>
          </a:bodyPr>
          <a:lstStyle/>
          <a:p>
            <a:pPr algn="r"/>
            <a:r>
              <a:rPr lang="en-US" sz="1050" i="1" smtClean="0">
                <a:solidFill>
                  <a:schemeClr val="accent1">
                    <a:lumMod val="25000"/>
                  </a:schemeClr>
                </a:solidFill>
              </a:rPr>
              <a:t>Wood-Vasey</a:t>
            </a:r>
            <a:endParaRPr lang="en-US" sz="1050" i="1" dirty="0">
              <a:solidFill>
                <a:schemeClr val="accent1">
                  <a:lumMod val="25000"/>
                </a:schemeClr>
              </a:solidFill>
            </a:endParaRPr>
          </a:p>
        </p:txBody>
      </p:sp>
      <p:sp>
        <p:nvSpPr>
          <p:cNvPr id="27" name="TextBox 26"/>
          <p:cNvSpPr txBox="1"/>
          <p:nvPr/>
        </p:nvSpPr>
        <p:spPr>
          <a:xfrm>
            <a:off x="4617280" y="1791658"/>
            <a:ext cx="1176925" cy="253916"/>
          </a:xfrm>
          <a:prstGeom prst="rect">
            <a:avLst/>
          </a:prstGeom>
          <a:noFill/>
        </p:spPr>
        <p:txBody>
          <a:bodyPr wrap="none" rtlCol="0">
            <a:spAutoFit/>
          </a:bodyPr>
          <a:lstStyle/>
          <a:p>
            <a:pPr algn="r"/>
            <a:r>
              <a:rPr lang="en-US" sz="1050" i="1" dirty="0" smtClean="0">
                <a:solidFill>
                  <a:schemeClr val="accent1">
                    <a:lumMod val="25000"/>
                  </a:schemeClr>
                </a:solidFill>
              </a:rPr>
              <a:t>Dubois-</a:t>
            </a:r>
            <a:r>
              <a:rPr lang="en-US" sz="1050" i="1" dirty="0" err="1" smtClean="0">
                <a:solidFill>
                  <a:schemeClr val="accent1">
                    <a:lumMod val="25000"/>
                  </a:schemeClr>
                </a:solidFill>
              </a:rPr>
              <a:t>Felsmann</a:t>
            </a:r>
            <a:endParaRPr lang="en-US" sz="1050" i="1" dirty="0">
              <a:solidFill>
                <a:schemeClr val="accent1">
                  <a:lumMod val="25000"/>
                </a:schemeClr>
              </a:solidFill>
            </a:endParaRPr>
          </a:p>
        </p:txBody>
      </p:sp>
      <p:sp>
        <p:nvSpPr>
          <p:cNvPr id="28" name="TextBox 27"/>
          <p:cNvSpPr txBox="1"/>
          <p:nvPr/>
        </p:nvSpPr>
        <p:spPr>
          <a:xfrm>
            <a:off x="5879188" y="1797838"/>
            <a:ext cx="638316" cy="253916"/>
          </a:xfrm>
          <a:prstGeom prst="rect">
            <a:avLst/>
          </a:prstGeom>
          <a:noFill/>
        </p:spPr>
        <p:txBody>
          <a:bodyPr wrap="none" rtlCol="0">
            <a:spAutoFit/>
          </a:bodyPr>
          <a:lstStyle/>
          <a:p>
            <a:pPr algn="r"/>
            <a:r>
              <a:rPr lang="en-US" sz="1050" i="1" dirty="0" err="1" smtClean="0">
                <a:solidFill>
                  <a:schemeClr val="accent1">
                    <a:lumMod val="25000"/>
                  </a:schemeClr>
                </a:solidFill>
              </a:rPr>
              <a:t>Gruendl</a:t>
            </a:r>
            <a:endParaRPr lang="en-US" sz="1050" i="1" dirty="0">
              <a:solidFill>
                <a:schemeClr val="accent1">
                  <a:lumMod val="25000"/>
                </a:schemeClr>
              </a:solidFill>
            </a:endParaRPr>
          </a:p>
        </p:txBody>
      </p:sp>
      <p:sp>
        <p:nvSpPr>
          <p:cNvPr id="29" name="TextBox 28"/>
          <p:cNvSpPr txBox="1"/>
          <p:nvPr/>
        </p:nvSpPr>
        <p:spPr>
          <a:xfrm>
            <a:off x="8558582" y="1825095"/>
            <a:ext cx="585418" cy="253916"/>
          </a:xfrm>
          <a:prstGeom prst="rect">
            <a:avLst/>
          </a:prstGeom>
          <a:noFill/>
        </p:spPr>
        <p:txBody>
          <a:bodyPr wrap="none" rtlCol="0">
            <a:spAutoFit/>
          </a:bodyPr>
          <a:lstStyle/>
          <a:p>
            <a:pPr algn="r"/>
            <a:r>
              <a:rPr lang="en-US" sz="1050" i="1" dirty="0" smtClean="0">
                <a:solidFill>
                  <a:schemeClr val="accent1">
                    <a:lumMod val="50000"/>
                  </a:schemeClr>
                </a:solidFill>
              </a:rPr>
              <a:t>Lupton</a:t>
            </a:r>
            <a:endParaRPr lang="en-US" sz="1050" i="1" dirty="0">
              <a:solidFill>
                <a:schemeClr val="accent1">
                  <a:lumMod val="50000"/>
                </a:schemeClr>
              </a:solidFill>
            </a:endParaRPr>
          </a:p>
        </p:txBody>
      </p:sp>
      <p:sp>
        <p:nvSpPr>
          <p:cNvPr id="30" name="TextBox 29"/>
          <p:cNvSpPr txBox="1"/>
          <p:nvPr/>
        </p:nvSpPr>
        <p:spPr>
          <a:xfrm>
            <a:off x="4517841" y="2066400"/>
            <a:ext cx="4552122" cy="276999"/>
          </a:xfrm>
          <a:prstGeom prst="rect">
            <a:avLst/>
          </a:prstGeom>
          <a:noFill/>
        </p:spPr>
        <p:txBody>
          <a:bodyPr wrap="square" rtlCol="0">
            <a:spAutoFit/>
          </a:bodyPr>
          <a:lstStyle/>
          <a:p>
            <a:pPr algn="r"/>
            <a:r>
              <a:rPr lang="en-US" sz="1200" i="1" dirty="0" smtClean="0">
                <a:solidFill>
                  <a:schemeClr val="accent5">
                    <a:lumMod val="75000"/>
                  </a:schemeClr>
                </a:solidFill>
                <a:latin typeface="Calibri" charset="0"/>
                <a:ea typeface="Calibri" charset="0"/>
                <a:cs typeface="Calibri" charset="0"/>
              </a:rPr>
              <a:t>Average effort ~0.5 FTE</a:t>
            </a:r>
          </a:p>
        </p:txBody>
      </p:sp>
      <p:pic>
        <p:nvPicPr>
          <p:cNvPr id="31" name="Picture 30"/>
          <p:cNvPicPr>
            <a:picLocks noChangeAspect="1"/>
          </p:cNvPicPr>
          <p:nvPr/>
        </p:nvPicPr>
        <p:blipFill>
          <a:blip r:embed="rId14"/>
          <a:stretch>
            <a:fillRect/>
          </a:stretch>
        </p:blipFill>
        <p:spPr>
          <a:xfrm>
            <a:off x="6503640" y="752058"/>
            <a:ext cx="820483" cy="1092813"/>
          </a:xfrm>
          <a:prstGeom prst="rect">
            <a:avLst/>
          </a:prstGeom>
        </p:spPr>
      </p:pic>
      <p:sp>
        <p:nvSpPr>
          <p:cNvPr id="33" name="TextBox 32"/>
          <p:cNvSpPr txBox="1"/>
          <p:nvPr/>
        </p:nvSpPr>
        <p:spPr>
          <a:xfrm>
            <a:off x="6640250" y="1805908"/>
            <a:ext cx="678391" cy="253916"/>
          </a:xfrm>
          <a:prstGeom prst="rect">
            <a:avLst/>
          </a:prstGeom>
          <a:noFill/>
        </p:spPr>
        <p:txBody>
          <a:bodyPr wrap="none" rtlCol="0">
            <a:spAutoFit/>
          </a:bodyPr>
          <a:lstStyle/>
          <a:p>
            <a:pPr algn="r"/>
            <a:r>
              <a:rPr lang="en-US" sz="1050" i="1" smtClean="0">
                <a:solidFill>
                  <a:schemeClr val="accent1">
                    <a:lumMod val="25000"/>
                  </a:schemeClr>
                </a:solidFill>
              </a:rPr>
              <a:t>Krughoff</a:t>
            </a:r>
            <a:endParaRPr lang="en-US" sz="1050" i="1" dirty="0">
              <a:solidFill>
                <a:schemeClr val="accent1">
                  <a:lumMod val="25000"/>
                </a:schemeClr>
              </a:solidFill>
            </a:endParaRPr>
          </a:p>
        </p:txBody>
      </p:sp>
    </p:spTree>
    <p:extLst>
      <p:ext uri="{BB962C8B-B14F-4D97-AF65-F5344CB8AC3E}">
        <p14:creationId xmlns:p14="http://schemas.microsoft.com/office/powerpoint/2010/main" val="2983240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Typical Communication Modes</a:t>
            </a:r>
            <a:endParaRPr lang="en-US" dirty="0"/>
          </a:p>
        </p:txBody>
      </p:sp>
      <p:sp>
        <p:nvSpPr>
          <p:cNvPr id="3" name="Content Placeholder 2"/>
          <p:cNvSpPr>
            <a:spLocks noGrp="1"/>
          </p:cNvSpPr>
          <p:nvPr>
            <p:ph idx="1"/>
          </p:nvPr>
        </p:nvSpPr>
        <p:spPr>
          <a:xfrm>
            <a:off x="244930" y="850330"/>
            <a:ext cx="2879270" cy="4002712"/>
          </a:xfrm>
        </p:spPr>
        <p:txBody>
          <a:bodyPr>
            <a:normAutofit/>
          </a:bodyPr>
          <a:lstStyle/>
          <a:p>
            <a:r>
              <a:rPr lang="en-US" sz="1800" b="1" i="1" dirty="0" smtClean="0"/>
              <a:t>“Consult”: Resolve remaining design and requirements questions</a:t>
            </a:r>
          </a:p>
          <a:p>
            <a:r>
              <a:rPr lang="en-US" sz="1800" dirty="0" smtClean="0"/>
              <a:t/>
            </a:r>
            <a:br>
              <a:rPr lang="en-US" sz="1800" dirty="0" smtClean="0"/>
            </a:br>
            <a:r>
              <a:rPr lang="en-US" sz="1800" b="1" dirty="0" smtClean="0"/>
              <a:t>Example: </a:t>
            </a:r>
            <a:r>
              <a:rPr lang="en-US" sz="1800" dirty="0" smtClean="0"/>
              <a:t>Current baseline for </a:t>
            </a:r>
            <a:r>
              <a:rPr lang="en-US" sz="1800" dirty="0" err="1" smtClean="0"/>
              <a:t>DIAObject</a:t>
            </a:r>
            <a:r>
              <a:rPr lang="en-US" sz="1800" dirty="0" smtClean="0"/>
              <a:t> catalogs calls for the computation of features to enable training of ML classifiers; need to understand which features to use. Will use the TVS SC as a vehicle to understand the options.</a:t>
            </a:r>
            <a:endParaRPr lang="en-US" sz="1800" dirty="0"/>
          </a:p>
        </p:txBody>
      </p:sp>
      <p:sp>
        <p:nvSpPr>
          <p:cNvPr id="4" name="Slide Number Placeholder 3"/>
          <p:cNvSpPr>
            <a:spLocks noGrp="1"/>
          </p:cNvSpPr>
          <p:nvPr>
            <p:ph type="sldNum" sz="quarter" idx="4"/>
          </p:nvPr>
        </p:nvSpPr>
        <p:spPr/>
        <p:txBody>
          <a:bodyPr/>
          <a:lstStyle/>
          <a:p>
            <a:fld id="{EC1DA482-8C3D-1B46-9517-60E4661D6553}" type="slidenum">
              <a:rPr lang="en-US" smtClean="0"/>
              <a:pPr/>
              <a:t>14</a:t>
            </a:fld>
            <a:endParaRPr lang="en-US"/>
          </a:p>
        </p:txBody>
      </p:sp>
      <p:sp>
        <p:nvSpPr>
          <p:cNvPr id="5" name="Footer Placeholder 4"/>
          <p:cNvSpPr>
            <a:spLocks noGrp="1"/>
          </p:cNvSpPr>
          <p:nvPr>
            <p:ph type="ftr" sz="quarter" idx="3"/>
          </p:nvPr>
        </p:nvSpPr>
        <p:spPr/>
        <p:txBody>
          <a:bodyPr/>
          <a:lstStyle/>
          <a:p>
            <a:r>
              <a:rPr lang="en-US" smtClean="0"/>
              <a:t>LSST2017 - Tucson, AZ - August 14 - 18, 2017</a:t>
            </a:r>
            <a:endParaRPr lang="en-US" dirty="0"/>
          </a:p>
        </p:txBody>
      </p:sp>
      <p:sp>
        <p:nvSpPr>
          <p:cNvPr id="6" name="Content Placeholder 2"/>
          <p:cNvSpPr txBox="1">
            <a:spLocks/>
          </p:cNvSpPr>
          <p:nvPr/>
        </p:nvSpPr>
        <p:spPr>
          <a:xfrm>
            <a:off x="3170112" y="850330"/>
            <a:ext cx="2882583" cy="4002712"/>
          </a:xfrm>
          <a:prstGeom prst="rect">
            <a:avLst/>
          </a:prstGeom>
        </p:spPr>
        <p:txBody>
          <a:bodyPr vert="horz" lIns="0" rIns="0">
            <a:noAutofit/>
          </a:bodyPr>
          <a:lstStyle>
            <a:lvl1pPr marL="182880" indent="0" algn="l" rtl="0" eaLnBrk="1" latinLnBrk="0" hangingPunct="1">
              <a:spcBef>
                <a:spcPts val="0"/>
              </a:spcBef>
              <a:buClr>
                <a:schemeClr val="accent1"/>
              </a:buClr>
              <a:buSzPct val="80000"/>
              <a:buFont typeface="Wingdings 2"/>
              <a:buNone/>
              <a:defRPr kumimoji="0" sz="2400" kern="1200" cap="none">
                <a:solidFill>
                  <a:schemeClr val="bg1">
                    <a:lumMod val="65000"/>
                    <a:lumOff val="35000"/>
                  </a:schemeClr>
                </a:solidFill>
                <a:latin typeface="Calibri"/>
                <a:ea typeface="+mn-ea"/>
                <a:cs typeface="Calibri"/>
              </a:defRPr>
            </a:lvl1pPr>
            <a:lvl2pPr marL="722376" indent="-274320" algn="l" rtl="0" eaLnBrk="1" latinLnBrk="0" hangingPunct="1">
              <a:spcBef>
                <a:spcPct val="20000"/>
              </a:spcBef>
              <a:buClr>
                <a:schemeClr val="accent1"/>
              </a:buClr>
              <a:buSzPct val="90000"/>
              <a:buFont typeface="Wingdings 2"/>
              <a:buChar char=""/>
              <a:defRPr kumimoji="0" sz="2300" kern="1200">
                <a:solidFill>
                  <a:schemeClr val="bg1">
                    <a:lumMod val="65000"/>
                    <a:lumOff val="35000"/>
                  </a:schemeClr>
                </a:solidFill>
                <a:latin typeface="Calibri"/>
                <a:ea typeface="+mn-ea"/>
                <a:cs typeface="Calibri"/>
              </a:defRPr>
            </a:lvl2pPr>
            <a:lvl3pPr marL="1005840" indent="-256032" algn="l" rtl="0" eaLnBrk="1" latinLnBrk="0" hangingPunct="1">
              <a:spcBef>
                <a:spcPct val="20000"/>
              </a:spcBef>
              <a:buClr>
                <a:srgbClr val="69A2B8"/>
              </a:buClr>
              <a:buSzPct val="85000"/>
              <a:buFont typeface="Lucida Grande"/>
              <a:buChar char="-"/>
              <a:defRPr kumimoji="0" sz="2200" kern="1200">
                <a:solidFill>
                  <a:schemeClr val="bg1">
                    <a:lumMod val="65000"/>
                    <a:lumOff val="35000"/>
                  </a:schemeClr>
                </a:solidFill>
                <a:latin typeface="Calibri"/>
                <a:ea typeface="+mn-ea"/>
                <a:cs typeface="Calibri"/>
              </a:defRPr>
            </a:lvl3pPr>
            <a:lvl4pPr marL="1280160" indent="-237744" algn="l" rtl="0" eaLnBrk="1" latinLnBrk="0" hangingPunct="1">
              <a:spcBef>
                <a:spcPct val="20000"/>
              </a:spcBef>
              <a:buClrTx/>
              <a:buSzPct val="90000"/>
              <a:buFont typeface="Wingdings 2"/>
              <a:buChar char=""/>
              <a:defRPr kumimoji="0" sz="1800" kern="1200">
                <a:solidFill>
                  <a:schemeClr val="bg1">
                    <a:lumMod val="65000"/>
                    <a:lumOff val="35000"/>
                  </a:schemeClr>
                </a:solidFill>
                <a:latin typeface="Calibri"/>
                <a:ea typeface="+mn-ea"/>
                <a:cs typeface="Calibri"/>
              </a:defRPr>
            </a:lvl4pPr>
            <a:lvl5pPr marL="1490472" indent="-182880" algn="l" rtl="0" eaLnBrk="1" latinLnBrk="0" hangingPunct="1">
              <a:spcBef>
                <a:spcPct val="20000"/>
              </a:spcBef>
              <a:buClrTx/>
              <a:buSzPct val="100000"/>
              <a:buFont typeface="Arial"/>
              <a:buChar char="-"/>
              <a:defRPr kumimoji="0" sz="1600" kern="1200">
                <a:solidFill>
                  <a:schemeClr val="bg1">
                    <a:lumMod val="65000"/>
                    <a:lumOff val="35000"/>
                  </a:schemeClr>
                </a:solidFill>
                <a:latin typeface="Calibri"/>
                <a:ea typeface="+mn-ea"/>
                <a:cs typeface="Calibri"/>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defTabSz="914400"/>
            <a:r>
              <a:rPr lang="en-US" sz="1800" b="1" i="1" dirty="0" smtClean="0"/>
              <a:t>“</a:t>
            </a:r>
            <a:r>
              <a:rPr lang="en-US" sz="1800" b="1" i="1" dirty="0"/>
              <a:t>Inform”: Keep the community apprised of LSST DM Status and Plans</a:t>
            </a:r>
          </a:p>
          <a:p>
            <a:pPr defTabSz="914400"/>
            <a:endParaRPr lang="en-US" sz="1800" dirty="0"/>
          </a:p>
          <a:p>
            <a:pPr defTabSz="914400"/>
            <a:r>
              <a:rPr lang="en-US" sz="1800" b="1" dirty="0"/>
              <a:t>Example:</a:t>
            </a:r>
            <a:r>
              <a:rPr lang="en-US" sz="1800" dirty="0"/>
              <a:t> Presented the LSST Science Platform to the SC Chairs</a:t>
            </a:r>
            <a:br>
              <a:rPr lang="en-US" sz="1800" dirty="0"/>
            </a:br>
            <a:endParaRPr lang="en-US" sz="1800" b="1" dirty="0"/>
          </a:p>
          <a:p>
            <a:pPr defTabSz="914400"/>
            <a:r>
              <a:rPr lang="en-US" sz="1800" b="1" dirty="0"/>
              <a:t>Example: </a:t>
            </a:r>
            <a:r>
              <a:rPr lang="en-US" sz="1800" dirty="0"/>
              <a:t>Presentation to the Solar System SC on the status and plans for MOPS (August 9</a:t>
            </a:r>
            <a:r>
              <a:rPr lang="en-US" sz="1800" baseline="30000" dirty="0"/>
              <a:t>th</a:t>
            </a:r>
            <a:r>
              <a:rPr lang="en-US" sz="1800" dirty="0"/>
              <a:t> 2017)</a:t>
            </a:r>
          </a:p>
          <a:p>
            <a:pPr defTabSz="914400"/>
            <a:endParaRPr lang="en-US" sz="1800" dirty="0"/>
          </a:p>
        </p:txBody>
      </p:sp>
      <p:sp>
        <p:nvSpPr>
          <p:cNvPr id="7" name="Content Placeholder 2"/>
          <p:cNvSpPr txBox="1">
            <a:spLocks/>
          </p:cNvSpPr>
          <p:nvPr/>
        </p:nvSpPr>
        <p:spPr>
          <a:xfrm>
            <a:off x="6082512" y="850330"/>
            <a:ext cx="2882583" cy="4002712"/>
          </a:xfrm>
          <a:prstGeom prst="rect">
            <a:avLst/>
          </a:prstGeom>
        </p:spPr>
        <p:txBody>
          <a:bodyPr vert="horz" lIns="0" rIns="0">
            <a:noAutofit/>
          </a:bodyPr>
          <a:lstStyle>
            <a:lvl1pPr marL="182880" indent="0" algn="l" rtl="0" eaLnBrk="1" latinLnBrk="0" hangingPunct="1">
              <a:spcBef>
                <a:spcPts val="0"/>
              </a:spcBef>
              <a:buClr>
                <a:schemeClr val="accent1"/>
              </a:buClr>
              <a:buSzPct val="80000"/>
              <a:buFont typeface="Wingdings 2"/>
              <a:buNone/>
              <a:defRPr kumimoji="0" sz="2400" kern="1200" cap="none">
                <a:solidFill>
                  <a:schemeClr val="bg1">
                    <a:lumMod val="65000"/>
                    <a:lumOff val="35000"/>
                  </a:schemeClr>
                </a:solidFill>
                <a:latin typeface="Calibri"/>
                <a:ea typeface="+mn-ea"/>
                <a:cs typeface="Calibri"/>
              </a:defRPr>
            </a:lvl1pPr>
            <a:lvl2pPr marL="722376" indent="-274320" algn="l" rtl="0" eaLnBrk="1" latinLnBrk="0" hangingPunct="1">
              <a:spcBef>
                <a:spcPct val="20000"/>
              </a:spcBef>
              <a:buClr>
                <a:schemeClr val="accent1"/>
              </a:buClr>
              <a:buSzPct val="90000"/>
              <a:buFont typeface="Wingdings 2"/>
              <a:buChar char=""/>
              <a:defRPr kumimoji="0" sz="2300" kern="1200">
                <a:solidFill>
                  <a:schemeClr val="bg1">
                    <a:lumMod val="65000"/>
                    <a:lumOff val="35000"/>
                  </a:schemeClr>
                </a:solidFill>
                <a:latin typeface="Calibri"/>
                <a:ea typeface="+mn-ea"/>
                <a:cs typeface="Calibri"/>
              </a:defRPr>
            </a:lvl2pPr>
            <a:lvl3pPr marL="1005840" indent="-256032" algn="l" rtl="0" eaLnBrk="1" latinLnBrk="0" hangingPunct="1">
              <a:spcBef>
                <a:spcPct val="20000"/>
              </a:spcBef>
              <a:buClr>
                <a:srgbClr val="69A2B8"/>
              </a:buClr>
              <a:buSzPct val="85000"/>
              <a:buFont typeface="Lucida Grande"/>
              <a:buChar char="-"/>
              <a:defRPr kumimoji="0" sz="2200" kern="1200">
                <a:solidFill>
                  <a:schemeClr val="bg1">
                    <a:lumMod val="65000"/>
                    <a:lumOff val="35000"/>
                  </a:schemeClr>
                </a:solidFill>
                <a:latin typeface="Calibri"/>
                <a:ea typeface="+mn-ea"/>
                <a:cs typeface="Calibri"/>
              </a:defRPr>
            </a:lvl3pPr>
            <a:lvl4pPr marL="1280160" indent="-237744" algn="l" rtl="0" eaLnBrk="1" latinLnBrk="0" hangingPunct="1">
              <a:spcBef>
                <a:spcPct val="20000"/>
              </a:spcBef>
              <a:buClrTx/>
              <a:buSzPct val="90000"/>
              <a:buFont typeface="Wingdings 2"/>
              <a:buChar char=""/>
              <a:defRPr kumimoji="0" sz="1800" kern="1200">
                <a:solidFill>
                  <a:schemeClr val="bg1">
                    <a:lumMod val="65000"/>
                    <a:lumOff val="35000"/>
                  </a:schemeClr>
                </a:solidFill>
                <a:latin typeface="Calibri"/>
                <a:ea typeface="+mn-ea"/>
                <a:cs typeface="Calibri"/>
              </a:defRPr>
            </a:lvl4pPr>
            <a:lvl5pPr marL="1490472" indent="-182880" algn="l" rtl="0" eaLnBrk="1" latinLnBrk="0" hangingPunct="1">
              <a:spcBef>
                <a:spcPct val="20000"/>
              </a:spcBef>
              <a:buClrTx/>
              <a:buSzPct val="100000"/>
              <a:buFont typeface="Arial"/>
              <a:buChar char="-"/>
              <a:defRPr kumimoji="0" sz="1600" kern="1200">
                <a:solidFill>
                  <a:schemeClr val="bg1">
                    <a:lumMod val="65000"/>
                    <a:lumOff val="35000"/>
                  </a:schemeClr>
                </a:solidFill>
                <a:latin typeface="Calibri"/>
                <a:ea typeface="+mn-ea"/>
                <a:cs typeface="Calibri"/>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defTabSz="914400"/>
            <a:r>
              <a:rPr lang="en-US" sz="1800" b="1" i="1" dirty="0"/>
              <a:t>“Teach”: Communicate what LSST will deliver (and receive feedback)</a:t>
            </a:r>
          </a:p>
          <a:p>
            <a:pPr defTabSz="914400"/>
            <a:endParaRPr lang="en-US" sz="1800" dirty="0"/>
          </a:p>
          <a:p>
            <a:pPr defTabSz="914400"/>
            <a:r>
              <a:rPr lang="en-US" sz="1800" b="1" dirty="0"/>
              <a:t>Example: </a:t>
            </a:r>
            <a:r>
              <a:rPr lang="en-US" sz="1800" dirty="0"/>
              <a:t>H</a:t>
            </a:r>
            <a:r>
              <a:rPr lang="en-US" sz="1800" dirty="0" smtClean="0"/>
              <a:t>eld </a:t>
            </a:r>
            <a:r>
              <a:rPr lang="en-US" sz="1800" dirty="0"/>
              <a:t>a 2-day workshop with the UK SWG in April 2016</a:t>
            </a:r>
            <a:r>
              <a:rPr lang="en-US" sz="1800" dirty="0" smtClean="0"/>
              <a:t>.</a:t>
            </a:r>
            <a:endParaRPr lang="en-US" sz="1800" dirty="0"/>
          </a:p>
        </p:txBody>
      </p:sp>
    </p:spTree>
    <p:extLst>
      <p:ext uri="{BB962C8B-B14F-4D97-AF65-F5344CB8AC3E}">
        <p14:creationId xmlns:p14="http://schemas.microsoft.com/office/powerpoint/2010/main" val="16895625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Points of Contact</a:t>
            </a:r>
            <a:endParaRPr lang="en-US" dirty="0"/>
          </a:p>
        </p:txBody>
      </p:sp>
      <p:sp>
        <p:nvSpPr>
          <p:cNvPr id="3" name="Content Placeholder 2"/>
          <p:cNvSpPr>
            <a:spLocks noGrp="1"/>
          </p:cNvSpPr>
          <p:nvPr>
            <p:ph idx="1"/>
          </p:nvPr>
        </p:nvSpPr>
        <p:spPr/>
        <p:txBody>
          <a:bodyPr>
            <a:normAutofit fontScale="92500" lnSpcReduction="20000"/>
          </a:bodyPr>
          <a:lstStyle/>
          <a:p>
            <a:pPr marL="525780" indent="-342900">
              <a:buFont typeface="Arial" charset="0"/>
              <a:buChar char="•"/>
            </a:pPr>
            <a:r>
              <a:rPr lang="en-US" sz="2000" b="1" dirty="0" smtClean="0"/>
              <a:t>Community:</a:t>
            </a:r>
            <a:r>
              <a:rPr lang="en-US" sz="2000" dirty="0" smtClean="0"/>
              <a:t> We use the LSST </a:t>
            </a:r>
            <a:r>
              <a:rPr lang="en-US" sz="2000" dirty="0"/>
              <a:t>Science Collaborations </a:t>
            </a:r>
            <a:r>
              <a:rPr lang="en-US" sz="2000" dirty="0" smtClean="0"/>
              <a:t>as a proxy </a:t>
            </a:r>
            <a:r>
              <a:rPr lang="en-US" sz="2000" dirty="0"/>
              <a:t>for the overall community</a:t>
            </a:r>
            <a:r>
              <a:rPr lang="en-US" sz="2000" dirty="0" smtClean="0"/>
              <a:t>. Advantages:</a:t>
            </a:r>
          </a:p>
          <a:p>
            <a:pPr marL="1065276" lvl="1" indent="-342900">
              <a:buFont typeface="Arial" charset="0"/>
              <a:buChar char="•"/>
            </a:pPr>
            <a:r>
              <a:rPr lang="en-US" sz="2000" dirty="0" smtClean="0"/>
              <a:t>Leverages SC organization; communicate/organize through the Chair, rather than individually with members</a:t>
            </a:r>
          </a:p>
          <a:p>
            <a:pPr marL="1065276" lvl="1" indent="-342900">
              <a:buFont typeface="Arial" charset="0"/>
              <a:buChar char="•"/>
            </a:pPr>
            <a:r>
              <a:rPr lang="en-US" sz="2000" dirty="0" smtClean="0"/>
              <a:t>Note: some special considerations for int’l contributors’ communities (e.g., Chile, UK, France)</a:t>
            </a:r>
            <a:br>
              <a:rPr lang="en-US" sz="2000" dirty="0" smtClean="0"/>
            </a:br>
            <a:endParaRPr lang="en-US" sz="2000" dirty="0" smtClean="0"/>
          </a:p>
          <a:p>
            <a:pPr marL="525780" indent="-342900">
              <a:buFont typeface="Arial" charset="0"/>
              <a:buChar char="•"/>
            </a:pPr>
            <a:r>
              <a:rPr lang="en-US" sz="2000" b="1" dirty="0" smtClean="0"/>
              <a:t>DM:</a:t>
            </a:r>
            <a:r>
              <a:rPr lang="en-US" sz="2000" dirty="0" smtClean="0"/>
              <a:t> Designated Points of Contact (liaisons)</a:t>
            </a:r>
          </a:p>
          <a:p>
            <a:pPr marL="1065276" lvl="1" indent="-342900">
              <a:buFont typeface="Arial" charset="0"/>
              <a:buChar char="•"/>
            </a:pPr>
            <a:r>
              <a:rPr lang="en-US" sz="2000" dirty="0" smtClean="0"/>
              <a:t>Every SC has (or will have) a member of the DM SST who designated as their liaison.</a:t>
            </a:r>
          </a:p>
          <a:p>
            <a:pPr marL="1065276" lvl="1" indent="-342900">
              <a:buFont typeface="Arial" charset="0"/>
              <a:buChar char="•"/>
            </a:pPr>
            <a:r>
              <a:rPr lang="en-US" sz="2000" dirty="0" smtClean="0"/>
              <a:t>These </a:t>
            </a:r>
            <a:r>
              <a:rPr lang="en-US" sz="2000" dirty="0" err="1" smtClean="0"/>
              <a:t>PoCs</a:t>
            </a:r>
            <a:r>
              <a:rPr lang="en-US" sz="2000" dirty="0" smtClean="0"/>
              <a:t> work with SC chairs satisfy both DM and SC needs.</a:t>
            </a:r>
          </a:p>
          <a:p>
            <a:pPr marL="1065276" lvl="1" indent="-342900">
              <a:buFont typeface="Arial" charset="0"/>
              <a:buChar char="•"/>
            </a:pPr>
            <a:r>
              <a:rPr lang="en-US" sz="2000" dirty="0" smtClean="0"/>
              <a:t>They’re meant to be generally “plugged in” to collaboration work and plans, so they can identify and advise both the Project and the SCs on potential issues.</a:t>
            </a:r>
          </a:p>
        </p:txBody>
      </p:sp>
      <p:sp>
        <p:nvSpPr>
          <p:cNvPr id="4" name="Slide Number Placeholder 3"/>
          <p:cNvSpPr>
            <a:spLocks noGrp="1"/>
          </p:cNvSpPr>
          <p:nvPr>
            <p:ph type="sldNum" sz="quarter" idx="4"/>
          </p:nvPr>
        </p:nvSpPr>
        <p:spPr/>
        <p:txBody>
          <a:bodyPr/>
          <a:lstStyle/>
          <a:p>
            <a:fld id="{EC1DA482-8C3D-1B46-9517-60E4661D6553}" type="slidenum">
              <a:rPr lang="en-US" smtClean="0"/>
              <a:pPr/>
              <a:t>15</a:t>
            </a:fld>
            <a:endParaRPr lang="en-US"/>
          </a:p>
        </p:txBody>
      </p:sp>
      <p:sp>
        <p:nvSpPr>
          <p:cNvPr id="5" name="Footer Placeholder 4"/>
          <p:cNvSpPr>
            <a:spLocks noGrp="1"/>
          </p:cNvSpPr>
          <p:nvPr>
            <p:ph type="ftr" sz="quarter" idx="3"/>
          </p:nvPr>
        </p:nvSpPr>
        <p:spPr/>
        <p:txBody>
          <a:bodyPr/>
          <a:lstStyle/>
          <a:p>
            <a:r>
              <a:rPr lang="en-US" smtClean="0"/>
              <a:t>LSST2017 - Tucson, AZ - August 14 - 18, 2017</a:t>
            </a:r>
            <a:endParaRPr lang="en-US" dirty="0"/>
          </a:p>
        </p:txBody>
      </p:sp>
    </p:spTree>
    <p:extLst>
      <p:ext uri="{BB962C8B-B14F-4D97-AF65-F5344CB8AC3E}">
        <p14:creationId xmlns:p14="http://schemas.microsoft.com/office/powerpoint/2010/main" val="9932335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Primary Communication Channels</a:t>
            </a:r>
            <a:endParaRPr lang="en-US" dirty="0"/>
          </a:p>
        </p:txBody>
      </p:sp>
      <p:sp>
        <p:nvSpPr>
          <p:cNvPr id="3" name="Content Placeholder 2"/>
          <p:cNvSpPr>
            <a:spLocks noGrp="1"/>
          </p:cNvSpPr>
          <p:nvPr>
            <p:ph idx="1"/>
          </p:nvPr>
        </p:nvSpPr>
        <p:spPr>
          <a:xfrm>
            <a:off x="244930" y="850330"/>
            <a:ext cx="2879270" cy="4002712"/>
          </a:xfrm>
        </p:spPr>
        <p:txBody>
          <a:bodyPr>
            <a:normAutofit/>
          </a:bodyPr>
          <a:lstStyle/>
          <a:p>
            <a:r>
              <a:rPr lang="en-US" sz="1800" b="1" i="1" dirty="0" smtClean="0"/>
              <a:t>Meetings, Conferences, Workshops</a:t>
            </a:r>
          </a:p>
          <a:p>
            <a:r>
              <a:rPr lang="en-US" sz="1800" dirty="0" smtClean="0"/>
              <a:t/>
            </a:r>
            <a:br>
              <a:rPr lang="en-US" sz="1800" dirty="0" smtClean="0"/>
            </a:br>
            <a:r>
              <a:rPr lang="en-US" sz="1800" dirty="0" smtClean="0"/>
              <a:t>Opportunity to reach large audiences at once. Reaches broad communities.</a:t>
            </a:r>
            <a:br>
              <a:rPr lang="en-US" sz="1800" dirty="0" smtClean="0"/>
            </a:br>
            <a:r>
              <a:rPr lang="en-US" sz="1800" b="1" dirty="0" smtClean="0"/>
              <a:t/>
            </a:r>
            <a:br>
              <a:rPr lang="en-US" sz="1800" b="1" dirty="0" smtClean="0"/>
            </a:br>
            <a:r>
              <a:rPr lang="en-US" sz="1800" b="1" dirty="0" smtClean="0"/>
              <a:t>Example:</a:t>
            </a:r>
            <a:r>
              <a:rPr lang="en-US" sz="1800" dirty="0" smtClean="0"/>
              <a:t> Chilean LSST Science workshop, December 2016. French LSST Science Workshop, June 1027. DPS Town-Hall meetings.</a:t>
            </a:r>
            <a:endParaRPr lang="en-US" sz="1800" dirty="0"/>
          </a:p>
        </p:txBody>
      </p:sp>
      <p:sp>
        <p:nvSpPr>
          <p:cNvPr id="4" name="Slide Number Placeholder 3"/>
          <p:cNvSpPr>
            <a:spLocks noGrp="1"/>
          </p:cNvSpPr>
          <p:nvPr>
            <p:ph type="sldNum" sz="quarter" idx="4"/>
          </p:nvPr>
        </p:nvSpPr>
        <p:spPr/>
        <p:txBody>
          <a:bodyPr/>
          <a:lstStyle/>
          <a:p>
            <a:fld id="{EC1DA482-8C3D-1B46-9517-60E4661D6553}" type="slidenum">
              <a:rPr lang="en-US" smtClean="0"/>
              <a:pPr/>
              <a:t>16</a:t>
            </a:fld>
            <a:endParaRPr lang="en-US"/>
          </a:p>
        </p:txBody>
      </p:sp>
      <p:sp>
        <p:nvSpPr>
          <p:cNvPr id="5" name="Footer Placeholder 4"/>
          <p:cNvSpPr>
            <a:spLocks noGrp="1"/>
          </p:cNvSpPr>
          <p:nvPr>
            <p:ph type="ftr" sz="quarter" idx="3"/>
          </p:nvPr>
        </p:nvSpPr>
        <p:spPr/>
        <p:txBody>
          <a:bodyPr/>
          <a:lstStyle/>
          <a:p>
            <a:r>
              <a:rPr lang="en-US" smtClean="0"/>
              <a:t>LSST2017 - Tucson, AZ - August 14 - 18, 2017</a:t>
            </a:r>
            <a:endParaRPr lang="en-US" dirty="0"/>
          </a:p>
        </p:txBody>
      </p:sp>
      <p:sp>
        <p:nvSpPr>
          <p:cNvPr id="6" name="Content Placeholder 2"/>
          <p:cNvSpPr txBox="1">
            <a:spLocks/>
          </p:cNvSpPr>
          <p:nvPr/>
        </p:nvSpPr>
        <p:spPr>
          <a:xfrm>
            <a:off x="3170112" y="850330"/>
            <a:ext cx="2882583" cy="4002712"/>
          </a:xfrm>
          <a:prstGeom prst="rect">
            <a:avLst/>
          </a:prstGeom>
        </p:spPr>
        <p:txBody>
          <a:bodyPr vert="horz" lIns="0" rIns="0">
            <a:noAutofit/>
          </a:bodyPr>
          <a:lstStyle>
            <a:lvl1pPr marL="182880" indent="0" algn="l" rtl="0" eaLnBrk="1" latinLnBrk="0" hangingPunct="1">
              <a:spcBef>
                <a:spcPts val="0"/>
              </a:spcBef>
              <a:buClr>
                <a:schemeClr val="accent1"/>
              </a:buClr>
              <a:buSzPct val="80000"/>
              <a:buFont typeface="Wingdings 2"/>
              <a:buNone/>
              <a:defRPr kumimoji="0" sz="2400" kern="1200" cap="none">
                <a:solidFill>
                  <a:schemeClr val="bg1">
                    <a:lumMod val="65000"/>
                    <a:lumOff val="35000"/>
                  </a:schemeClr>
                </a:solidFill>
                <a:latin typeface="Calibri"/>
                <a:ea typeface="+mn-ea"/>
                <a:cs typeface="Calibri"/>
              </a:defRPr>
            </a:lvl1pPr>
            <a:lvl2pPr marL="722376" indent="-274320" algn="l" rtl="0" eaLnBrk="1" latinLnBrk="0" hangingPunct="1">
              <a:spcBef>
                <a:spcPct val="20000"/>
              </a:spcBef>
              <a:buClr>
                <a:schemeClr val="accent1"/>
              </a:buClr>
              <a:buSzPct val="90000"/>
              <a:buFont typeface="Wingdings 2"/>
              <a:buChar char=""/>
              <a:defRPr kumimoji="0" sz="2300" kern="1200">
                <a:solidFill>
                  <a:schemeClr val="bg1">
                    <a:lumMod val="65000"/>
                    <a:lumOff val="35000"/>
                  </a:schemeClr>
                </a:solidFill>
                <a:latin typeface="Calibri"/>
                <a:ea typeface="+mn-ea"/>
                <a:cs typeface="Calibri"/>
              </a:defRPr>
            </a:lvl2pPr>
            <a:lvl3pPr marL="1005840" indent="-256032" algn="l" rtl="0" eaLnBrk="1" latinLnBrk="0" hangingPunct="1">
              <a:spcBef>
                <a:spcPct val="20000"/>
              </a:spcBef>
              <a:buClr>
                <a:srgbClr val="69A2B8"/>
              </a:buClr>
              <a:buSzPct val="85000"/>
              <a:buFont typeface="Lucida Grande"/>
              <a:buChar char="-"/>
              <a:defRPr kumimoji="0" sz="2200" kern="1200">
                <a:solidFill>
                  <a:schemeClr val="bg1">
                    <a:lumMod val="65000"/>
                    <a:lumOff val="35000"/>
                  </a:schemeClr>
                </a:solidFill>
                <a:latin typeface="Calibri"/>
                <a:ea typeface="+mn-ea"/>
                <a:cs typeface="Calibri"/>
              </a:defRPr>
            </a:lvl3pPr>
            <a:lvl4pPr marL="1280160" indent="-237744" algn="l" rtl="0" eaLnBrk="1" latinLnBrk="0" hangingPunct="1">
              <a:spcBef>
                <a:spcPct val="20000"/>
              </a:spcBef>
              <a:buClrTx/>
              <a:buSzPct val="90000"/>
              <a:buFont typeface="Wingdings 2"/>
              <a:buChar char=""/>
              <a:defRPr kumimoji="0" sz="1800" kern="1200">
                <a:solidFill>
                  <a:schemeClr val="bg1">
                    <a:lumMod val="65000"/>
                    <a:lumOff val="35000"/>
                  </a:schemeClr>
                </a:solidFill>
                <a:latin typeface="Calibri"/>
                <a:ea typeface="+mn-ea"/>
                <a:cs typeface="Calibri"/>
              </a:defRPr>
            </a:lvl4pPr>
            <a:lvl5pPr marL="1490472" indent="-182880" algn="l" rtl="0" eaLnBrk="1" latinLnBrk="0" hangingPunct="1">
              <a:spcBef>
                <a:spcPct val="20000"/>
              </a:spcBef>
              <a:buClrTx/>
              <a:buSzPct val="100000"/>
              <a:buFont typeface="Arial"/>
              <a:buChar char="-"/>
              <a:defRPr kumimoji="0" sz="1600" kern="1200">
                <a:solidFill>
                  <a:schemeClr val="bg1">
                    <a:lumMod val="65000"/>
                    <a:lumOff val="35000"/>
                  </a:schemeClr>
                </a:solidFill>
                <a:latin typeface="Calibri"/>
                <a:ea typeface="+mn-ea"/>
                <a:cs typeface="Calibri"/>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defTabSz="914400"/>
            <a:r>
              <a:rPr lang="en-US" sz="1800" b="1" i="1" dirty="0" smtClean="0"/>
              <a:t>Collaboration </a:t>
            </a:r>
            <a:r>
              <a:rPr lang="en-US" sz="1800" b="1" i="1" dirty="0" err="1" smtClean="0"/>
              <a:t>Telecons</a:t>
            </a:r>
            <a:r>
              <a:rPr lang="en-US" sz="1800" b="1" i="1" dirty="0" smtClean="0"/>
              <a:t> (incl. SWG </a:t>
            </a:r>
            <a:r>
              <a:rPr lang="en-US" sz="1800" b="1" i="1" dirty="0" err="1" smtClean="0"/>
              <a:t>telecons</a:t>
            </a:r>
            <a:r>
              <a:rPr lang="en-US" sz="1800" b="1" i="1" dirty="0" smtClean="0"/>
              <a:t>)</a:t>
            </a:r>
            <a:endParaRPr lang="en-US" sz="1800" dirty="0"/>
          </a:p>
          <a:p>
            <a:pPr defTabSz="914400"/>
            <a:r>
              <a:rPr lang="en-US" sz="1800" b="1" dirty="0" smtClean="0"/>
              <a:t/>
            </a:r>
            <a:br>
              <a:rPr lang="en-US" sz="1800" b="1" dirty="0" smtClean="0"/>
            </a:br>
            <a:r>
              <a:rPr lang="en-US" sz="1800" dirty="0" smtClean="0"/>
              <a:t>Opportunity to keep the SC appraised of DM progress &amp; understand SC plans.</a:t>
            </a:r>
            <a:r>
              <a:rPr lang="en-US" sz="1800" dirty="0"/>
              <a:t/>
            </a:r>
            <a:br>
              <a:rPr lang="en-US" sz="1800" dirty="0"/>
            </a:br>
            <a:endParaRPr lang="en-US" sz="1800" b="1" dirty="0"/>
          </a:p>
          <a:p>
            <a:pPr defTabSz="914400"/>
            <a:r>
              <a:rPr lang="en-US" sz="1800" b="1" dirty="0"/>
              <a:t>Example</a:t>
            </a:r>
            <a:r>
              <a:rPr lang="en-US" sz="1800" b="1" dirty="0" smtClean="0"/>
              <a:t>: </a:t>
            </a:r>
            <a:r>
              <a:rPr lang="en-US" sz="1800" dirty="0" smtClean="0"/>
              <a:t>Attending DESC leadership </a:t>
            </a:r>
            <a:r>
              <a:rPr lang="en-US" sz="1800" dirty="0" err="1" smtClean="0"/>
              <a:t>telecons</a:t>
            </a:r>
            <a:r>
              <a:rPr lang="en-US" sz="1800" dirty="0" smtClean="0"/>
              <a:t>.</a:t>
            </a:r>
            <a:endParaRPr lang="en-US" sz="1800" dirty="0"/>
          </a:p>
        </p:txBody>
      </p:sp>
      <p:sp>
        <p:nvSpPr>
          <p:cNvPr id="7" name="Content Placeholder 2"/>
          <p:cNvSpPr txBox="1">
            <a:spLocks/>
          </p:cNvSpPr>
          <p:nvPr/>
        </p:nvSpPr>
        <p:spPr>
          <a:xfrm>
            <a:off x="6122268" y="850330"/>
            <a:ext cx="2882583" cy="4002712"/>
          </a:xfrm>
          <a:prstGeom prst="rect">
            <a:avLst/>
          </a:prstGeom>
        </p:spPr>
        <p:txBody>
          <a:bodyPr vert="horz" lIns="0" rIns="0">
            <a:noAutofit/>
          </a:bodyPr>
          <a:lstStyle>
            <a:lvl1pPr marL="182880" indent="0" algn="l" rtl="0" eaLnBrk="1" latinLnBrk="0" hangingPunct="1">
              <a:spcBef>
                <a:spcPts val="0"/>
              </a:spcBef>
              <a:buClr>
                <a:schemeClr val="accent1"/>
              </a:buClr>
              <a:buSzPct val="80000"/>
              <a:buFont typeface="Wingdings 2"/>
              <a:buNone/>
              <a:defRPr kumimoji="0" sz="2400" kern="1200" cap="none">
                <a:solidFill>
                  <a:schemeClr val="bg1">
                    <a:lumMod val="65000"/>
                    <a:lumOff val="35000"/>
                  </a:schemeClr>
                </a:solidFill>
                <a:latin typeface="Calibri"/>
                <a:ea typeface="+mn-ea"/>
                <a:cs typeface="Calibri"/>
              </a:defRPr>
            </a:lvl1pPr>
            <a:lvl2pPr marL="722376" indent="-274320" algn="l" rtl="0" eaLnBrk="1" latinLnBrk="0" hangingPunct="1">
              <a:spcBef>
                <a:spcPct val="20000"/>
              </a:spcBef>
              <a:buClr>
                <a:schemeClr val="accent1"/>
              </a:buClr>
              <a:buSzPct val="90000"/>
              <a:buFont typeface="Wingdings 2"/>
              <a:buChar char=""/>
              <a:defRPr kumimoji="0" sz="2300" kern="1200">
                <a:solidFill>
                  <a:schemeClr val="bg1">
                    <a:lumMod val="65000"/>
                    <a:lumOff val="35000"/>
                  </a:schemeClr>
                </a:solidFill>
                <a:latin typeface="Calibri"/>
                <a:ea typeface="+mn-ea"/>
                <a:cs typeface="Calibri"/>
              </a:defRPr>
            </a:lvl2pPr>
            <a:lvl3pPr marL="1005840" indent="-256032" algn="l" rtl="0" eaLnBrk="1" latinLnBrk="0" hangingPunct="1">
              <a:spcBef>
                <a:spcPct val="20000"/>
              </a:spcBef>
              <a:buClr>
                <a:srgbClr val="69A2B8"/>
              </a:buClr>
              <a:buSzPct val="85000"/>
              <a:buFont typeface="Lucida Grande"/>
              <a:buChar char="-"/>
              <a:defRPr kumimoji="0" sz="2200" kern="1200">
                <a:solidFill>
                  <a:schemeClr val="bg1">
                    <a:lumMod val="65000"/>
                    <a:lumOff val="35000"/>
                  </a:schemeClr>
                </a:solidFill>
                <a:latin typeface="Calibri"/>
                <a:ea typeface="+mn-ea"/>
                <a:cs typeface="Calibri"/>
              </a:defRPr>
            </a:lvl3pPr>
            <a:lvl4pPr marL="1280160" indent="-237744" algn="l" rtl="0" eaLnBrk="1" latinLnBrk="0" hangingPunct="1">
              <a:spcBef>
                <a:spcPct val="20000"/>
              </a:spcBef>
              <a:buClrTx/>
              <a:buSzPct val="90000"/>
              <a:buFont typeface="Wingdings 2"/>
              <a:buChar char=""/>
              <a:defRPr kumimoji="0" sz="1800" kern="1200">
                <a:solidFill>
                  <a:schemeClr val="bg1">
                    <a:lumMod val="65000"/>
                    <a:lumOff val="35000"/>
                  </a:schemeClr>
                </a:solidFill>
                <a:latin typeface="Calibri"/>
                <a:ea typeface="+mn-ea"/>
                <a:cs typeface="Calibri"/>
              </a:defRPr>
            </a:lvl4pPr>
            <a:lvl5pPr marL="1490472" indent="-182880" algn="l" rtl="0" eaLnBrk="1" latinLnBrk="0" hangingPunct="1">
              <a:spcBef>
                <a:spcPct val="20000"/>
              </a:spcBef>
              <a:buClrTx/>
              <a:buSzPct val="100000"/>
              <a:buFont typeface="Arial"/>
              <a:buChar char="-"/>
              <a:defRPr kumimoji="0" sz="1600" kern="1200">
                <a:solidFill>
                  <a:schemeClr val="bg1">
                    <a:lumMod val="65000"/>
                    <a:lumOff val="35000"/>
                  </a:schemeClr>
                </a:solidFill>
                <a:latin typeface="Calibri"/>
                <a:ea typeface="+mn-ea"/>
                <a:cs typeface="Calibri"/>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defTabSz="914400"/>
            <a:r>
              <a:rPr lang="en-US" sz="1800" b="1" i="1" dirty="0" smtClean="0"/>
              <a:t>Mailing lists and </a:t>
            </a:r>
            <a:r>
              <a:rPr lang="en-US" sz="1800" b="1" i="1" dirty="0" err="1" smtClean="0"/>
              <a:t>community.lsst.org</a:t>
            </a:r>
            <a:endParaRPr lang="en-US" sz="1800" b="1" i="1" dirty="0"/>
          </a:p>
          <a:p>
            <a:pPr defTabSz="914400"/>
            <a:endParaRPr lang="en-US" sz="1800" dirty="0"/>
          </a:p>
          <a:p>
            <a:pPr defTabSz="914400"/>
            <a:r>
              <a:rPr lang="en-US" sz="1800" dirty="0" smtClean="0"/>
              <a:t>General discussion venue.</a:t>
            </a:r>
            <a:br>
              <a:rPr lang="en-US" sz="1800" dirty="0" smtClean="0"/>
            </a:br>
            <a:r>
              <a:rPr lang="en-US" sz="1800" dirty="0" smtClean="0"/>
              <a:t/>
            </a:r>
            <a:br>
              <a:rPr lang="en-US" sz="1800" dirty="0" smtClean="0"/>
            </a:br>
            <a:r>
              <a:rPr lang="en-US" sz="1800" dirty="0" smtClean="0"/>
              <a:t/>
            </a:r>
            <a:br>
              <a:rPr lang="en-US" sz="1800" dirty="0" smtClean="0"/>
            </a:br>
            <a:endParaRPr lang="en-US" sz="1800" dirty="0" smtClean="0"/>
          </a:p>
          <a:p>
            <a:pPr defTabSz="914400"/>
            <a:r>
              <a:rPr lang="en-US" sz="1800" b="1" dirty="0" smtClean="0"/>
              <a:t>Example:</a:t>
            </a:r>
            <a:r>
              <a:rPr lang="en-US" sz="1800" dirty="0" smtClean="0"/>
              <a:t> Discussions on (various) DESC mailing lists on LSST plans for photometric redshifts.</a:t>
            </a:r>
            <a:endParaRPr lang="en-US" sz="1800" dirty="0"/>
          </a:p>
        </p:txBody>
      </p:sp>
      <p:sp>
        <p:nvSpPr>
          <p:cNvPr id="8" name="TextBox 7"/>
          <p:cNvSpPr txBox="1"/>
          <p:nvPr/>
        </p:nvSpPr>
        <p:spPr>
          <a:xfrm>
            <a:off x="5317434" y="4275151"/>
            <a:ext cx="3826565" cy="338554"/>
          </a:xfrm>
          <a:prstGeom prst="rect">
            <a:avLst/>
          </a:prstGeom>
          <a:solidFill>
            <a:schemeClr val="accent1">
              <a:lumMod val="25000"/>
            </a:schemeClr>
          </a:solidFill>
        </p:spPr>
        <p:txBody>
          <a:bodyPr wrap="square" rtlCol="0">
            <a:spAutoFit/>
          </a:bodyPr>
          <a:lstStyle/>
          <a:p>
            <a:pPr algn="r"/>
            <a:r>
              <a:rPr lang="en-US" sz="1600" i="1" dirty="0" smtClean="0">
                <a:latin typeface="Calibri" charset="0"/>
                <a:ea typeface="Calibri" charset="0"/>
                <a:cs typeface="Calibri" charset="0"/>
              </a:rPr>
              <a:t>+ a well organized and </a:t>
            </a:r>
            <a:r>
              <a:rPr lang="en-US" sz="1600" i="1" smtClean="0">
                <a:latin typeface="Calibri" charset="0"/>
                <a:ea typeface="Calibri" charset="0"/>
                <a:cs typeface="Calibri" charset="0"/>
              </a:rPr>
              <a:t>maintained website</a:t>
            </a:r>
            <a:endParaRPr lang="en-US" sz="1600" i="1" dirty="0">
              <a:latin typeface="Calibri" charset="0"/>
              <a:ea typeface="Calibri" charset="0"/>
              <a:cs typeface="Calibri" charset="0"/>
            </a:endParaRPr>
          </a:p>
        </p:txBody>
      </p:sp>
      <p:sp>
        <p:nvSpPr>
          <p:cNvPr id="9" name="Oval 8"/>
          <p:cNvSpPr/>
          <p:nvPr/>
        </p:nvSpPr>
        <p:spPr>
          <a:xfrm>
            <a:off x="1808922" y="1292087"/>
            <a:ext cx="601200" cy="2584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i="1" smtClean="0"/>
              <a:t>SST</a:t>
            </a:r>
            <a:endParaRPr lang="en-US" sz="1050" i="1"/>
          </a:p>
        </p:txBody>
      </p:sp>
      <p:sp>
        <p:nvSpPr>
          <p:cNvPr id="10" name="Oval 9"/>
          <p:cNvSpPr/>
          <p:nvPr/>
        </p:nvSpPr>
        <p:spPr>
          <a:xfrm>
            <a:off x="4852513" y="1252330"/>
            <a:ext cx="929842" cy="39756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i="1" dirty="0" err="1" smtClean="0"/>
              <a:t>PoC</a:t>
            </a:r>
            <a:r>
              <a:rPr lang="en-US" sz="1050" i="1" dirty="0" smtClean="0"/>
              <a:t> (or DMSS)</a:t>
            </a:r>
            <a:endParaRPr lang="en-US" sz="1050" i="1" dirty="0"/>
          </a:p>
        </p:txBody>
      </p:sp>
      <p:sp>
        <p:nvSpPr>
          <p:cNvPr id="11" name="Oval 10"/>
          <p:cNvSpPr/>
          <p:nvPr/>
        </p:nvSpPr>
        <p:spPr>
          <a:xfrm>
            <a:off x="8172625" y="947530"/>
            <a:ext cx="601200" cy="2584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i="1" dirty="0" err="1" smtClean="0"/>
              <a:t>PoC</a:t>
            </a:r>
            <a:endParaRPr lang="en-US" sz="1050" i="1" dirty="0"/>
          </a:p>
        </p:txBody>
      </p:sp>
    </p:spTree>
    <p:extLst>
      <p:ext uri="{BB962C8B-B14F-4D97-AF65-F5344CB8AC3E}">
        <p14:creationId xmlns:p14="http://schemas.microsoft.com/office/powerpoint/2010/main" val="18072793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Issues and Work in Progress</a:t>
            </a:r>
            <a:endParaRPr lang="en-US" dirty="0"/>
          </a:p>
        </p:txBody>
      </p:sp>
      <p:sp>
        <p:nvSpPr>
          <p:cNvPr id="3" name="Content Placeholder 2"/>
          <p:cNvSpPr>
            <a:spLocks noGrp="1"/>
          </p:cNvSpPr>
          <p:nvPr>
            <p:ph idx="1"/>
          </p:nvPr>
        </p:nvSpPr>
        <p:spPr/>
        <p:txBody>
          <a:bodyPr>
            <a:normAutofit fontScale="92500"/>
          </a:bodyPr>
          <a:lstStyle/>
          <a:p>
            <a:pPr marL="525780" indent="-342900">
              <a:buFont typeface="Arial" charset="0"/>
              <a:buChar char="•"/>
            </a:pPr>
            <a:r>
              <a:rPr lang="en-US" dirty="0" smtClean="0"/>
              <a:t>DM is still implementing all aspects. Not all liaisons have been named, or they haven’t started attending collaboration </a:t>
            </a:r>
            <a:r>
              <a:rPr lang="en-US" dirty="0" err="1" smtClean="0"/>
              <a:t>telecons</a:t>
            </a:r>
            <a:r>
              <a:rPr lang="en-US" dirty="0" smtClean="0"/>
              <a:t>. Delayed by the DM </a:t>
            </a:r>
            <a:r>
              <a:rPr lang="en-US" dirty="0" err="1" smtClean="0"/>
              <a:t>replan</a:t>
            </a:r>
            <a:r>
              <a:rPr lang="en-US" dirty="0" smtClean="0"/>
              <a:t> work, but hope to finish this fall.</a:t>
            </a:r>
          </a:p>
          <a:p>
            <a:pPr marL="525780" indent="-342900">
              <a:buFont typeface="Arial" charset="0"/>
              <a:buChar char="•"/>
            </a:pPr>
            <a:endParaRPr lang="en-US" dirty="0" smtClean="0"/>
          </a:p>
          <a:p>
            <a:pPr marL="525780" indent="-342900">
              <a:buFont typeface="Arial" charset="0"/>
              <a:buChar char="•"/>
            </a:pPr>
            <a:r>
              <a:rPr lang="en-US" dirty="0" smtClean="0"/>
              <a:t>Some aspects still missing, a website being a key one (next slide).</a:t>
            </a:r>
          </a:p>
          <a:p>
            <a:pPr marL="525780" indent="-342900">
              <a:buFont typeface="Arial" charset="0"/>
              <a:buChar char="•"/>
            </a:pPr>
            <a:endParaRPr lang="en-US" dirty="0" smtClean="0"/>
          </a:p>
          <a:p>
            <a:pPr marL="525780" indent="-342900">
              <a:buFont typeface="Arial" charset="0"/>
              <a:buChar char="•"/>
            </a:pPr>
            <a:r>
              <a:rPr lang="en-US" dirty="0" smtClean="0"/>
              <a:t>Need to better differentiate between different communities, and appropriately use communication tools we have available (see following slides)</a:t>
            </a:r>
          </a:p>
          <a:p>
            <a:pPr marL="525780" indent="-342900">
              <a:buFont typeface="Arial" charset="0"/>
              <a:buChar char="•"/>
            </a:pPr>
            <a:endParaRPr lang="en-US" dirty="0" smtClean="0"/>
          </a:p>
          <a:p>
            <a:pPr marL="525780" indent="-342900">
              <a:buFont typeface="Arial" charset="0"/>
              <a:buChar char="•"/>
            </a:pPr>
            <a:r>
              <a:rPr lang="en-US" dirty="0" smtClean="0"/>
              <a:t>Resources remain an issue; it’s (too) easy to neglect communication.</a:t>
            </a:r>
          </a:p>
        </p:txBody>
      </p:sp>
      <p:sp>
        <p:nvSpPr>
          <p:cNvPr id="4" name="Slide Number Placeholder 3"/>
          <p:cNvSpPr>
            <a:spLocks noGrp="1"/>
          </p:cNvSpPr>
          <p:nvPr>
            <p:ph type="sldNum" sz="quarter" idx="4"/>
          </p:nvPr>
        </p:nvSpPr>
        <p:spPr/>
        <p:txBody>
          <a:bodyPr/>
          <a:lstStyle/>
          <a:p>
            <a:fld id="{EC1DA482-8C3D-1B46-9517-60E4661D6553}" type="slidenum">
              <a:rPr lang="en-US" smtClean="0"/>
              <a:pPr/>
              <a:t>17</a:t>
            </a:fld>
            <a:endParaRPr lang="en-US"/>
          </a:p>
        </p:txBody>
      </p:sp>
      <p:sp>
        <p:nvSpPr>
          <p:cNvPr id="5" name="Footer Placeholder 4"/>
          <p:cNvSpPr>
            <a:spLocks noGrp="1"/>
          </p:cNvSpPr>
          <p:nvPr>
            <p:ph type="ftr" sz="quarter" idx="3"/>
          </p:nvPr>
        </p:nvSpPr>
        <p:spPr/>
        <p:txBody>
          <a:bodyPr/>
          <a:lstStyle/>
          <a:p>
            <a:r>
              <a:rPr lang="en-US" smtClean="0"/>
              <a:t>LSST2017 - Tucson, AZ - August 14 - 18, 2017</a:t>
            </a:r>
            <a:endParaRPr lang="en-US" dirty="0"/>
          </a:p>
        </p:txBody>
      </p:sp>
    </p:spTree>
    <p:extLst>
      <p:ext uri="{BB962C8B-B14F-4D97-AF65-F5344CB8AC3E}">
        <p14:creationId xmlns:p14="http://schemas.microsoft.com/office/powerpoint/2010/main" val="5455141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Thinking Ahead: LSST Data Website</a:t>
            </a:r>
            <a:endParaRPr lang="en-US" dirty="0"/>
          </a:p>
        </p:txBody>
      </p:sp>
      <p:sp>
        <p:nvSpPr>
          <p:cNvPr id="3" name="Content Placeholder 2"/>
          <p:cNvSpPr>
            <a:spLocks noGrp="1"/>
          </p:cNvSpPr>
          <p:nvPr>
            <p:ph idx="1"/>
          </p:nvPr>
        </p:nvSpPr>
        <p:spPr>
          <a:xfrm>
            <a:off x="-59634" y="661484"/>
            <a:ext cx="4432851" cy="4002712"/>
          </a:xfrm>
        </p:spPr>
        <p:txBody>
          <a:bodyPr>
            <a:normAutofit fontScale="55000" lnSpcReduction="20000"/>
          </a:bodyPr>
          <a:lstStyle/>
          <a:p>
            <a:pPr marL="525780" indent="-342900">
              <a:buFont typeface="Arial" charset="0"/>
              <a:buChar char="•"/>
            </a:pPr>
            <a:r>
              <a:rPr lang="en-US" dirty="0" smtClean="0"/>
              <a:t>Our </a:t>
            </a:r>
            <a:r>
              <a:rPr lang="en-US" dirty="0" err="1" smtClean="0"/>
              <a:t>lsst.org</a:t>
            </a:r>
            <a:r>
              <a:rPr lang="en-US" dirty="0" smtClean="0"/>
              <a:t> website is largely aimed towards the general science-oriented public</a:t>
            </a:r>
            <a:br>
              <a:rPr lang="en-US" dirty="0" smtClean="0"/>
            </a:br>
            <a:endParaRPr lang="en-US" dirty="0" smtClean="0"/>
          </a:p>
          <a:p>
            <a:pPr marL="525780" indent="-342900">
              <a:buFont typeface="Arial" charset="0"/>
              <a:buChar char="•"/>
            </a:pPr>
            <a:r>
              <a:rPr lang="en-US" dirty="0" smtClean="0"/>
              <a:t>To complete the DM communication structure, we’d benefit from a science products-oriented one</a:t>
            </a:r>
            <a:endParaRPr lang="en-US" dirty="0"/>
          </a:p>
          <a:p>
            <a:pPr marL="1065276" lvl="1" indent="-342900">
              <a:buFont typeface="Arial" charset="0"/>
              <a:buChar char="•"/>
            </a:pPr>
            <a:r>
              <a:rPr lang="en-US" dirty="0" smtClean="0">
                <a:hlinkClick r:id="rId2"/>
              </a:rPr>
              <a:t>http://dm.lsst.org</a:t>
            </a:r>
            <a:r>
              <a:rPr lang="en-US" dirty="0" smtClean="0"/>
              <a:t> (though currently too software oriented; see next slide)</a:t>
            </a:r>
          </a:p>
          <a:p>
            <a:pPr marL="1065276" lvl="1" indent="-342900">
              <a:buFont typeface="Arial" charset="0"/>
              <a:buChar char="•"/>
            </a:pPr>
            <a:r>
              <a:rPr lang="en-US" dirty="0" smtClean="0"/>
              <a:t>Place to learn about the planned data products and services</a:t>
            </a:r>
          </a:p>
          <a:p>
            <a:pPr marL="1065276" lvl="1" indent="-342900">
              <a:buFont typeface="Arial" charset="0"/>
              <a:buChar char="•"/>
            </a:pPr>
            <a:r>
              <a:rPr lang="en-US" dirty="0" smtClean="0"/>
              <a:t>Links to existing simulated products, prototype services</a:t>
            </a:r>
          </a:p>
          <a:p>
            <a:pPr marL="1065276" lvl="1" indent="-342900">
              <a:buFont typeface="Arial" charset="0"/>
              <a:buChar char="•"/>
            </a:pPr>
            <a:r>
              <a:rPr lang="en-US" dirty="0"/>
              <a:t>Place to learn about DM development plans and progress</a:t>
            </a:r>
          </a:p>
          <a:p>
            <a:pPr marL="1065276" lvl="1" indent="-342900">
              <a:buFont typeface="Arial" charset="0"/>
              <a:buChar char="•"/>
            </a:pPr>
            <a:r>
              <a:rPr lang="en-US" dirty="0" smtClean="0"/>
              <a:t>Place to learn about Community interaction mechanisms and tools (points of contact, tools, etc.)</a:t>
            </a:r>
          </a:p>
          <a:p>
            <a:pPr marL="1065276" lvl="1" indent="-342900">
              <a:buFont typeface="Arial" charset="0"/>
              <a:buChar char="•"/>
            </a:pPr>
            <a:r>
              <a:rPr lang="en-US" dirty="0" smtClean="0"/>
              <a:t>Data-related publications, presentations</a:t>
            </a:r>
            <a:br>
              <a:rPr lang="en-US" dirty="0" smtClean="0"/>
            </a:br>
            <a:endParaRPr lang="en-US" dirty="0" smtClean="0"/>
          </a:p>
          <a:p>
            <a:pPr marL="525780" indent="-342900">
              <a:buFont typeface="Arial" charset="0"/>
              <a:buChar char="•"/>
            </a:pPr>
            <a:r>
              <a:rPr lang="en-US" dirty="0" smtClean="0"/>
              <a:t>Analogous to what other missions have deployed by their “data processing” arms (e.g., WFIRST). Natural path towards the LSST Archive website in operations.</a:t>
            </a:r>
            <a:br>
              <a:rPr lang="en-US" dirty="0" smtClean="0"/>
            </a:br>
            <a:endParaRPr lang="en-US" dirty="0" smtClean="0"/>
          </a:p>
          <a:p>
            <a:pPr marL="525780" indent="-342900">
              <a:buFont typeface="Arial" charset="0"/>
              <a:buChar char="•"/>
            </a:pPr>
            <a:r>
              <a:rPr lang="en-US" dirty="0" smtClean="0"/>
              <a:t>Not clear we have the resources to maintain it; should try.</a:t>
            </a:r>
            <a:endParaRPr lang="en-US" dirty="0"/>
          </a:p>
        </p:txBody>
      </p:sp>
      <p:sp>
        <p:nvSpPr>
          <p:cNvPr id="4" name="Slide Number Placeholder 3"/>
          <p:cNvSpPr>
            <a:spLocks noGrp="1"/>
          </p:cNvSpPr>
          <p:nvPr>
            <p:ph type="sldNum" sz="quarter" idx="4"/>
          </p:nvPr>
        </p:nvSpPr>
        <p:spPr/>
        <p:txBody>
          <a:bodyPr/>
          <a:lstStyle/>
          <a:p>
            <a:fld id="{EC1DA482-8C3D-1B46-9517-60E4661D6553}" type="slidenum">
              <a:rPr lang="en-US" smtClean="0"/>
              <a:pPr/>
              <a:t>18</a:t>
            </a:fld>
            <a:endParaRPr lang="en-US"/>
          </a:p>
        </p:txBody>
      </p:sp>
      <p:sp>
        <p:nvSpPr>
          <p:cNvPr id="5" name="Footer Placeholder 4"/>
          <p:cNvSpPr>
            <a:spLocks noGrp="1"/>
          </p:cNvSpPr>
          <p:nvPr>
            <p:ph type="ftr" sz="quarter" idx="3"/>
          </p:nvPr>
        </p:nvSpPr>
        <p:spPr/>
        <p:txBody>
          <a:bodyPr/>
          <a:lstStyle/>
          <a:p>
            <a:r>
              <a:rPr lang="en-US" smtClean="0"/>
              <a:t>LSST2017 - Tucson, AZ - August 14 - 18, 2017</a:t>
            </a:r>
            <a:endParaRPr lang="en-US" dirty="0"/>
          </a:p>
        </p:txBody>
      </p:sp>
      <p:pic>
        <p:nvPicPr>
          <p:cNvPr id="6" name="Picture 5"/>
          <p:cNvPicPr>
            <a:picLocks noChangeAspect="1"/>
          </p:cNvPicPr>
          <p:nvPr/>
        </p:nvPicPr>
        <p:blipFill>
          <a:blip r:embed="rId3"/>
          <a:stretch>
            <a:fillRect/>
          </a:stretch>
        </p:blipFill>
        <p:spPr>
          <a:xfrm>
            <a:off x="4723366" y="679624"/>
            <a:ext cx="4116868" cy="336527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373217" y="4136265"/>
            <a:ext cx="4552122" cy="523220"/>
          </a:xfrm>
          <a:prstGeom prst="rect">
            <a:avLst/>
          </a:prstGeom>
          <a:noFill/>
        </p:spPr>
        <p:txBody>
          <a:bodyPr wrap="square" rtlCol="0">
            <a:spAutoFit/>
          </a:bodyPr>
          <a:lstStyle/>
          <a:p>
            <a:pPr algn="r"/>
            <a:r>
              <a:rPr lang="en-US" sz="1400" dirty="0" smtClean="0">
                <a:solidFill>
                  <a:schemeClr val="bg1">
                    <a:lumMod val="85000"/>
                    <a:lumOff val="15000"/>
                  </a:schemeClr>
                </a:solidFill>
                <a:latin typeface="Calibri" charset="0"/>
                <a:ea typeface="Calibri" charset="0"/>
                <a:cs typeface="Calibri" charset="0"/>
              </a:rPr>
              <a:t>IPAC WFIRST website: a possible model for making project information better discoverable by the community.</a:t>
            </a:r>
          </a:p>
        </p:txBody>
      </p:sp>
    </p:spTree>
    <p:extLst>
      <p:ext uri="{BB962C8B-B14F-4D97-AF65-F5344CB8AC3E}">
        <p14:creationId xmlns:p14="http://schemas.microsoft.com/office/powerpoint/2010/main" val="11334626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Thinking Ahead: LSST Community vs. LSST Stack Community</a:t>
            </a:r>
            <a:endParaRPr lang="en-US" sz="2400" dirty="0"/>
          </a:p>
        </p:txBody>
      </p:sp>
      <p:sp>
        <p:nvSpPr>
          <p:cNvPr id="3" name="Content Placeholder 2"/>
          <p:cNvSpPr>
            <a:spLocks noGrp="1"/>
          </p:cNvSpPr>
          <p:nvPr>
            <p:ph idx="1"/>
          </p:nvPr>
        </p:nvSpPr>
        <p:spPr/>
        <p:txBody>
          <a:bodyPr>
            <a:normAutofit fontScale="77500" lnSpcReduction="20000"/>
          </a:bodyPr>
          <a:lstStyle/>
          <a:p>
            <a:pPr marL="525780" indent="-342900">
              <a:buFont typeface="Arial" charset="0"/>
              <a:buChar char="•"/>
            </a:pPr>
            <a:r>
              <a:rPr lang="en-US" sz="2000" dirty="0" smtClean="0"/>
              <a:t>We’re beginning to distinguish between the “LSST Community” and the ”LSST Stack Community”.</a:t>
            </a:r>
          </a:p>
          <a:p>
            <a:pPr marL="1065276" lvl="1" indent="-342900">
              <a:buFont typeface="Arial" charset="0"/>
              <a:buChar char="•"/>
            </a:pPr>
            <a:r>
              <a:rPr lang="en-US" sz="2000" b="1" dirty="0" smtClean="0"/>
              <a:t>1. LSST Community:</a:t>
            </a:r>
            <a:r>
              <a:rPr lang="en-US" sz="2000" dirty="0" smtClean="0"/>
              <a:t> the community of scientists interested in using LSST data and services for research.</a:t>
            </a:r>
          </a:p>
          <a:p>
            <a:pPr marL="1065276" lvl="1" indent="-342900">
              <a:buFont typeface="Arial" charset="0"/>
              <a:buChar char="•"/>
            </a:pPr>
            <a:r>
              <a:rPr lang="en-US" sz="2000" b="1" dirty="0" smtClean="0"/>
              <a:t>2. LSST Stack Community:</a:t>
            </a:r>
            <a:r>
              <a:rPr lang="en-US" sz="2000" dirty="0" smtClean="0"/>
              <a:t> the community of people interested in running or modifying the LSST processing software.</a:t>
            </a:r>
            <a:br>
              <a:rPr lang="en-US" sz="2000" dirty="0" smtClean="0"/>
            </a:br>
            <a:endParaRPr lang="en-US" sz="2000" dirty="0" smtClean="0"/>
          </a:p>
          <a:p>
            <a:pPr marL="525780" indent="-342900">
              <a:buFont typeface="Arial" charset="0"/>
              <a:buChar char="•"/>
            </a:pPr>
            <a:r>
              <a:rPr lang="en-US" sz="2000" dirty="0" smtClean="0"/>
              <a:t>The two overlap, but have (sometimes significantly) different expectations or needs.</a:t>
            </a:r>
          </a:p>
          <a:p>
            <a:pPr marL="525780" indent="-342900">
              <a:buFont typeface="Arial" charset="0"/>
              <a:buChar char="•"/>
            </a:pPr>
            <a:r>
              <a:rPr lang="en-US" sz="2000" b="1" dirty="0"/>
              <a:t>The former is likely to be significantly </a:t>
            </a:r>
            <a:r>
              <a:rPr lang="en-US" sz="2000" b="1" dirty="0" smtClean="0"/>
              <a:t>larger.</a:t>
            </a:r>
          </a:p>
          <a:p>
            <a:pPr marL="1065276" lvl="1" indent="-342900">
              <a:buFont typeface="Arial" charset="0"/>
              <a:buChar char="•"/>
            </a:pPr>
            <a:r>
              <a:rPr lang="en-US" sz="1900" dirty="0" smtClean="0"/>
              <a:t>E.g., compare </a:t>
            </a:r>
            <a:r>
              <a:rPr lang="en-US" sz="1900" dirty="0"/>
              <a:t>the number of people who have used SDSS data, vs. who have run </a:t>
            </a:r>
            <a:r>
              <a:rPr lang="en-US" sz="1900" i="1" dirty="0" smtClean="0"/>
              <a:t>Photo</a:t>
            </a:r>
            <a:r>
              <a:rPr lang="en-US" sz="1900" dirty="0" smtClean="0"/>
              <a:t>.</a:t>
            </a:r>
            <a:endParaRPr lang="en-US" sz="1900" dirty="0"/>
          </a:p>
          <a:p>
            <a:pPr marL="525780" indent="-342900">
              <a:buFont typeface="Arial" charset="0"/>
              <a:buChar char="•"/>
            </a:pPr>
            <a:endParaRPr lang="en-US" sz="2000" dirty="0" smtClean="0"/>
          </a:p>
          <a:p>
            <a:pPr marL="525780" indent="-342900">
              <a:buFont typeface="Arial" charset="0"/>
              <a:buChar char="•"/>
            </a:pPr>
            <a:r>
              <a:rPr lang="en-US" sz="2000" dirty="0" smtClean="0"/>
              <a:t>We’ve so far put the emphasis on supporting community #2. This had the effect of sometimes confusing or giving the wrong impression to community #1.</a:t>
            </a:r>
          </a:p>
          <a:p>
            <a:pPr marL="1065276" lvl="1" indent="-342900">
              <a:buFont typeface="Arial" charset="0"/>
              <a:buChar char="•"/>
            </a:pPr>
            <a:r>
              <a:rPr lang="en-US" sz="1900" dirty="0" smtClean="0"/>
              <a:t>E.g., a typical LSST user will </a:t>
            </a:r>
            <a:r>
              <a:rPr lang="en-US" sz="1900" u="sng" dirty="0" smtClean="0"/>
              <a:t>not</a:t>
            </a:r>
            <a:r>
              <a:rPr lang="en-US" sz="1900" dirty="0" smtClean="0"/>
              <a:t> be expected to use the LSST stack or reduce the data themselves. Most users shouldn’t be trying to build it.</a:t>
            </a:r>
          </a:p>
          <a:p>
            <a:pPr marL="1065276" lvl="1" indent="-342900">
              <a:buFont typeface="Arial" charset="0"/>
              <a:buChar char="•"/>
            </a:pPr>
            <a:r>
              <a:rPr lang="en-US" sz="1900" dirty="0" smtClean="0"/>
              <a:t>We haven’t yet offered LSST-like simulated datasets, emphasized data model documentation, broadly offered LSST-reprocessed data, and similar products. These may be more interesting to community #1.</a:t>
            </a:r>
            <a:br>
              <a:rPr lang="en-US" sz="1900" dirty="0" smtClean="0"/>
            </a:br>
            <a:endParaRPr lang="en-US" sz="1800" dirty="0" smtClean="0"/>
          </a:p>
          <a:p>
            <a:pPr marL="525780" indent="-342900">
              <a:buFont typeface="Arial" charset="0"/>
              <a:buChar char="•"/>
            </a:pPr>
            <a:r>
              <a:rPr lang="en-US" sz="2000" dirty="0" smtClean="0"/>
              <a:t>We need to support both communities, with appropriate mechanisms.</a:t>
            </a:r>
            <a:endParaRPr lang="en-US" sz="1800" dirty="0" smtClean="0"/>
          </a:p>
        </p:txBody>
      </p:sp>
      <p:sp>
        <p:nvSpPr>
          <p:cNvPr id="4" name="Slide Number Placeholder 3"/>
          <p:cNvSpPr>
            <a:spLocks noGrp="1"/>
          </p:cNvSpPr>
          <p:nvPr>
            <p:ph type="sldNum" sz="quarter" idx="4"/>
          </p:nvPr>
        </p:nvSpPr>
        <p:spPr/>
        <p:txBody>
          <a:bodyPr/>
          <a:lstStyle/>
          <a:p>
            <a:fld id="{EC1DA482-8C3D-1B46-9517-60E4661D6553}" type="slidenum">
              <a:rPr lang="en-US" smtClean="0"/>
              <a:pPr/>
              <a:t>19</a:t>
            </a:fld>
            <a:endParaRPr lang="en-US"/>
          </a:p>
        </p:txBody>
      </p:sp>
      <p:sp>
        <p:nvSpPr>
          <p:cNvPr id="5" name="Footer Placeholder 4"/>
          <p:cNvSpPr>
            <a:spLocks noGrp="1"/>
          </p:cNvSpPr>
          <p:nvPr>
            <p:ph type="ftr" sz="quarter" idx="3"/>
          </p:nvPr>
        </p:nvSpPr>
        <p:spPr/>
        <p:txBody>
          <a:bodyPr/>
          <a:lstStyle/>
          <a:p>
            <a:r>
              <a:rPr lang="en-US" smtClean="0"/>
              <a:t>LSST2017 - Tucson, AZ - August 14 - 18, 2017</a:t>
            </a:r>
            <a:endParaRPr lang="en-US" dirty="0"/>
          </a:p>
        </p:txBody>
      </p:sp>
    </p:spTree>
    <p:extLst>
      <p:ext uri="{BB962C8B-B14F-4D97-AF65-F5344CB8AC3E}">
        <p14:creationId xmlns:p14="http://schemas.microsoft.com/office/powerpoint/2010/main" val="16043153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Desired Outcomes</a:t>
            </a:r>
            <a:endParaRPr lang="en-US" sz="2400" dirty="0"/>
          </a:p>
        </p:txBody>
      </p:sp>
      <p:sp>
        <p:nvSpPr>
          <p:cNvPr id="3" name="Content Placeholder 2"/>
          <p:cNvSpPr>
            <a:spLocks noGrp="1"/>
          </p:cNvSpPr>
          <p:nvPr>
            <p:ph idx="1"/>
          </p:nvPr>
        </p:nvSpPr>
        <p:spPr/>
        <p:txBody>
          <a:bodyPr>
            <a:normAutofit lnSpcReduction="10000"/>
          </a:bodyPr>
          <a:lstStyle/>
          <a:p>
            <a:pPr>
              <a:spcAft>
                <a:spcPts val="1200"/>
              </a:spcAft>
            </a:pPr>
            <a:r>
              <a:rPr lang="en-US" sz="2200" dirty="0" smtClean="0"/>
              <a:t>Clarify existing opportunities for the Community to provide input to the Project</a:t>
            </a:r>
          </a:p>
          <a:p>
            <a:pPr>
              <a:spcAft>
                <a:spcPts val="1200"/>
              </a:spcAft>
            </a:pPr>
            <a:r>
              <a:rPr lang="en-US" sz="2200" dirty="0" smtClean="0"/>
              <a:t>Help the Project and subsystems prioritize resources for community engagement</a:t>
            </a:r>
          </a:p>
          <a:p>
            <a:pPr>
              <a:spcAft>
                <a:spcPts val="1200"/>
              </a:spcAft>
            </a:pPr>
            <a:r>
              <a:rPr lang="en-US" sz="2200" dirty="0" smtClean="0"/>
              <a:t>Identify follow-up activities that can strengthen communication framework, e.g. Science Collaborations as a proxy for the community</a:t>
            </a:r>
            <a:endParaRPr lang="en-US" sz="2200" dirty="0"/>
          </a:p>
          <a:p>
            <a:pPr>
              <a:spcAft>
                <a:spcPts val="1200"/>
              </a:spcAft>
            </a:pPr>
            <a:r>
              <a:rPr lang="en-US" sz="2200" dirty="0" smtClean="0"/>
              <a:t>Get input that will inform the Project-level communications plan strategy and policy</a:t>
            </a:r>
          </a:p>
          <a:p>
            <a:pPr algn="ctr">
              <a:spcAft>
                <a:spcPts val="1200"/>
              </a:spcAft>
            </a:pPr>
            <a:r>
              <a:rPr lang="en-US" sz="2200" i="1" dirty="0"/>
              <a:t>… We recognize that even among the “insiders” community in this room that there is a wide range of perspectives and needs.</a:t>
            </a:r>
          </a:p>
          <a:p>
            <a:pPr>
              <a:spcAft>
                <a:spcPts val="1200"/>
              </a:spcAft>
            </a:pPr>
            <a:endParaRPr lang="en-US" sz="2200" dirty="0" smtClean="0"/>
          </a:p>
          <a:p>
            <a:pPr>
              <a:spcAft>
                <a:spcPts val="900"/>
              </a:spcAft>
            </a:pPr>
            <a:endParaRPr lang="en-US" sz="2200" dirty="0"/>
          </a:p>
        </p:txBody>
      </p:sp>
      <p:sp>
        <p:nvSpPr>
          <p:cNvPr id="4" name="Slide Number Placeholder 3"/>
          <p:cNvSpPr>
            <a:spLocks noGrp="1"/>
          </p:cNvSpPr>
          <p:nvPr>
            <p:ph type="sldNum" sz="quarter" idx="4"/>
          </p:nvPr>
        </p:nvSpPr>
        <p:spPr/>
        <p:txBody>
          <a:bodyPr/>
          <a:lstStyle/>
          <a:p>
            <a:fld id="{EC1DA482-8C3D-1B46-9517-60E4661D6553}" type="slidenum">
              <a:rPr lang="en-US" smtClean="0"/>
              <a:pPr/>
              <a:t>2</a:t>
            </a:fld>
            <a:endParaRPr lang="en-US"/>
          </a:p>
        </p:txBody>
      </p:sp>
      <p:sp>
        <p:nvSpPr>
          <p:cNvPr id="5" name="Footer Placeholder 4"/>
          <p:cNvSpPr>
            <a:spLocks noGrp="1"/>
          </p:cNvSpPr>
          <p:nvPr>
            <p:ph type="ftr" sz="quarter" idx="3"/>
          </p:nvPr>
        </p:nvSpPr>
        <p:spPr/>
        <p:txBody>
          <a:bodyPr/>
          <a:lstStyle/>
          <a:p>
            <a:r>
              <a:rPr lang="en-US" smtClean="0"/>
              <a:t>LSST2017 - Tucson, AZ - August 14 - 18, 2017</a:t>
            </a:r>
            <a:endParaRPr lang="en-US" dirty="0"/>
          </a:p>
        </p:txBody>
      </p:sp>
    </p:spTree>
    <p:extLst>
      <p:ext uri="{BB962C8B-B14F-4D97-AF65-F5344CB8AC3E}">
        <p14:creationId xmlns:p14="http://schemas.microsoft.com/office/powerpoint/2010/main" val="1182575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pPr marL="525780" indent="-342900">
              <a:buFont typeface="Arial" charset="0"/>
              <a:buChar char="•"/>
            </a:pPr>
            <a:r>
              <a:rPr lang="en-US" dirty="0" smtClean="0"/>
              <a:t>DM is putting into place an organized community interaction effort, in order to fulfill the Construction mandate to deliver data products and services the community needs, within budget and schedule constraints.</a:t>
            </a:r>
          </a:p>
          <a:p>
            <a:pPr marL="525780" indent="-342900">
              <a:buFont typeface="Arial" charset="0"/>
              <a:buChar char="•"/>
            </a:pPr>
            <a:endParaRPr lang="en-US" dirty="0"/>
          </a:p>
          <a:p>
            <a:pPr marL="525780" indent="-342900">
              <a:buFont typeface="Arial" charset="0"/>
              <a:buChar char="•"/>
            </a:pPr>
            <a:r>
              <a:rPr lang="en-US" dirty="0" smtClean="0"/>
              <a:t>The effort is led by the DM System Science Team, centered around designated liaisons, with Science Collaborations serving as an organized proxy for the overall community.</a:t>
            </a:r>
          </a:p>
          <a:p>
            <a:pPr marL="525780" indent="-342900">
              <a:buFont typeface="Arial" charset="0"/>
              <a:buChar char="•"/>
            </a:pPr>
            <a:endParaRPr lang="en-US" dirty="0"/>
          </a:p>
          <a:p>
            <a:pPr marL="525780" indent="-342900">
              <a:buFont typeface="Arial" charset="0"/>
              <a:buChar char="•"/>
            </a:pPr>
            <a:r>
              <a:rPr lang="en-US" dirty="0" smtClean="0"/>
              <a:t>Not all aspects have been established yet (e.g., website) as resources remain an issue, but progress is being made.</a:t>
            </a:r>
            <a:endParaRPr lang="en-US" dirty="0"/>
          </a:p>
        </p:txBody>
      </p:sp>
      <p:sp>
        <p:nvSpPr>
          <p:cNvPr id="4" name="Slide Number Placeholder 3"/>
          <p:cNvSpPr>
            <a:spLocks noGrp="1"/>
          </p:cNvSpPr>
          <p:nvPr>
            <p:ph type="sldNum" sz="quarter" idx="4"/>
          </p:nvPr>
        </p:nvSpPr>
        <p:spPr/>
        <p:txBody>
          <a:bodyPr/>
          <a:lstStyle/>
          <a:p>
            <a:fld id="{EC1DA482-8C3D-1B46-9517-60E4661D6553}" type="slidenum">
              <a:rPr lang="en-US" smtClean="0"/>
              <a:pPr/>
              <a:t>20</a:t>
            </a:fld>
            <a:endParaRPr lang="en-US"/>
          </a:p>
        </p:txBody>
      </p:sp>
      <p:sp>
        <p:nvSpPr>
          <p:cNvPr id="5" name="Footer Placeholder 4"/>
          <p:cNvSpPr>
            <a:spLocks noGrp="1"/>
          </p:cNvSpPr>
          <p:nvPr>
            <p:ph type="ftr" sz="quarter" idx="3"/>
          </p:nvPr>
        </p:nvSpPr>
        <p:spPr/>
        <p:txBody>
          <a:bodyPr/>
          <a:lstStyle/>
          <a:p>
            <a:r>
              <a:rPr lang="en-US" smtClean="0"/>
              <a:t>LSST2017 - Tucson, AZ - August 14 - 18, 2017</a:t>
            </a:r>
            <a:endParaRPr lang="en-US" dirty="0"/>
          </a:p>
        </p:txBody>
      </p:sp>
    </p:spTree>
    <p:extLst>
      <p:ext uri="{BB962C8B-B14F-4D97-AF65-F5344CB8AC3E}">
        <p14:creationId xmlns:p14="http://schemas.microsoft.com/office/powerpoint/2010/main" val="13625268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Backups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fld id="{EC1DA482-8C3D-1B46-9517-60E4661D6553}" type="slidenum">
              <a:rPr lang="en-US" smtClean="0"/>
              <a:pPr/>
              <a:t>21</a:t>
            </a:fld>
            <a:endParaRPr lang="en-US"/>
          </a:p>
        </p:txBody>
      </p:sp>
      <p:sp>
        <p:nvSpPr>
          <p:cNvPr id="5" name="Footer Placeholder 4"/>
          <p:cNvSpPr>
            <a:spLocks noGrp="1"/>
          </p:cNvSpPr>
          <p:nvPr>
            <p:ph type="ftr" sz="quarter" idx="3"/>
          </p:nvPr>
        </p:nvSpPr>
        <p:spPr/>
        <p:txBody>
          <a:bodyPr/>
          <a:lstStyle/>
          <a:p>
            <a:r>
              <a:rPr lang="en-US" smtClean="0"/>
              <a:t>LSST2017 - Tucson, AZ - August 14 - 18, 2017</a:t>
            </a:r>
            <a:endParaRPr lang="en-US" dirty="0"/>
          </a:p>
        </p:txBody>
      </p:sp>
    </p:spTree>
    <p:extLst>
      <p:ext uri="{BB962C8B-B14F-4D97-AF65-F5344CB8AC3E}">
        <p14:creationId xmlns:p14="http://schemas.microsoft.com/office/powerpoint/2010/main" val="3860921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should this work in practice</a:t>
            </a:r>
            <a:endParaRPr lang="en-US" dirty="0"/>
          </a:p>
        </p:txBody>
      </p:sp>
      <p:sp>
        <p:nvSpPr>
          <p:cNvPr id="3" name="Content Placeholder 2"/>
          <p:cNvSpPr>
            <a:spLocks noGrp="1"/>
          </p:cNvSpPr>
          <p:nvPr>
            <p:ph idx="1"/>
          </p:nvPr>
        </p:nvSpPr>
        <p:spPr/>
        <p:txBody>
          <a:bodyPr>
            <a:normAutofit fontScale="92500" lnSpcReduction="10000"/>
          </a:bodyPr>
          <a:lstStyle/>
          <a:p>
            <a:pPr marL="525780" indent="-342900">
              <a:buFont typeface="Arial" charset="0"/>
              <a:buChar char="•"/>
            </a:pPr>
            <a:r>
              <a:rPr lang="en-US" sz="2000" dirty="0" smtClean="0"/>
              <a:t>The collaboration chairs have monthly meetings with the PST; a chance to discuss high-level issues (this is broader than just DM)</a:t>
            </a:r>
          </a:p>
          <a:p>
            <a:pPr marL="1065276" lvl="1" indent="-342900">
              <a:buFont typeface="Arial" charset="0"/>
              <a:buChar char="•"/>
            </a:pPr>
            <a:r>
              <a:rPr lang="en-US" sz="2000" dirty="0" smtClean="0"/>
              <a:t>The Chairs pass this information to the collaborations</a:t>
            </a:r>
            <a:br>
              <a:rPr lang="en-US" sz="2000" dirty="0" smtClean="0"/>
            </a:br>
            <a:endParaRPr lang="en-US" sz="2000" dirty="0" smtClean="0"/>
          </a:p>
          <a:p>
            <a:pPr marL="525780" indent="-342900">
              <a:buFont typeface="Arial" charset="0"/>
              <a:buChar char="•"/>
            </a:pPr>
            <a:r>
              <a:rPr lang="en-US" sz="2000" dirty="0"/>
              <a:t>DM Liaisons will attend regular collaboration </a:t>
            </a:r>
            <a:r>
              <a:rPr lang="en-US" sz="2000" dirty="0" err="1"/>
              <a:t>telecons</a:t>
            </a:r>
            <a:r>
              <a:rPr lang="en-US" sz="2000" dirty="0"/>
              <a:t>. A chance to connect on a weekly or </a:t>
            </a:r>
            <a:r>
              <a:rPr lang="en-US" sz="2000" dirty="0" smtClean="0"/>
              <a:t>fortnightly </a:t>
            </a:r>
            <a:r>
              <a:rPr lang="en-US" sz="2000" dirty="0"/>
              <a:t>basis</a:t>
            </a:r>
            <a:r>
              <a:rPr lang="en-US" sz="2000" dirty="0" smtClean="0"/>
              <a:t>.</a:t>
            </a:r>
          </a:p>
          <a:p>
            <a:pPr marL="1065276" lvl="1" indent="-342900">
              <a:buFont typeface="Arial" charset="0"/>
              <a:buChar char="•"/>
            </a:pPr>
            <a:r>
              <a:rPr lang="en-US" sz="1900" dirty="0" smtClean="0"/>
              <a:t>This will not be a one-size-fits all arrangement; all collaborations are subtly different (some require more than one liaison, depending on DM needs)</a:t>
            </a:r>
            <a:endParaRPr lang="en-US" sz="1900" dirty="0"/>
          </a:p>
          <a:p>
            <a:pPr marL="525780" indent="-342900">
              <a:buFont typeface="Arial" charset="0"/>
              <a:buChar char="•"/>
            </a:pPr>
            <a:endParaRPr lang="en-US" sz="2000" dirty="0"/>
          </a:p>
          <a:p>
            <a:pPr marL="525780" indent="-342900">
              <a:buFont typeface="Arial" charset="0"/>
              <a:buChar char="•"/>
            </a:pPr>
            <a:r>
              <a:rPr lang="en-US" sz="2000" dirty="0" smtClean="0"/>
              <a:t>We are looking into establishing (at least) a quarterly “DM status update” calls with each science collaboration. The Solar System SC meeting last week may be a good model.</a:t>
            </a:r>
          </a:p>
          <a:p>
            <a:pPr marL="1065276" lvl="1" indent="-342900">
              <a:buFont typeface="Arial" charset="0"/>
              <a:buChar char="•"/>
            </a:pPr>
            <a:r>
              <a:rPr lang="en-US" sz="1900" dirty="0" smtClean="0"/>
              <a:t>A chance for any collaboration member to be kept appraised of DM progress</a:t>
            </a:r>
            <a:br>
              <a:rPr lang="en-US" sz="1900" dirty="0" smtClean="0"/>
            </a:br>
            <a:endParaRPr lang="en-US" sz="1900" dirty="0" smtClean="0"/>
          </a:p>
        </p:txBody>
      </p:sp>
      <p:sp>
        <p:nvSpPr>
          <p:cNvPr id="4" name="Slide Number Placeholder 3"/>
          <p:cNvSpPr>
            <a:spLocks noGrp="1"/>
          </p:cNvSpPr>
          <p:nvPr>
            <p:ph type="sldNum" sz="quarter" idx="4"/>
          </p:nvPr>
        </p:nvSpPr>
        <p:spPr/>
        <p:txBody>
          <a:bodyPr/>
          <a:lstStyle/>
          <a:p>
            <a:fld id="{EC1DA482-8C3D-1B46-9517-60E4661D6553}" type="slidenum">
              <a:rPr lang="en-US" smtClean="0"/>
              <a:pPr/>
              <a:t>22</a:t>
            </a:fld>
            <a:endParaRPr lang="en-US"/>
          </a:p>
        </p:txBody>
      </p:sp>
      <p:sp>
        <p:nvSpPr>
          <p:cNvPr id="5" name="Footer Placeholder 4"/>
          <p:cNvSpPr>
            <a:spLocks noGrp="1"/>
          </p:cNvSpPr>
          <p:nvPr>
            <p:ph type="ftr" sz="quarter" idx="3"/>
          </p:nvPr>
        </p:nvSpPr>
        <p:spPr/>
        <p:txBody>
          <a:bodyPr/>
          <a:lstStyle/>
          <a:p>
            <a:r>
              <a:rPr lang="en-US" smtClean="0"/>
              <a:t>LSST2017 - Tucson, AZ - August 14 - 18, 2017</a:t>
            </a:r>
            <a:endParaRPr lang="en-US" dirty="0"/>
          </a:p>
        </p:txBody>
      </p:sp>
    </p:spTree>
    <p:extLst>
      <p:ext uri="{BB962C8B-B14F-4D97-AF65-F5344CB8AC3E}">
        <p14:creationId xmlns:p14="http://schemas.microsoft.com/office/powerpoint/2010/main" val="10286804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Supporting Contributions to DM Software</a:t>
            </a:r>
            <a:endParaRPr lang="en-US" dirty="0"/>
          </a:p>
        </p:txBody>
      </p:sp>
      <p:sp>
        <p:nvSpPr>
          <p:cNvPr id="3" name="Content Placeholder 2"/>
          <p:cNvSpPr>
            <a:spLocks noGrp="1"/>
          </p:cNvSpPr>
          <p:nvPr>
            <p:ph idx="1"/>
          </p:nvPr>
        </p:nvSpPr>
        <p:spPr/>
        <p:txBody>
          <a:bodyPr>
            <a:normAutofit lnSpcReduction="10000"/>
          </a:bodyPr>
          <a:lstStyle/>
          <a:p>
            <a:pPr marL="525780" indent="-342900">
              <a:buFont typeface="Arial" charset="0"/>
              <a:buChar char="•"/>
            </a:pPr>
            <a:r>
              <a:rPr lang="en-US" sz="2000" dirty="0" smtClean="0"/>
              <a:t>Most LSST DM software is open source and available on </a:t>
            </a:r>
            <a:r>
              <a:rPr lang="en-US" sz="2000" dirty="0" err="1" smtClean="0"/>
              <a:t>github</a:t>
            </a:r>
            <a:r>
              <a:rPr lang="en-US" sz="2000" dirty="0" smtClean="0"/>
              <a:t/>
            </a:r>
            <a:br>
              <a:rPr lang="en-US" sz="2000" dirty="0" smtClean="0"/>
            </a:br>
            <a:endParaRPr lang="en-US" sz="2000" dirty="0"/>
          </a:p>
          <a:p>
            <a:pPr marL="525780" indent="-342900">
              <a:buFont typeface="Arial" charset="0"/>
              <a:buChar char="•"/>
            </a:pPr>
            <a:r>
              <a:rPr lang="en-US" sz="2000" dirty="0" smtClean="0"/>
              <a:t>For those interested in trying the LSST codes (as well as our own developers), we’ve made extensive documentation available on how to install and run it. For example:</a:t>
            </a:r>
          </a:p>
          <a:p>
            <a:pPr marL="1065276" lvl="1" indent="-342900">
              <a:buFont typeface="Arial" charset="0"/>
              <a:buChar char="•"/>
            </a:pPr>
            <a:r>
              <a:rPr lang="en-US" sz="2000" dirty="0" smtClean="0">
                <a:hlinkClick r:id="rId2"/>
              </a:rPr>
              <a:t>http://developer.lsst.io</a:t>
            </a:r>
            <a:endParaRPr lang="en-US" sz="2000" dirty="0" smtClean="0"/>
          </a:p>
          <a:p>
            <a:pPr marL="1065276" lvl="1" indent="-342900">
              <a:buFont typeface="Arial" charset="0"/>
              <a:buChar char="•"/>
            </a:pPr>
            <a:r>
              <a:rPr lang="en-US" sz="2000" dirty="0" smtClean="0">
                <a:hlinkClick r:id="rId3"/>
              </a:rPr>
              <a:t>http://pipelines.lsst.io</a:t>
            </a:r>
            <a:r>
              <a:rPr lang="en-US" sz="2000" dirty="0" smtClean="0"/>
              <a:t/>
            </a:r>
            <a:br>
              <a:rPr lang="en-US" sz="2000" dirty="0" smtClean="0"/>
            </a:br>
            <a:endParaRPr lang="en-US" sz="2000" dirty="0" smtClean="0"/>
          </a:p>
          <a:p>
            <a:pPr marL="525780" indent="-342900">
              <a:buFont typeface="Arial" charset="0"/>
              <a:buChar char="•"/>
            </a:pPr>
            <a:r>
              <a:rPr lang="en-US" sz="2000" dirty="0" smtClean="0"/>
              <a:t>We’re open to community interaction and contributions to the LSST software, with a number of mechanisms to enable these:</a:t>
            </a:r>
          </a:p>
          <a:p>
            <a:pPr marL="1065276" lvl="1" indent="-342900">
              <a:buFont typeface="Arial" charset="0"/>
              <a:buChar char="•"/>
            </a:pPr>
            <a:r>
              <a:rPr lang="en-US" sz="2000" dirty="0" smtClean="0"/>
              <a:t>Bug reports and contributions: </a:t>
            </a:r>
            <a:r>
              <a:rPr lang="en-US" sz="2000" b="1" dirty="0" err="1" smtClean="0"/>
              <a:t>Github</a:t>
            </a:r>
            <a:r>
              <a:rPr lang="en-US" sz="2000" b="1" dirty="0" smtClean="0"/>
              <a:t> Issues</a:t>
            </a:r>
          </a:p>
          <a:p>
            <a:pPr marL="1065276" lvl="1" indent="-342900">
              <a:buFont typeface="Arial" charset="0"/>
              <a:buChar char="•"/>
            </a:pPr>
            <a:r>
              <a:rPr lang="en-US" sz="2000" dirty="0" err="1" smtClean="0"/>
              <a:t>StackOverflow</a:t>
            </a:r>
            <a:r>
              <a:rPr lang="en-US" sz="2000" dirty="0" smtClean="0"/>
              <a:t>-like message board: </a:t>
            </a:r>
            <a:r>
              <a:rPr lang="en-US" sz="2000" b="1" dirty="0" smtClean="0">
                <a:hlinkClick r:id="rId4"/>
              </a:rPr>
              <a:t>http://community.lsst.org</a:t>
            </a:r>
            <a:endParaRPr lang="en-US" sz="2000" b="1" dirty="0" smtClean="0"/>
          </a:p>
          <a:p>
            <a:pPr marL="1065276" lvl="1" indent="-342900">
              <a:buFont typeface="Arial" charset="0"/>
              <a:buChar char="•"/>
            </a:pPr>
            <a:r>
              <a:rPr lang="en-US" sz="2000" dirty="0"/>
              <a:t>Real-time </a:t>
            </a:r>
            <a:r>
              <a:rPr lang="en-US" sz="2000" dirty="0" smtClean="0"/>
              <a:t>chat: </a:t>
            </a:r>
            <a:r>
              <a:rPr lang="en-US" sz="2000" b="1" dirty="0" smtClean="0"/>
              <a:t>Slack</a:t>
            </a:r>
            <a:endParaRPr lang="en-US" sz="2000" b="1" dirty="0"/>
          </a:p>
        </p:txBody>
      </p:sp>
      <p:sp>
        <p:nvSpPr>
          <p:cNvPr id="4" name="Slide Number Placeholder 3"/>
          <p:cNvSpPr>
            <a:spLocks noGrp="1"/>
          </p:cNvSpPr>
          <p:nvPr>
            <p:ph type="sldNum" sz="quarter" idx="4"/>
          </p:nvPr>
        </p:nvSpPr>
        <p:spPr/>
        <p:txBody>
          <a:bodyPr/>
          <a:lstStyle/>
          <a:p>
            <a:fld id="{EC1DA482-8C3D-1B46-9517-60E4661D6553}" type="slidenum">
              <a:rPr lang="en-US" smtClean="0"/>
              <a:pPr/>
              <a:t>23</a:t>
            </a:fld>
            <a:endParaRPr lang="en-US"/>
          </a:p>
        </p:txBody>
      </p:sp>
      <p:sp>
        <p:nvSpPr>
          <p:cNvPr id="5" name="Footer Placeholder 4"/>
          <p:cNvSpPr>
            <a:spLocks noGrp="1"/>
          </p:cNvSpPr>
          <p:nvPr>
            <p:ph type="ftr" sz="quarter" idx="3"/>
          </p:nvPr>
        </p:nvSpPr>
        <p:spPr/>
        <p:txBody>
          <a:bodyPr/>
          <a:lstStyle/>
          <a:p>
            <a:r>
              <a:rPr lang="en-US" smtClean="0"/>
              <a:t>LSST2017 - Tucson, AZ - August 14 - 18, 2017</a:t>
            </a:r>
            <a:endParaRPr lang="en-US" dirty="0"/>
          </a:p>
        </p:txBody>
      </p:sp>
    </p:spTree>
    <p:extLst>
      <p:ext uri="{BB962C8B-B14F-4D97-AF65-F5344CB8AC3E}">
        <p14:creationId xmlns:p14="http://schemas.microsoft.com/office/powerpoint/2010/main" val="17251349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Getting started ….</a:t>
            </a:r>
            <a:endParaRPr lang="en-US" sz="2400" dirty="0"/>
          </a:p>
        </p:txBody>
      </p:sp>
      <p:sp>
        <p:nvSpPr>
          <p:cNvPr id="3" name="Content Placeholder 2"/>
          <p:cNvSpPr>
            <a:spLocks noGrp="1"/>
          </p:cNvSpPr>
          <p:nvPr>
            <p:ph idx="1"/>
          </p:nvPr>
        </p:nvSpPr>
        <p:spPr/>
        <p:txBody>
          <a:bodyPr/>
          <a:lstStyle/>
          <a:p>
            <a:r>
              <a:rPr lang="en-US" dirty="0" smtClean="0"/>
              <a:t>Identify a scribe and person to report back at Friday’s plenary</a:t>
            </a:r>
          </a:p>
          <a:p>
            <a:endParaRPr lang="en-US" dirty="0"/>
          </a:p>
          <a:p>
            <a:r>
              <a:rPr lang="en-US" dirty="0" smtClean="0"/>
              <a:t>Begin with mini-discussions – </a:t>
            </a:r>
          </a:p>
          <a:p>
            <a:pPr lvl="1"/>
            <a:r>
              <a:rPr lang="en-US" dirty="0" smtClean="0"/>
              <a:t>Turn to 1-2 other people near you</a:t>
            </a:r>
          </a:p>
          <a:p>
            <a:pPr lvl="1"/>
            <a:r>
              <a:rPr lang="en-US" dirty="0" smtClean="0"/>
              <a:t>Discuss what you are hoping to get out of this breakout</a:t>
            </a:r>
          </a:p>
          <a:p>
            <a:pPr lvl="1"/>
            <a:r>
              <a:rPr lang="en-US" dirty="0" smtClean="0"/>
              <a:t>Discuss communications opportunities and concerns that interest you</a:t>
            </a:r>
          </a:p>
          <a:p>
            <a:pPr lvl="1"/>
            <a:r>
              <a:rPr lang="en-US" dirty="0" smtClean="0"/>
              <a:t>Add a suggested discussion topic or question to the flip charts</a:t>
            </a:r>
          </a:p>
        </p:txBody>
      </p:sp>
      <p:sp>
        <p:nvSpPr>
          <p:cNvPr id="4" name="Slide Number Placeholder 3"/>
          <p:cNvSpPr>
            <a:spLocks noGrp="1"/>
          </p:cNvSpPr>
          <p:nvPr>
            <p:ph type="sldNum" sz="quarter" idx="4"/>
          </p:nvPr>
        </p:nvSpPr>
        <p:spPr/>
        <p:txBody>
          <a:bodyPr/>
          <a:lstStyle/>
          <a:p>
            <a:fld id="{EC1DA482-8C3D-1B46-9517-60E4661D6553}" type="slidenum">
              <a:rPr lang="en-US" smtClean="0"/>
              <a:pPr/>
              <a:t>3</a:t>
            </a:fld>
            <a:endParaRPr lang="en-US"/>
          </a:p>
        </p:txBody>
      </p:sp>
      <p:sp>
        <p:nvSpPr>
          <p:cNvPr id="5" name="Footer Placeholder 4"/>
          <p:cNvSpPr>
            <a:spLocks noGrp="1"/>
          </p:cNvSpPr>
          <p:nvPr>
            <p:ph type="ftr" sz="quarter" idx="3"/>
          </p:nvPr>
        </p:nvSpPr>
        <p:spPr/>
        <p:txBody>
          <a:bodyPr/>
          <a:lstStyle/>
          <a:p>
            <a:r>
              <a:rPr lang="en-US" smtClean="0"/>
              <a:t>LSST2017 - Tucson, AZ - August 14 - 18, 2017</a:t>
            </a:r>
            <a:endParaRPr lang="en-US" dirty="0"/>
          </a:p>
        </p:txBody>
      </p:sp>
    </p:spTree>
    <p:extLst>
      <p:ext uri="{BB962C8B-B14F-4D97-AF65-F5344CB8AC3E}">
        <p14:creationId xmlns:p14="http://schemas.microsoft.com/office/powerpoint/2010/main" val="702584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400" dirty="0" smtClean="0"/>
              <a:t>Suggested Discussion questions</a:t>
            </a:r>
            <a:endParaRPr lang="en-US" sz="2400" dirty="0"/>
          </a:p>
        </p:txBody>
      </p:sp>
      <p:sp>
        <p:nvSpPr>
          <p:cNvPr id="5" name="Text Placeholder 4"/>
          <p:cNvSpPr>
            <a:spLocks noGrp="1"/>
          </p:cNvSpPr>
          <p:nvPr>
            <p:ph idx="1"/>
          </p:nvPr>
        </p:nvSpPr>
        <p:spPr/>
        <p:txBody>
          <a:bodyPr>
            <a:normAutofit fontScale="92500" lnSpcReduction="10000"/>
          </a:bodyPr>
          <a:lstStyle/>
          <a:p>
            <a:pPr marL="640080" indent="-457200">
              <a:spcAft>
                <a:spcPts val="900"/>
              </a:spcAft>
              <a:buFont typeface="+mj-lt"/>
              <a:buAutoNum type="arabicPeriod"/>
            </a:pPr>
            <a:r>
              <a:rPr lang="en-US" dirty="0" smtClean="0"/>
              <a:t>Key topics that the Project is actively soliciting feedback from the community – Data Management as a use case (Observing Strategy)</a:t>
            </a:r>
          </a:p>
          <a:p>
            <a:pPr marL="640080" indent="-457200">
              <a:spcAft>
                <a:spcPts val="900"/>
              </a:spcAft>
              <a:buFont typeface="+mj-lt"/>
              <a:buAutoNum type="arabicPeriod"/>
            </a:pPr>
            <a:r>
              <a:rPr lang="en-US" dirty="0"/>
              <a:t>Science Collaborations as a proxy for the overall community</a:t>
            </a:r>
          </a:p>
          <a:p>
            <a:pPr marL="640080" indent="-457200">
              <a:spcAft>
                <a:spcPts val="900"/>
              </a:spcAft>
              <a:buFont typeface="+mj-lt"/>
              <a:buAutoNum type="arabicPeriod"/>
            </a:pPr>
            <a:r>
              <a:rPr lang="en-US" dirty="0" smtClean="0"/>
              <a:t>What is work now being done in the community that would benefit the Project?   How can this work be ingested?</a:t>
            </a:r>
            <a:endParaRPr lang="en-US" dirty="0" smtClean="0"/>
          </a:p>
          <a:p>
            <a:pPr marL="640080" indent="-457200">
              <a:spcAft>
                <a:spcPts val="900"/>
              </a:spcAft>
              <a:buFont typeface="+mj-lt"/>
              <a:buAutoNum type="arabicPeriod"/>
            </a:pPr>
            <a:r>
              <a:rPr lang="en-US" dirty="0"/>
              <a:t>Approaches to connect with a more diverse cross section of the scientific community</a:t>
            </a:r>
          </a:p>
          <a:p>
            <a:pPr marL="640080" indent="-457200">
              <a:spcAft>
                <a:spcPts val="900"/>
              </a:spcAft>
              <a:buFont typeface="+mj-lt"/>
              <a:buAutoNum type="arabicPeriod"/>
            </a:pPr>
            <a:r>
              <a:rPr lang="en-US" dirty="0" smtClean="0"/>
              <a:t>Strengths and weaknesses of the current instantiation of communication tools</a:t>
            </a:r>
          </a:p>
          <a:p>
            <a:pPr marL="640080" indent="-457200">
              <a:spcAft>
                <a:spcPts val="900"/>
              </a:spcAft>
              <a:buFont typeface="+mj-lt"/>
              <a:buAutoNum type="arabicPeriod"/>
            </a:pPr>
            <a:r>
              <a:rPr lang="en-US" dirty="0" smtClean="0"/>
              <a:t>On what topics would the community like more engagement</a:t>
            </a:r>
          </a:p>
          <a:p>
            <a:endParaRPr lang="en-US" dirty="0"/>
          </a:p>
        </p:txBody>
      </p:sp>
    </p:spTree>
    <p:extLst>
      <p:ext uri="{BB962C8B-B14F-4D97-AF65-F5344CB8AC3E}">
        <p14:creationId xmlns:p14="http://schemas.microsoft.com/office/powerpoint/2010/main" val="732611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2</a:t>
            </a:r>
            <a:r>
              <a:rPr lang="en-US" sz="2400" dirty="0" smtClean="0"/>
              <a:t>. Science Collaborations as a Proxy for the Community</a:t>
            </a:r>
            <a:endParaRPr lang="en-US" sz="2400" dirty="0"/>
          </a:p>
        </p:txBody>
      </p:sp>
      <p:sp>
        <p:nvSpPr>
          <p:cNvPr id="3" name="Content Placeholder 2"/>
          <p:cNvSpPr>
            <a:spLocks noGrp="1"/>
          </p:cNvSpPr>
          <p:nvPr>
            <p:ph idx="1"/>
          </p:nvPr>
        </p:nvSpPr>
        <p:spPr/>
        <p:txBody>
          <a:bodyPr/>
          <a:lstStyle/>
          <a:p>
            <a:r>
              <a:rPr lang="en-US" dirty="0" smtClean="0"/>
              <a:t>Using science collaborations and chairs as an interface between the Project and the science community can be an efficient way to interface with the community e.g. presentations at collaboration meetings, Project Science Team engagement with the chairs, etc.</a:t>
            </a:r>
          </a:p>
          <a:p>
            <a:endParaRPr lang="en-US" dirty="0"/>
          </a:p>
          <a:p>
            <a:r>
              <a:rPr lang="en-US" dirty="0" smtClean="0"/>
              <a:t>If this is a primary way to connect with the Project – This opportunity should be made clear to the community</a:t>
            </a:r>
          </a:p>
          <a:p>
            <a:endParaRPr lang="en-US" dirty="0"/>
          </a:p>
        </p:txBody>
      </p:sp>
      <p:sp>
        <p:nvSpPr>
          <p:cNvPr id="4" name="Slide Number Placeholder 3"/>
          <p:cNvSpPr>
            <a:spLocks noGrp="1"/>
          </p:cNvSpPr>
          <p:nvPr>
            <p:ph type="sldNum" sz="quarter" idx="4"/>
          </p:nvPr>
        </p:nvSpPr>
        <p:spPr/>
        <p:txBody>
          <a:bodyPr/>
          <a:lstStyle/>
          <a:p>
            <a:fld id="{EC1DA482-8C3D-1B46-9517-60E4661D6553}" type="slidenum">
              <a:rPr lang="en-US" smtClean="0"/>
              <a:pPr/>
              <a:t>5</a:t>
            </a:fld>
            <a:endParaRPr lang="en-US"/>
          </a:p>
        </p:txBody>
      </p:sp>
      <p:sp>
        <p:nvSpPr>
          <p:cNvPr id="5" name="Footer Placeholder 4"/>
          <p:cNvSpPr>
            <a:spLocks noGrp="1"/>
          </p:cNvSpPr>
          <p:nvPr>
            <p:ph type="ftr" sz="quarter" idx="3"/>
          </p:nvPr>
        </p:nvSpPr>
        <p:spPr/>
        <p:txBody>
          <a:bodyPr/>
          <a:lstStyle/>
          <a:p>
            <a:r>
              <a:rPr lang="en-US" smtClean="0"/>
              <a:t>LSST2017 - Tucson, AZ - August 14 - 18, 2017</a:t>
            </a:r>
            <a:endParaRPr lang="en-US" dirty="0"/>
          </a:p>
        </p:txBody>
      </p:sp>
    </p:spTree>
    <p:extLst>
      <p:ext uri="{BB962C8B-B14F-4D97-AF65-F5344CB8AC3E}">
        <p14:creationId xmlns:p14="http://schemas.microsoft.com/office/powerpoint/2010/main" val="2079770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400" dirty="0"/>
              <a:t>3</a:t>
            </a:r>
            <a:r>
              <a:rPr lang="en-US" sz="2400" dirty="0" smtClean="0"/>
              <a:t>. Relevant w</a:t>
            </a:r>
            <a:r>
              <a:rPr lang="en-US" sz="2400" dirty="0" smtClean="0"/>
              <a:t>ork being done in the community</a:t>
            </a:r>
            <a:endParaRPr lang="en-US" sz="2400" dirty="0"/>
          </a:p>
        </p:txBody>
      </p:sp>
      <p:sp>
        <p:nvSpPr>
          <p:cNvPr id="5" name="Text Placeholder 4"/>
          <p:cNvSpPr>
            <a:spLocks noGrp="1"/>
          </p:cNvSpPr>
          <p:nvPr>
            <p:ph idx="1"/>
          </p:nvPr>
        </p:nvSpPr>
        <p:spPr/>
        <p:txBody>
          <a:bodyPr>
            <a:normAutofit lnSpcReduction="10000"/>
          </a:bodyPr>
          <a:lstStyle/>
          <a:p>
            <a:pPr marL="525780" indent="-342900">
              <a:spcAft>
                <a:spcPts val="900"/>
              </a:spcAft>
              <a:buFont typeface="Arial" charset="0"/>
              <a:buChar char="•"/>
            </a:pPr>
            <a:r>
              <a:rPr lang="en-US" dirty="0" smtClean="0"/>
              <a:t>Analysis of pre-cursor data sets with (version of) the Stack – for example Hyper </a:t>
            </a:r>
            <a:r>
              <a:rPr lang="en-US" dirty="0" err="1" smtClean="0"/>
              <a:t>Suprime</a:t>
            </a:r>
            <a:r>
              <a:rPr lang="en-US" dirty="0" smtClean="0"/>
              <a:t> Cam data</a:t>
            </a:r>
          </a:p>
          <a:p>
            <a:pPr marL="525780" indent="-342900">
              <a:spcAft>
                <a:spcPts val="900"/>
              </a:spcAft>
              <a:buFont typeface="Arial" charset="0"/>
              <a:buChar char="•"/>
            </a:pPr>
            <a:r>
              <a:rPr lang="en-US" dirty="0" smtClean="0"/>
              <a:t>Analysis and generation of simulated datasets – for example DESC Data Challenges</a:t>
            </a:r>
          </a:p>
          <a:p>
            <a:pPr marL="525780" indent="-342900">
              <a:spcAft>
                <a:spcPts val="900"/>
              </a:spcAft>
              <a:buFont typeface="Arial" charset="0"/>
              <a:buChar char="•"/>
            </a:pPr>
            <a:r>
              <a:rPr lang="en-US" dirty="0" smtClean="0"/>
              <a:t>Running </a:t>
            </a:r>
            <a:r>
              <a:rPr lang="en-US" dirty="0" err="1" smtClean="0"/>
              <a:t>OpSim</a:t>
            </a:r>
            <a:r>
              <a:rPr lang="en-US" dirty="0" smtClean="0"/>
              <a:t> and generated new simulations</a:t>
            </a:r>
          </a:p>
          <a:p>
            <a:pPr marL="525780" indent="-342900">
              <a:spcAft>
                <a:spcPts val="900"/>
              </a:spcAft>
              <a:buFont typeface="Arial" charset="0"/>
              <a:buChar char="•"/>
            </a:pPr>
            <a:endParaRPr lang="en-US" dirty="0" smtClean="0"/>
          </a:p>
          <a:p>
            <a:pPr>
              <a:spcAft>
                <a:spcPts val="900"/>
              </a:spcAft>
            </a:pPr>
            <a:r>
              <a:rPr lang="en-US" dirty="0" smtClean="0"/>
              <a:t>… What are other examples?</a:t>
            </a:r>
          </a:p>
          <a:p>
            <a:pPr>
              <a:spcAft>
                <a:spcPts val="900"/>
              </a:spcAft>
            </a:pPr>
            <a:r>
              <a:rPr lang="en-US" dirty="0" smtClean="0"/>
              <a:t>… What process/communication channel should be used for the Project to benefit from this work? </a:t>
            </a:r>
            <a:endParaRPr lang="en-US" dirty="0" smtClean="0"/>
          </a:p>
          <a:p>
            <a:endParaRPr lang="en-US" dirty="0"/>
          </a:p>
        </p:txBody>
      </p:sp>
    </p:spTree>
    <p:extLst>
      <p:ext uri="{BB962C8B-B14F-4D97-AF65-F5344CB8AC3E}">
        <p14:creationId xmlns:p14="http://schemas.microsoft.com/office/powerpoint/2010/main" val="1903618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4. Approaches for reaching a broader community</a:t>
            </a:r>
            <a:endParaRPr lang="en-US" sz="2400" dirty="0"/>
          </a:p>
        </p:txBody>
      </p:sp>
      <p:sp>
        <p:nvSpPr>
          <p:cNvPr id="3" name="Content Placeholder 2"/>
          <p:cNvSpPr>
            <a:spLocks noGrp="1"/>
          </p:cNvSpPr>
          <p:nvPr>
            <p:ph idx="1"/>
          </p:nvPr>
        </p:nvSpPr>
        <p:spPr/>
        <p:txBody>
          <a:bodyPr>
            <a:normAutofit/>
          </a:bodyPr>
          <a:lstStyle/>
          <a:p>
            <a:pPr>
              <a:spcAft>
                <a:spcPts val="400"/>
              </a:spcAft>
            </a:pPr>
            <a:r>
              <a:rPr lang="en-US" dirty="0" smtClean="0"/>
              <a:t>We aren’t reaching a diverse community, by about any definition of the word “diverse”.</a:t>
            </a:r>
          </a:p>
          <a:p>
            <a:pPr>
              <a:spcAft>
                <a:spcPts val="400"/>
              </a:spcAft>
            </a:pPr>
            <a:endParaRPr lang="en-US" dirty="0"/>
          </a:p>
          <a:p>
            <a:pPr>
              <a:spcAft>
                <a:spcPts val="400"/>
              </a:spcAft>
            </a:pPr>
            <a:r>
              <a:rPr lang="en-US" dirty="0" smtClean="0"/>
              <a:t>LSST can be more proactive in utilizing e.g. AAS and NOAO email exploders.</a:t>
            </a:r>
          </a:p>
          <a:p>
            <a:pPr>
              <a:spcAft>
                <a:spcPts val="400"/>
              </a:spcAft>
            </a:pPr>
            <a:endParaRPr lang="en-US" dirty="0" smtClean="0"/>
          </a:p>
          <a:p>
            <a:pPr>
              <a:spcAft>
                <a:spcPts val="400"/>
              </a:spcAft>
            </a:pPr>
            <a:r>
              <a:rPr lang="en-US" dirty="0" smtClean="0"/>
              <a:t>What other approaches should we implement to improve engagement with a broader community?</a:t>
            </a:r>
            <a:endParaRPr lang="en-US" dirty="0"/>
          </a:p>
          <a:p>
            <a:endParaRPr lang="en-US" dirty="0"/>
          </a:p>
        </p:txBody>
      </p:sp>
      <p:sp>
        <p:nvSpPr>
          <p:cNvPr id="4" name="Slide Number Placeholder 3"/>
          <p:cNvSpPr>
            <a:spLocks noGrp="1"/>
          </p:cNvSpPr>
          <p:nvPr>
            <p:ph type="sldNum" sz="quarter" idx="4"/>
          </p:nvPr>
        </p:nvSpPr>
        <p:spPr/>
        <p:txBody>
          <a:bodyPr/>
          <a:lstStyle/>
          <a:p>
            <a:fld id="{EC1DA482-8C3D-1B46-9517-60E4661D6553}" type="slidenum">
              <a:rPr lang="en-US" smtClean="0"/>
              <a:pPr/>
              <a:t>7</a:t>
            </a:fld>
            <a:endParaRPr lang="en-US"/>
          </a:p>
        </p:txBody>
      </p:sp>
      <p:sp>
        <p:nvSpPr>
          <p:cNvPr id="5" name="Footer Placeholder 4"/>
          <p:cNvSpPr>
            <a:spLocks noGrp="1"/>
          </p:cNvSpPr>
          <p:nvPr>
            <p:ph type="ftr" sz="quarter" idx="3"/>
          </p:nvPr>
        </p:nvSpPr>
        <p:spPr/>
        <p:txBody>
          <a:bodyPr/>
          <a:lstStyle/>
          <a:p>
            <a:r>
              <a:rPr lang="en-US" smtClean="0"/>
              <a:t>LSST2017 - Tucson, AZ - August 14 - 18, 2017</a:t>
            </a:r>
            <a:endParaRPr lang="en-US" dirty="0"/>
          </a:p>
        </p:txBody>
      </p:sp>
    </p:spTree>
    <p:extLst>
      <p:ext uri="{BB962C8B-B14F-4D97-AF65-F5344CB8AC3E}">
        <p14:creationId xmlns:p14="http://schemas.microsoft.com/office/powerpoint/2010/main" val="341298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400" dirty="0"/>
              <a:t>5</a:t>
            </a:r>
            <a:r>
              <a:rPr lang="en-US" sz="2400" dirty="0" smtClean="0"/>
              <a:t>. Two Way Comm. tools – Strengths and Weaknesses?</a:t>
            </a:r>
            <a:endParaRPr lang="en-US" sz="2400" dirty="0"/>
          </a:p>
        </p:txBody>
      </p:sp>
      <p:sp>
        <p:nvSpPr>
          <p:cNvPr id="5" name="Text Placeholder 4"/>
          <p:cNvSpPr>
            <a:spLocks noGrp="1"/>
          </p:cNvSpPr>
          <p:nvPr>
            <p:ph idx="1"/>
          </p:nvPr>
        </p:nvSpPr>
        <p:spPr/>
        <p:txBody>
          <a:bodyPr/>
          <a:lstStyle/>
          <a:p>
            <a:pPr marL="525780" indent="-342900">
              <a:spcAft>
                <a:spcPts val="600"/>
              </a:spcAft>
              <a:buFont typeface="Arial" charset="0"/>
              <a:buChar char="•"/>
            </a:pPr>
            <a:r>
              <a:rPr lang="en-US" dirty="0" smtClean="0"/>
              <a:t>Email </a:t>
            </a:r>
            <a:r>
              <a:rPr lang="en-US" dirty="0"/>
              <a:t>to team member</a:t>
            </a:r>
          </a:p>
          <a:p>
            <a:pPr marL="525780" indent="-342900">
              <a:spcAft>
                <a:spcPts val="600"/>
              </a:spcAft>
              <a:buFont typeface="Arial" charset="0"/>
              <a:buChar char="•"/>
            </a:pPr>
            <a:r>
              <a:rPr lang="en-US" dirty="0" smtClean="0"/>
              <a:t>At </a:t>
            </a:r>
            <a:r>
              <a:rPr lang="en-US" dirty="0"/>
              <a:t>professional meetings</a:t>
            </a:r>
          </a:p>
          <a:p>
            <a:pPr marL="525780" indent="-342900">
              <a:spcAft>
                <a:spcPts val="600"/>
              </a:spcAft>
              <a:buFont typeface="Arial" charset="0"/>
              <a:buChar char="•"/>
            </a:pPr>
            <a:r>
              <a:rPr lang="en-US" dirty="0" smtClean="0"/>
              <a:t>Through </a:t>
            </a:r>
            <a:r>
              <a:rPr lang="en-US" dirty="0"/>
              <a:t>science collaboration</a:t>
            </a:r>
          </a:p>
          <a:p>
            <a:pPr marL="525780" indent="-342900">
              <a:spcAft>
                <a:spcPts val="600"/>
              </a:spcAft>
              <a:buFont typeface="Arial" charset="0"/>
              <a:buChar char="•"/>
            </a:pPr>
            <a:r>
              <a:rPr lang="en-US" dirty="0" err="1" smtClean="0"/>
              <a:t>Community.lsst.org</a:t>
            </a:r>
            <a:endParaRPr lang="en-US" dirty="0"/>
          </a:p>
          <a:p>
            <a:pPr marL="525780" indent="-342900">
              <a:spcAft>
                <a:spcPts val="600"/>
              </a:spcAft>
              <a:buFont typeface="Arial" charset="0"/>
              <a:buChar char="•"/>
            </a:pPr>
            <a:r>
              <a:rPr lang="en-US" dirty="0" smtClean="0"/>
              <a:t>Through </a:t>
            </a:r>
            <a:r>
              <a:rPr lang="en-US" dirty="0"/>
              <a:t>the </a:t>
            </a:r>
            <a:r>
              <a:rPr lang="en-US" dirty="0" smtClean="0"/>
              <a:t>Science Advisory Committee</a:t>
            </a:r>
            <a:endParaRPr lang="en-US" dirty="0"/>
          </a:p>
          <a:p>
            <a:pPr marL="525780" indent="-342900">
              <a:spcAft>
                <a:spcPts val="600"/>
              </a:spcAft>
              <a:buFont typeface="Arial" charset="0"/>
              <a:buChar char="•"/>
            </a:pPr>
            <a:r>
              <a:rPr lang="en-US" dirty="0" smtClean="0"/>
              <a:t>Slack</a:t>
            </a:r>
            <a:endParaRPr lang="en-US" dirty="0"/>
          </a:p>
          <a:p>
            <a:pPr marL="525780" indent="-342900">
              <a:spcAft>
                <a:spcPts val="600"/>
              </a:spcAft>
              <a:buFont typeface="Arial" charset="0"/>
              <a:buChar char="•"/>
            </a:pPr>
            <a:r>
              <a:rPr lang="en-US" dirty="0" smtClean="0"/>
              <a:t>Observing </a:t>
            </a:r>
            <a:r>
              <a:rPr lang="en-US" dirty="0"/>
              <a:t>Strategy white paper</a:t>
            </a:r>
          </a:p>
          <a:p>
            <a:pPr marL="525780" indent="-342900">
              <a:spcAft>
                <a:spcPts val="600"/>
              </a:spcAft>
              <a:buFont typeface="Arial" charset="0"/>
              <a:buChar char="•"/>
            </a:pPr>
            <a:r>
              <a:rPr lang="en-US" dirty="0" smtClean="0"/>
              <a:t>Data </a:t>
            </a:r>
            <a:r>
              <a:rPr lang="en-US" dirty="0"/>
              <a:t>Management </a:t>
            </a:r>
            <a:r>
              <a:rPr lang="en-US" dirty="0" err="1"/>
              <a:t>Github</a:t>
            </a:r>
            <a:r>
              <a:rPr lang="en-US" dirty="0"/>
              <a:t> site</a:t>
            </a:r>
          </a:p>
          <a:p>
            <a:endParaRPr lang="en-US" dirty="0"/>
          </a:p>
        </p:txBody>
      </p:sp>
    </p:spTree>
    <p:extLst>
      <p:ext uri="{BB962C8B-B14F-4D97-AF65-F5344CB8AC3E}">
        <p14:creationId xmlns:p14="http://schemas.microsoft.com/office/powerpoint/2010/main" val="992423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400" dirty="0" smtClean="0"/>
              <a:t>5. Sources of information – Strengths and Weaknesses?</a:t>
            </a:r>
            <a:endParaRPr lang="en-US" sz="2400" dirty="0"/>
          </a:p>
        </p:txBody>
      </p:sp>
      <p:sp>
        <p:nvSpPr>
          <p:cNvPr id="5" name="Text Placeholder 4"/>
          <p:cNvSpPr>
            <a:spLocks noGrp="1"/>
          </p:cNvSpPr>
          <p:nvPr>
            <p:ph idx="1"/>
          </p:nvPr>
        </p:nvSpPr>
        <p:spPr/>
        <p:txBody>
          <a:bodyPr>
            <a:normAutofit lnSpcReduction="10000"/>
          </a:bodyPr>
          <a:lstStyle/>
          <a:p>
            <a:pPr marL="525780" indent="-342900">
              <a:spcAft>
                <a:spcPts val="600"/>
              </a:spcAft>
              <a:buFont typeface="Arial" charset="0"/>
              <a:buChar char="•"/>
            </a:pPr>
            <a:r>
              <a:rPr lang="en-US" dirty="0" smtClean="0"/>
              <a:t>Science </a:t>
            </a:r>
            <a:r>
              <a:rPr lang="en-US" dirty="0"/>
              <a:t>collaboration emails</a:t>
            </a:r>
          </a:p>
          <a:p>
            <a:pPr marL="525780" indent="-342900">
              <a:spcAft>
                <a:spcPts val="600"/>
              </a:spcAft>
              <a:buFont typeface="Arial" charset="0"/>
              <a:buChar char="•"/>
            </a:pPr>
            <a:r>
              <a:rPr lang="en-US" dirty="0" smtClean="0"/>
              <a:t>Professional </a:t>
            </a:r>
            <a:r>
              <a:rPr lang="en-US" dirty="0"/>
              <a:t>meetings</a:t>
            </a:r>
          </a:p>
          <a:p>
            <a:pPr marL="525780" indent="-342900">
              <a:spcAft>
                <a:spcPts val="600"/>
              </a:spcAft>
              <a:buFont typeface="Arial" charset="0"/>
              <a:buChar char="•"/>
            </a:pPr>
            <a:r>
              <a:rPr lang="en-US" dirty="0" err="1" smtClean="0"/>
              <a:t>Community.lsst.org</a:t>
            </a:r>
            <a:endParaRPr lang="en-US" dirty="0"/>
          </a:p>
          <a:p>
            <a:pPr marL="525780" indent="-342900">
              <a:spcAft>
                <a:spcPts val="600"/>
              </a:spcAft>
              <a:buFont typeface="Arial" charset="0"/>
              <a:buChar char="•"/>
            </a:pPr>
            <a:r>
              <a:rPr lang="en-US" dirty="0" smtClean="0"/>
              <a:t>LSST </a:t>
            </a:r>
            <a:r>
              <a:rPr lang="en-US" dirty="0"/>
              <a:t>Digest emails</a:t>
            </a:r>
          </a:p>
          <a:p>
            <a:pPr marL="525780" indent="-342900">
              <a:spcAft>
                <a:spcPts val="600"/>
              </a:spcAft>
              <a:buFont typeface="Arial" charset="0"/>
              <a:buChar char="•"/>
            </a:pPr>
            <a:r>
              <a:rPr lang="en-US" dirty="0" smtClean="0"/>
              <a:t>Project </a:t>
            </a:r>
            <a:r>
              <a:rPr lang="en-US" dirty="0"/>
              <a:t>website</a:t>
            </a:r>
          </a:p>
          <a:p>
            <a:pPr marL="525780" indent="-342900">
              <a:spcAft>
                <a:spcPts val="600"/>
              </a:spcAft>
              <a:buFont typeface="Arial" charset="0"/>
              <a:buChar char="•"/>
            </a:pPr>
            <a:r>
              <a:rPr lang="en-US" dirty="0" smtClean="0"/>
              <a:t>Blog </a:t>
            </a:r>
            <a:r>
              <a:rPr lang="en-US" dirty="0"/>
              <a:t>posts</a:t>
            </a:r>
          </a:p>
          <a:p>
            <a:pPr marL="525780" indent="-342900">
              <a:spcAft>
                <a:spcPts val="600"/>
              </a:spcAft>
              <a:buFont typeface="Arial" charset="0"/>
              <a:buChar char="•"/>
            </a:pPr>
            <a:r>
              <a:rPr lang="en-US" dirty="0" smtClean="0"/>
              <a:t>Social </a:t>
            </a:r>
            <a:r>
              <a:rPr lang="en-US" dirty="0"/>
              <a:t>media (e.g. Facebook and Twitter)</a:t>
            </a:r>
          </a:p>
          <a:p>
            <a:pPr marL="525780" indent="-342900">
              <a:spcAft>
                <a:spcPts val="600"/>
              </a:spcAft>
              <a:buFont typeface="Arial" charset="0"/>
              <a:buChar char="•"/>
            </a:pPr>
            <a:r>
              <a:rPr lang="en-US" dirty="0" smtClean="0"/>
              <a:t>Slack</a:t>
            </a:r>
          </a:p>
          <a:p>
            <a:pPr marL="525780" indent="-342900">
              <a:spcAft>
                <a:spcPts val="600"/>
              </a:spcAft>
              <a:buFont typeface="Arial" charset="0"/>
              <a:buChar char="•"/>
            </a:pPr>
            <a:r>
              <a:rPr lang="en-US" dirty="0" err="1" smtClean="0"/>
              <a:t>Github</a:t>
            </a:r>
            <a:endParaRPr lang="en-US" dirty="0"/>
          </a:p>
          <a:p>
            <a:endParaRPr lang="en-US" dirty="0"/>
          </a:p>
        </p:txBody>
      </p:sp>
    </p:spTree>
    <p:extLst>
      <p:ext uri="{BB962C8B-B14F-4D97-AF65-F5344CB8AC3E}">
        <p14:creationId xmlns:p14="http://schemas.microsoft.com/office/powerpoint/2010/main" val="983898623"/>
      </p:ext>
    </p:extLst>
  </p:cSld>
  <p:clrMapOvr>
    <a:masterClrMapping/>
  </p:clrMapOvr>
</p:sld>
</file>

<file path=ppt/theme/theme1.xml><?xml version="1.0" encoding="utf-8"?>
<a:theme xmlns:a="http://schemas.openxmlformats.org/drawingml/2006/main" name="Tech 169 LSST2017">
  <a:themeElements>
    <a:clrScheme name="Technical Plans">
      <a:dk1>
        <a:sysClr val="windowText" lastClr="000000"/>
      </a:dk1>
      <a:lt1>
        <a:sysClr val="window" lastClr="FFFFFF"/>
      </a:lt1>
      <a:dk2>
        <a:srgbClr val="3B3B3B"/>
      </a:dk2>
      <a:lt2>
        <a:srgbClr val="D4D2D0"/>
      </a:lt2>
      <a:accent1>
        <a:srgbClr val="B4DBF1"/>
      </a:accent1>
      <a:accent2>
        <a:srgbClr val="00A4D1"/>
      </a:accent2>
      <a:accent3>
        <a:srgbClr val="FBE600"/>
      </a:accent3>
      <a:accent4>
        <a:srgbClr val="7CBF31"/>
      </a:accent4>
      <a:accent5>
        <a:srgbClr val="F38117"/>
      </a:accent5>
      <a:accent6>
        <a:srgbClr val="C0C0C0"/>
      </a:accent6>
      <a:hlink>
        <a:srgbClr val="00A8D6"/>
      </a:hlink>
      <a:folHlink>
        <a:srgbClr val="58A3B9"/>
      </a:folHlink>
    </a:clrScheme>
    <a:fontScheme name="Trek">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 169 LSST2017</Template>
  <TotalTime>2116</TotalTime>
  <Words>1377</Words>
  <Application>Microsoft Macintosh PowerPoint</Application>
  <PresentationFormat>On-screen Show (16:9)</PresentationFormat>
  <Paragraphs>219</Paragraphs>
  <Slides>23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Franklin Gothic Book</vt:lpstr>
      <vt:lpstr>Lucida Grande</vt:lpstr>
      <vt:lpstr>Wingdings 2</vt:lpstr>
      <vt:lpstr>Arial</vt:lpstr>
      <vt:lpstr>Tech 169 LSST2017</vt:lpstr>
      <vt:lpstr>Desired Outcomes</vt:lpstr>
      <vt:lpstr>Desired Outcomes</vt:lpstr>
      <vt:lpstr>Getting started ….</vt:lpstr>
      <vt:lpstr>Suggested Discussion questions</vt:lpstr>
      <vt:lpstr>2. Science Collaborations as a Proxy for the Community</vt:lpstr>
      <vt:lpstr>3. Relevant work being done in the community</vt:lpstr>
      <vt:lpstr>4. Approaches for reaching a broader community</vt:lpstr>
      <vt:lpstr>5. Two Way Comm. tools – Strengths and Weaknesses?</vt:lpstr>
      <vt:lpstr>5. Sources of information – Strengths and Weaknesses?</vt:lpstr>
      <vt:lpstr>6. Topics for Project-Community engagement</vt:lpstr>
      <vt:lpstr>DM/Community Interaction Strategy</vt:lpstr>
      <vt:lpstr>Organization of DM-Comm’ty Interactions</vt:lpstr>
      <vt:lpstr>DM System Science Team</vt:lpstr>
      <vt:lpstr>Typical Communication Modes</vt:lpstr>
      <vt:lpstr>Points of Contact</vt:lpstr>
      <vt:lpstr>Primary Communication Channels</vt:lpstr>
      <vt:lpstr>Issues and Work in Progress</vt:lpstr>
      <vt:lpstr>Thinking Ahead: LSST Data Website</vt:lpstr>
      <vt:lpstr>Thinking Ahead: LSST Community vs. LSST Stack Community</vt:lpstr>
      <vt:lpstr>Summary</vt:lpstr>
      <vt:lpstr>Backups</vt:lpstr>
      <vt:lpstr>How should this work in practice</vt:lpstr>
      <vt:lpstr>Supporting Contributions to DM Software</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LSST DM/Community Interaction</dc:title>
  <dc:creator>Microsoft Office User</dc:creator>
  <cp:lastModifiedBy>Microsoft Office User</cp:lastModifiedBy>
  <cp:revision>380</cp:revision>
  <dcterms:created xsi:type="dcterms:W3CDTF">2017-08-10T21:30:00Z</dcterms:created>
  <dcterms:modified xsi:type="dcterms:W3CDTF">2017-08-15T17:29:53Z</dcterms:modified>
</cp:coreProperties>
</file>