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61" r:id="rId2"/>
    <p:sldId id="263" r:id="rId3"/>
    <p:sldId id="262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7" autoAdjust="0"/>
    <p:restoredTop sz="94722"/>
  </p:normalViewPr>
  <p:slideViewPr>
    <p:cSldViewPr>
      <p:cViewPr varScale="1">
        <p:scale>
          <a:sx n="152" d="100"/>
          <a:sy n="152" d="100"/>
        </p:scale>
        <p:origin x="200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6F40-A50B-D64A-BFDF-FC43EB4EADCD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139DE-4544-1441-AD84-71CD8157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16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3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2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LSST2017 • Tucson, AZ  • August 14 - 18, 2017</a:t>
            </a:r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9" r:id="rId5"/>
    <p:sldLayoutId id="2147483674" r:id="rId6"/>
    <p:sldLayoutId id="2147483670" r:id="rId7"/>
    <p:sldLayoutId id="2147483662" r:id="rId8"/>
    <p:sldLayoutId id="2147483672" r:id="rId9"/>
    <p:sldLayoutId id="2147483673" r:id="rId10"/>
    <p:sldLayoutId id="2147483671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157163" indent="0">
              <a:spcBef>
                <a:spcPts val="0"/>
              </a:spcBef>
              <a:buNone/>
            </a:pPr>
            <a:r>
              <a:rPr lang="en-US" sz="2000" dirty="0" smtClean="0"/>
              <a:t>All LSST Data Rights holders (US, Chilean, and named international contributors) will be </a:t>
            </a:r>
            <a:r>
              <a:rPr lang="en-US" sz="2000" dirty="0" smtClean="0"/>
              <a:t>offered equal rights to </a:t>
            </a:r>
            <a:r>
              <a:rPr lang="en-US" sz="2000" dirty="0" smtClean="0"/>
              <a:t>LSST data products, including commissioning data.</a:t>
            </a:r>
          </a:p>
          <a:p>
            <a:pPr marL="157163" indent="0">
              <a:spcBef>
                <a:spcPts val="0"/>
              </a:spcBef>
              <a:buNone/>
            </a:pPr>
            <a:endParaRPr lang="en-US" sz="2000" dirty="0"/>
          </a:p>
          <a:p>
            <a:pPr marL="157163" indent="0">
              <a:spcBef>
                <a:spcPts val="0"/>
              </a:spcBef>
              <a:buNone/>
            </a:pPr>
            <a:r>
              <a:rPr lang="en-US" sz="2000" dirty="0" smtClean="0"/>
              <a:t>The commissioning data </a:t>
            </a:r>
            <a:r>
              <a:rPr lang="en-US" sz="2000" dirty="0" smtClean="0"/>
              <a:t>policy aims to balance the mutual benefits of early data dissemination with realistic resource limitations, as well as balance the benefits of maximizing early science w/ the need to ensure equal </a:t>
            </a:r>
            <a:r>
              <a:rPr lang="en-US" sz="2000" dirty="0" smtClean="0"/>
              <a:t>access </a:t>
            </a:r>
            <a:r>
              <a:rPr lang="en-US" sz="2000" dirty="0" smtClean="0"/>
              <a:t>to all data.  </a:t>
            </a:r>
            <a:endParaRPr lang="en-US" sz="2000" dirty="0" smtClean="0"/>
          </a:p>
          <a:p>
            <a:pPr marL="157163" indent="0">
              <a:spcBef>
                <a:spcPts val="0"/>
              </a:spcBef>
              <a:buNone/>
            </a:pPr>
            <a:endParaRPr lang="en-US" sz="2000" dirty="0"/>
          </a:p>
          <a:p>
            <a:pPr marL="157163" indent="0">
              <a:spcBef>
                <a:spcPts val="0"/>
              </a:spcBef>
              <a:buNone/>
            </a:pPr>
            <a:r>
              <a:rPr lang="en-US" sz="2000" dirty="0" smtClean="0"/>
              <a:t>The pre-operations team will </a:t>
            </a:r>
            <a:r>
              <a:rPr lang="en-US" sz="2000" dirty="0" smtClean="0"/>
              <a:t>put structures in place to ingest and react to feedback from the </a:t>
            </a:r>
            <a:r>
              <a:rPr lang="en-US" sz="2000" dirty="0" smtClean="0"/>
              <a:t>community, on a best-effort basis.</a:t>
            </a:r>
            <a:endParaRPr lang="en-US" sz="2000" dirty="0" smtClean="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Commissioning Data – Who and Why?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98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646510"/>
            <a:ext cx="8229601" cy="3982640"/>
          </a:xfrm>
          <a:prstGeom prst="rect">
            <a:avLst/>
          </a:prstGeom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114300" indent="0">
              <a:buNone/>
            </a:pPr>
            <a:r>
              <a:rPr lang="en-US" sz="1800" dirty="0"/>
              <a:t>A several month period at the end of each of the three commissioning phases will be used for data vetting, data processing, early implementation of </a:t>
            </a:r>
            <a:r>
              <a:rPr lang="en-US" sz="1800" dirty="0" smtClean="0"/>
              <a:t>some data </a:t>
            </a:r>
            <a:r>
              <a:rPr lang="en-US" sz="1800" dirty="0"/>
              <a:t>release procedures, and implementing a system to react to community feedback.  After this period, data will be shared w/ </a:t>
            </a:r>
            <a:r>
              <a:rPr lang="en-US" sz="1800" dirty="0" smtClean="0"/>
              <a:t>community </a:t>
            </a:r>
            <a:r>
              <a:rPr lang="en-US" sz="1800" b="1" dirty="0" smtClean="0"/>
              <a:t>on a best-effort basis</a:t>
            </a:r>
            <a:r>
              <a:rPr lang="en-US" sz="1800" dirty="0" smtClean="0"/>
              <a:t>, by the pre-operations team.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Strawman Timeline For Distributing Commissioning </a:t>
            </a:r>
            <a:r>
              <a:rPr lang="en-US" sz="1800" u="sng" dirty="0" smtClean="0"/>
              <a:t>Data</a:t>
            </a:r>
            <a:r>
              <a:rPr lang="en-US" sz="1800" dirty="0" smtClean="0"/>
              <a:t> </a:t>
            </a:r>
          </a:p>
          <a:p>
            <a:pPr marL="114300" indent="0">
              <a:buNone/>
            </a:pPr>
            <a:r>
              <a:rPr lang="en-US" sz="1800" dirty="0" smtClean="0"/>
              <a:t>(assuming construction schedule, as-of August 2017)</a:t>
            </a:r>
            <a:endParaRPr lang="en-US" sz="1800" u="sng" dirty="0"/>
          </a:p>
          <a:p>
            <a:pPr marL="114300" indent="0">
              <a:buNone/>
            </a:pPr>
            <a:r>
              <a:rPr lang="en-US" sz="1800" dirty="0" err="1"/>
              <a:t>ComCam</a:t>
            </a:r>
            <a:r>
              <a:rPr lang="en-US" sz="1800" dirty="0"/>
              <a:t> </a:t>
            </a:r>
            <a:r>
              <a:rPr lang="en-US" sz="1800" dirty="0" smtClean="0"/>
              <a:t>data ~early 2021</a:t>
            </a:r>
          </a:p>
          <a:p>
            <a:pPr marL="114300" indent="0">
              <a:buNone/>
            </a:pPr>
            <a:r>
              <a:rPr lang="en-US" sz="1800" dirty="0" smtClean="0"/>
              <a:t>Full </a:t>
            </a:r>
            <a:r>
              <a:rPr lang="en-US" sz="1800" dirty="0"/>
              <a:t>Camera Phase I </a:t>
            </a:r>
            <a:r>
              <a:rPr lang="en-US" sz="1800" dirty="0" smtClean="0"/>
              <a:t>data ~Fall 2021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Mini-Surveys Phase </a:t>
            </a:r>
            <a:r>
              <a:rPr lang="en-US" sz="1800" dirty="0" smtClean="0"/>
              <a:t>~Early 2022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 smtClean="0"/>
              <a:t>Data Release for first 6 months of full-survey data: Late 2023</a:t>
            </a:r>
            <a:endParaRPr lang="en-US" sz="1800" b="1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 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Commissioning Data to the Community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75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11430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criteria for </a:t>
            </a:r>
            <a:r>
              <a:rPr lang="en-US" sz="2000" dirty="0" smtClean="0"/>
              <a:t>the release of both </a:t>
            </a:r>
            <a:r>
              <a:rPr lang="en-US" sz="2000" dirty="0"/>
              <a:t>images and calibrated data products will be defined and implemented by an early instantiation of the Data Release Board of </a:t>
            </a:r>
            <a:r>
              <a:rPr lang="en-US" sz="2000" dirty="0" smtClean="0"/>
              <a:t>the Operations </a:t>
            </a:r>
            <a:r>
              <a:rPr lang="en-US" sz="2000" dirty="0"/>
              <a:t>team </a:t>
            </a:r>
            <a:r>
              <a:rPr lang="en-US" sz="2000" dirty="0" smtClean="0"/>
              <a:t>during the first few months of commissioning observations, </a:t>
            </a:r>
            <a:r>
              <a:rPr lang="en-US" sz="2000" dirty="0"/>
              <a:t>in consultation with the Science Advisory Committee.  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As </a:t>
            </a:r>
            <a:r>
              <a:rPr lang="en-US" sz="2000" dirty="0"/>
              <a:t>with full survey data, both engineering and science verification data will be classified with data quality flags indicating known limitations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 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Commissioning Data to the Community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77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114300" indent="0">
              <a:buNone/>
            </a:pPr>
            <a:r>
              <a:rPr lang="en-US" sz="2000" dirty="0"/>
              <a:t>The data access and analysis services that LSST will be able to support for data </a:t>
            </a:r>
            <a:r>
              <a:rPr lang="en-US" sz="2000" dirty="0" smtClean="0"/>
              <a:t>dissemination </a:t>
            </a:r>
            <a:r>
              <a:rPr lang="en-US" sz="2000" dirty="0"/>
              <a:t>during commissioning will be limited relative to the services to be provided during full operations. </a:t>
            </a:r>
            <a:r>
              <a:rPr lang="en-US" sz="2000" dirty="0" smtClean="0"/>
              <a:t> User capacity will also be limited. 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minimum data </a:t>
            </a:r>
            <a:r>
              <a:rPr lang="en-US" sz="2000" dirty="0" smtClean="0"/>
              <a:t>products expected </a:t>
            </a:r>
            <a:r>
              <a:rPr lang="en-US" sz="2000" dirty="0"/>
              <a:t>to be made available would be through flat files (e.g. FITS images and tables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We will flesh out details of data distribution </a:t>
            </a:r>
            <a:r>
              <a:rPr lang="en-US" sz="2000" dirty="0" smtClean="0"/>
              <a:t>after first light.</a:t>
            </a:r>
            <a:endParaRPr lang="en-US" sz="2000" dirty="0"/>
          </a:p>
          <a:p>
            <a:pPr marL="114300" indent="0">
              <a:buNone/>
            </a:pPr>
            <a:r>
              <a:rPr lang="en-US" dirty="0"/>
              <a:t> 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Commissioning Data Distribution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664260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LSST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Legacy 169 LSST2017</Template>
  <TotalTime>21</TotalTime>
  <Words>364</Words>
  <Application>Microsoft Macintosh PowerPoint</Application>
  <PresentationFormat>On-screen Show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Lucida Grande</vt:lpstr>
      <vt:lpstr>ＭＳ Ｐゴシック</vt:lpstr>
      <vt:lpstr>Arial</vt:lpstr>
      <vt:lpstr>Legacy 169 LSST2017</vt:lpstr>
      <vt:lpstr>Commissioning Data – Who and Why?</vt:lpstr>
      <vt:lpstr>Commissioning Data to the Community</vt:lpstr>
      <vt:lpstr>Commissioning Data to the Community</vt:lpstr>
      <vt:lpstr>Commissioning Data Distribution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2017-08-08T17:42:48Z</dcterms:created>
  <dcterms:modified xsi:type="dcterms:W3CDTF">2017-08-17T14:28:14Z</dcterms:modified>
</cp:coreProperties>
</file>