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62" r:id="rId2"/>
    <p:sldId id="363" r:id="rId3"/>
    <p:sldId id="365" r:id="rId4"/>
    <p:sldId id="366" r:id="rId5"/>
    <p:sldId id="367" r:id="rId6"/>
    <p:sldId id="368" r:id="rId7"/>
    <p:sldId id="369" r:id="rId8"/>
    <p:sldId id="374" r:id="rId9"/>
    <p:sldId id="370" r:id="rId10"/>
    <p:sldId id="371" r:id="rId11"/>
    <p:sldId id="372" r:id="rId12"/>
    <p:sldId id="373" r:id="rId13"/>
    <p:sldId id="375" r:id="rId14"/>
    <p:sldId id="376" r:id="rId15"/>
    <p:sldId id="377" r:id="rId16"/>
    <p:sldId id="378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6966"/>
    <a:srgbClr val="8E77AC"/>
    <a:srgbClr val="65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8"/>
    <p:restoredTop sz="94890" autoAdjust="0"/>
  </p:normalViewPr>
  <p:slideViewPr>
    <p:cSldViewPr snapToGrid="0" snapToObjects="1">
      <p:cViewPr>
        <p:scale>
          <a:sx n="121" d="100"/>
          <a:sy n="121" d="100"/>
        </p:scale>
        <p:origin x="1784" y="7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3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864B6-3F9A-DB43-A66B-25B2EC2B25F5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459C4-98F2-3149-A5A0-9DBE6D155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FCB4-A68E-4D42-8418-1B19C4AFEE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0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2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LSST</a:t>
            </a:r>
            <a:r>
              <a:rPr lang="en-US" sz="1000" baseline="0" dirty="0">
                <a:solidFill>
                  <a:schemeClr val="bg1"/>
                </a:solidFill>
                <a:latin typeface="Calibri" charset="0"/>
              </a:rPr>
              <a:t> All </a:t>
            </a:r>
            <a:r>
              <a:rPr lang="en-US" sz="1000" baseline="0" dirty="0" smtClean="0">
                <a:solidFill>
                  <a:schemeClr val="bg1"/>
                </a:solidFill>
                <a:latin typeface="Calibri" charset="0"/>
              </a:rPr>
              <a:t>Hands</a:t>
            </a:r>
            <a:r>
              <a:rPr lang="en-US" sz="1000" baseline="0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 2017  -- DLP</a:t>
            </a:r>
          </a:p>
        </p:txBody>
      </p:sp>
      <p:pic>
        <p:nvPicPr>
          <p:cNvPr id="7" name="Picture 10" descr="LogoW-ShadowTransBac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54214" y="-19048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ll-Logos_BlackBG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95752"/>
            <a:ext cx="4419600" cy="6560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4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3AC11F4-3CC3-4841-8AEE-9359FC33BE84}" type="datetimeFigureOut"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A08A5E-6D4E-E243-A479-6B7612675D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80" y="606031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3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50647" y="107157"/>
            <a:ext cx="6188357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4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80" y="4873231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8" y="4891089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189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189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pic>
        <p:nvPicPr>
          <p:cNvPr id="1031" name="Picture 10" descr="LogoW-ShadowTransBac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354214" y="-19048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4891090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189">
              <a:defRPr/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LSST</a:t>
            </a:r>
            <a:r>
              <a:rPr lang="en-US" sz="1000" baseline="0" dirty="0">
                <a:solidFill>
                  <a:prstClr val="white">
                    <a:lumMod val="65000"/>
                  </a:prstClr>
                </a:solidFill>
              </a:rPr>
              <a:t> All </a:t>
            </a:r>
            <a:r>
              <a:rPr lang="en-US" sz="1000" baseline="0" dirty="0">
                <a:solidFill>
                  <a:prstClr val="white">
                    <a:lumMod val="65000"/>
                  </a:prstClr>
                </a:solidFill>
              </a:rPr>
              <a:t>H</a:t>
            </a:r>
            <a:r>
              <a:rPr lang="en-US" sz="1000" baseline="0" dirty="0" smtClean="0">
                <a:solidFill>
                  <a:prstClr val="white">
                    <a:lumMod val="65000"/>
                  </a:prstClr>
                </a:solidFill>
              </a:rPr>
              <a:t>ands August 16, 2017 </a:t>
            </a:r>
            <a:r>
              <a:rPr lang="en-US" sz="1000" baseline="0" dirty="0">
                <a:solidFill>
                  <a:prstClr val="white">
                    <a:lumMod val="65000"/>
                  </a:prstClr>
                </a:solidFill>
              </a:rPr>
              <a:t>-- DLP</a:t>
            </a:r>
            <a:endParaRPr lang="en-US" sz="10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9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78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92" indent="-342892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31" indent="-285743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2972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348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lsst.io/services/orchestration/index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lsst.io/services/lsst-dev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lsst.io/services/lsst-db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lsst.io/services/verification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lsst.io/services/dataset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lsst.io/services/data_protection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lsst.io/services/ncsa_bulk_transfer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lsst.io/services/nebula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Current Developer Resources at  NCSA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Don </a:t>
            </a:r>
            <a:r>
              <a:rPr lang="en-US" dirty="0" err="1" smtClean="0"/>
              <a:t>Petravick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LSST </a:t>
            </a:r>
            <a:r>
              <a:rPr lang="en-US" dirty="0"/>
              <a:t>All Hands </a:t>
            </a:r>
            <a:r>
              <a:rPr lang="en-US" dirty="0" smtClean="0"/>
              <a:t>Meeting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August </a:t>
            </a:r>
            <a:r>
              <a:rPr lang="en-US" dirty="0" smtClean="0"/>
              <a:t>16,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ORCA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https://developer.lsst.io/services/orchestration/index.html</a:t>
            </a:r>
            <a:endParaRPr lang="en-US" dirty="0"/>
          </a:p>
          <a:p>
            <a:r>
              <a:rPr lang="en-US" dirty="0"/>
              <a:t>The orca framework remains available.</a:t>
            </a:r>
          </a:p>
          <a:p>
            <a:r>
              <a:rPr lang="en-US" dirty="0"/>
              <a:t>Conforms to the “high </a:t>
            </a:r>
            <a:r>
              <a:rPr lang="en-US" dirty="0" smtClean="0"/>
              <a:t>throughput</a:t>
            </a:r>
            <a:r>
              <a:rPr lang="en-US" dirty="0"/>
              <a:t>” model that is seen as the model for production services.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1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resources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 </a:t>
            </a:r>
            <a:r>
              <a:rPr lang="mr-IN" dirty="0"/>
              <a:t>–</a:t>
            </a:r>
            <a:r>
              <a:rPr lang="en-US" dirty="0"/>
              <a:t> LDAP, CI-logon, and </a:t>
            </a:r>
            <a:r>
              <a:rPr lang="en-US" dirty="0" smtClean="0"/>
              <a:t>OAuth</a:t>
            </a:r>
            <a:endParaRPr lang="en-US" dirty="0"/>
          </a:p>
          <a:p>
            <a:r>
              <a:rPr lang="en-US" dirty="0" smtClean="0"/>
              <a:t>LSST-DBDEV</a:t>
            </a:r>
            <a:endParaRPr lang="en-US" dirty="0"/>
          </a:p>
          <a:p>
            <a:r>
              <a:rPr lang="en-US" dirty="0"/>
              <a:t>PDAC</a:t>
            </a:r>
          </a:p>
          <a:p>
            <a:r>
              <a:rPr lang="en-US" dirty="0"/>
              <a:t>L1 Complete test stand</a:t>
            </a:r>
          </a:p>
          <a:p>
            <a:r>
              <a:rPr lang="en-US" dirty="0"/>
              <a:t>Elastic and Container Testing. </a:t>
            </a:r>
          </a:p>
          <a:p>
            <a:r>
              <a:rPr lang="en-US" dirty="0"/>
              <a:t>Data Backbone Testing</a:t>
            </a:r>
          </a:p>
          <a:p>
            <a:r>
              <a:rPr lang="en-US" dirty="0"/>
              <a:t>Kubernetes testing </a:t>
            </a:r>
          </a:p>
          <a:p>
            <a:r>
              <a:rPr lang="en-US" dirty="0"/>
              <a:t>Workflow and processing testing.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1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infrastructure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Provisioning</a:t>
            </a:r>
          </a:p>
          <a:p>
            <a:r>
              <a:rPr lang="en-US" dirty="0" smtClean="0"/>
              <a:t>Monitoring</a:t>
            </a:r>
            <a:endParaRPr lang="en-US" dirty="0"/>
          </a:p>
          <a:p>
            <a:r>
              <a:rPr lang="en-US" dirty="0"/>
              <a:t>Backups</a:t>
            </a:r>
          </a:p>
          <a:p>
            <a:r>
              <a:rPr lang="en-US" dirty="0"/>
              <a:t>Documents</a:t>
            </a:r>
          </a:p>
          <a:p>
            <a:r>
              <a:rPr lang="en-US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93254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Tickets, please.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Incident response and tickets:</a:t>
            </a:r>
          </a:p>
          <a:p>
            <a:pPr lvl="1"/>
            <a:r>
              <a:rPr lang="en-US" dirty="0"/>
              <a:t>Service Manager Dashboard https://</a:t>
            </a:r>
            <a:r>
              <a:rPr lang="en-US" dirty="0" err="1"/>
              <a:t>jira.lsstcorp.org</a:t>
            </a:r>
            <a:r>
              <a:rPr lang="en-US" dirty="0"/>
              <a:t>/secure/</a:t>
            </a:r>
            <a:r>
              <a:rPr lang="en-US" dirty="0" err="1"/>
              <a:t>Dashboard.jspa?selectPageId</a:t>
            </a:r>
            <a:r>
              <a:rPr lang="en-US" dirty="0"/>
              <a:t>=12809 </a:t>
            </a:r>
          </a:p>
          <a:p>
            <a:pPr lvl="1"/>
            <a:r>
              <a:rPr lang="en-US" dirty="0"/>
              <a:t>NCSA Tickets: https://</a:t>
            </a:r>
            <a:r>
              <a:rPr lang="en-US" dirty="0" err="1"/>
              <a:t>jira.lsstcorp.org</a:t>
            </a:r>
            <a:r>
              <a:rPr lang="en-US" dirty="0"/>
              <a:t>/issues/?filter=15322 </a:t>
            </a:r>
          </a:p>
          <a:p>
            <a:pPr lvl="1"/>
            <a:r>
              <a:rPr lang="en-US" dirty="0"/>
              <a:t>NCSA Open Tickets: https://</a:t>
            </a:r>
            <a:r>
              <a:rPr lang="en-US" dirty="0" err="1"/>
              <a:t>jira.lsstcorp.org</a:t>
            </a:r>
            <a:r>
              <a:rPr lang="en-US" dirty="0"/>
              <a:t>/issues/?filter=15327 </a:t>
            </a:r>
          </a:p>
          <a:p>
            <a:pPr lvl="1"/>
            <a:r>
              <a:rPr lang="en-US" dirty="0"/>
              <a:t>NCSA Unassigned Tickets: https://</a:t>
            </a:r>
            <a:r>
              <a:rPr lang="en-US" dirty="0" err="1"/>
              <a:t>jira.lsstcorp.org</a:t>
            </a:r>
            <a:r>
              <a:rPr lang="en-US" dirty="0"/>
              <a:t>/issues/?filter=15328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04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Lsst-</a:t>
            </a:r>
            <a:r>
              <a:rPr lang="en-US" dirty="0" err="1"/>
              <a:t>dbdev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Qserv Testing</a:t>
            </a:r>
          </a:p>
          <a:p>
            <a:r>
              <a:rPr lang="en-US" dirty="0"/>
              <a:t>PDAC </a:t>
            </a:r>
            <a:r>
              <a:rPr lang="mr-IN" dirty="0"/>
              <a:t>–</a:t>
            </a:r>
            <a:r>
              <a:rPr lang="en-US" dirty="0"/>
              <a:t> SUI &amp; QSERV Prototyping</a:t>
            </a:r>
          </a:p>
          <a:p>
            <a:r>
              <a:rPr lang="en-US" dirty="0"/>
              <a:t>L1 complete test stand </a:t>
            </a:r>
            <a:r>
              <a:rPr lang="mr-IN" dirty="0"/>
              <a:t>–</a:t>
            </a:r>
            <a:r>
              <a:rPr lang="en-US" dirty="0"/>
              <a:t> L1 </a:t>
            </a:r>
            <a:r>
              <a:rPr lang="en-US" dirty="0" smtClean="0"/>
              <a:t>service</a:t>
            </a:r>
            <a:r>
              <a:rPr lang="en-US" dirty="0"/>
              <a:t>, </a:t>
            </a:r>
            <a:r>
              <a:rPr lang="en-US" dirty="0" smtClean="0"/>
              <a:t>O</a:t>
            </a:r>
            <a:r>
              <a:rPr lang="en-US" dirty="0" smtClean="0"/>
              <a:t>CS</a:t>
            </a:r>
            <a:r>
              <a:rPr lang="en-US" dirty="0" smtClean="0"/>
              <a:t>, </a:t>
            </a:r>
            <a:r>
              <a:rPr lang="en-US" dirty="0" smtClean="0"/>
              <a:t>CDS</a:t>
            </a:r>
            <a:r>
              <a:rPr lang="en-US" dirty="0"/>
              <a:t>, </a:t>
            </a:r>
            <a:r>
              <a:rPr lang="en-US" dirty="0" smtClean="0"/>
              <a:t>Camera </a:t>
            </a:r>
            <a:r>
              <a:rPr lang="en-US" dirty="0"/>
              <a:t>DAQ, EFD</a:t>
            </a:r>
          </a:p>
          <a:p>
            <a:r>
              <a:rPr lang="en-US" dirty="0"/>
              <a:t>Elastic and Container Testing</a:t>
            </a:r>
          </a:p>
          <a:p>
            <a:pPr lvl="1"/>
            <a:r>
              <a:rPr lang="en-US" dirty="0"/>
              <a:t>Jupyter notebooks</a:t>
            </a:r>
          </a:p>
          <a:p>
            <a:pPr lvl="1"/>
            <a:r>
              <a:rPr lang="en-US" dirty="0"/>
              <a:t>Firefly demo</a:t>
            </a:r>
          </a:p>
          <a:p>
            <a:r>
              <a:rPr lang="en-US" dirty="0"/>
              <a:t>Data backbone Testing </a:t>
            </a:r>
          </a:p>
          <a:p>
            <a:r>
              <a:rPr lang="en-US" dirty="0" smtClean="0"/>
              <a:t>Workflow </a:t>
            </a:r>
            <a:r>
              <a:rPr lang="en-US" dirty="0"/>
              <a:t>and processing testing.</a:t>
            </a:r>
          </a:p>
        </p:txBody>
      </p:sp>
    </p:spTree>
    <p:extLst>
      <p:ext uri="{BB962C8B-B14F-4D97-AF65-F5344CB8AC3E}">
        <p14:creationId xmlns:p14="http://schemas.microsoft.com/office/powerpoint/2010/main" val="4110942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Starting in 2017 we started to implement the production hardware services, in addition to maintaining the development and integration resourses.</a:t>
            </a:r>
          </a:p>
          <a:p>
            <a:r>
              <a:rPr lang="en-US"/>
              <a:t>Reasonable efforts are made to keep development resources distinct from the production resources.</a:t>
            </a:r>
          </a:p>
          <a:p>
            <a:r>
              <a:rPr lang="en-US"/>
              <a:t>There’s a talk tomorrow that will focus on the production resources.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4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number of types of  development resources is in place.</a:t>
            </a:r>
          </a:p>
          <a:p>
            <a:pPr lvl="1"/>
            <a:r>
              <a:rPr lang="en-US" dirty="0"/>
              <a:t>We see further development being in specific subproject support.</a:t>
            </a:r>
          </a:p>
          <a:p>
            <a:pPr lvl="1"/>
            <a:r>
              <a:rPr lang="en-US" dirty="0"/>
              <a:t>Some resources are LSST funded contributions to a	 commons at </a:t>
            </a:r>
            <a:r>
              <a:rPr lang="en-US" dirty="0" smtClean="0"/>
              <a:t>NCSA. The </a:t>
            </a:r>
            <a:r>
              <a:rPr lang="en-US" dirty="0"/>
              <a:t>most visible element is the </a:t>
            </a:r>
            <a:r>
              <a:rPr lang="en-US" dirty="0" err="1"/>
              <a:t>Openstack</a:t>
            </a:r>
            <a:r>
              <a:rPr lang="en-US" dirty="0"/>
              <a:t>.</a:t>
            </a:r>
          </a:p>
          <a:p>
            <a:r>
              <a:rPr lang="en-US" dirty="0"/>
              <a:t>All resources need  annual scrutiny for capacity, </a:t>
            </a:r>
            <a:r>
              <a:rPr lang="en-US" dirty="0" smtClean="0"/>
              <a:t>availability </a:t>
            </a:r>
            <a:r>
              <a:rPr lang="en-US" dirty="0"/>
              <a:t>and refresh. </a:t>
            </a:r>
          </a:p>
          <a:p>
            <a:r>
              <a:rPr lang="en-US" dirty="0"/>
              <a:t>Operational/Service-Oriented procedures are maturing, and work is underway to integrate with LSST ticket systems, etc.</a:t>
            </a:r>
          </a:p>
        </p:txBody>
      </p:sp>
    </p:spTree>
    <p:extLst>
      <p:ext uri="{BB962C8B-B14F-4D97-AF65-F5344CB8AC3E}">
        <p14:creationId xmlns:p14="http://schemas.microsoft.com/office/powerpoint/2010/main" val="143035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Resources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LSST-DEV</a:t>
            </a:r>
          </a:p>
          <a:p>
            <a:pPr lvl="1"/>
            <a:r>
              <a:rPr lang="en-US" dirty="0"/>
              <a:t>General </a:t>
            </a:r>
            <a:r>
              <a:rPr lang="en-US" dirty="0" smtClean="0"/>
              <a:t>Purpose </a:t>
            </a:r>
            <a:r>
              <a:rPr lang="en-US" dirty="0"/>
              <a:t>Login/Compute Node.</a:t>
            </a:r>
          </a:p>
          <a:p>
            <a:pPr lvl="1"/>
            <a:r>
              <a:rPr lang="en-US" dirty="0"/>
              <a:t>Supports developers and staff.</a:t>
            </a:r>
          </a:p>
          <a:p>
            <a:pPr lvl="1"/>
            <a:r>
              <a:rPr lang="en-US" dirty="0"/>
              <a:t>Primary Linux Machine for this use.</a:t>
            </a:r>
          </a:p>
          <a:p>
            <a:pPr lvl="1"/>
            <a:r>
              <a:rPr lang="en-US" dirty="0">
                <a:hlinkClick r:id="rId2"/>
              </a:rPr>
              <a:t>https://developer.lsst.io/services/lsst-dev.html</a:t>
            </a:r>
            <a:endParaRPr lang="en-US" dirty="0"/>
          </a:p>
          <a:p>
            <a:pPr lvl="1"/>
            <a:endParaRPr lang="en-US" dirty="0"/>
          </a:p>
          <a:p>
            <a:pPr marL="45718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2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LSST-DB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Unmanaged Database Resource for Developers</a:t>
            </a:r>
          </a:p>
          <a:p>
            <a:r>
              <a:rPr lang="en-US"/>
              <a:t>However it is backed up. </a:t>
            </a:r>
          </a:p>
          <a:p>
            <a:r>
              <a:rPr lang="en-US"/>
              <a:t>Old machine, refresh under discussion</a:t>
            </a:r>
          </a:p>
          <a:p>
            <a:r>
              <a:rPr lang="en-US">
                <a:hlinkClick r:id="rId2"/>
              </a:rPr>
              <a:t>https://developer.lsst.io/services/lsst-db.html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Verification Cluster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 of servers for LSST development work.</a:t>
            </a:r>
          </a:p>
          <a:p>
            <a:r>
              <a:rPr lang="en-US" dirty="0"/>
              <a:t>Currently SLURM to </a:t>
            </a:r>
            <a:r>
              <a:rPr lang="en-US" dirty="0" smtClean="0"/>
              <a:t>support </a:t>
            </a:r>
            <a:r>
              <a:rPr lang="en-US" dirty="0" err="1"/>
              <a:t>control_pool</a:t>
            </a:r>
            <a:r>
              <a:rPr lang="en-US" dirty="0"/>
              <a:t> based HSC reprocessing.</a:t>
            </a:r>
          </a:p>
          <a:p>
            <a:r>
              <a:rPr lang="en-US" dirty="0"/>
              <a:t>Over time, plan calls for transition to HT Condor.</a:t>
            </a:r>
          </a:p>
          <a:p>
            <a:r>
              <a:rPr lang="en-US" dirty="0"/>
              <a:t>The Cluster is a “pile of batch nodes.”  Resource will be shared  with production, integration and DAC.</a:t>
            </a:r>
          </a:p>
          <a:p>
            <a:r>
              <a:rPr lang="en-US" dirty="0">
                <a:hlinkClick r:id="rId2"/>
              </a:rPr>
              <a:t>https://developer.lsst.io/services/verification.html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0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/Datasets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Datasets needed to support development.</a:t>
            </a:r>
          </a:p>
          <a:p>
            <a:r>
              <a:rPr lang="en-US" dirty="0"/>
              <a:t>The original intention is </a:t>
            </a:r>
            <a:r>
              <a:rPr lang="en-US" dirty="0" smtClean="0"/>
              <a:t>invariant </a:t>
            </a:r>
            <a:r>
              <a:rPr lang="en-US" dirty="0"/>
              <a:t>and long-lived datasets</a:t>
            </a:r>
          </a:p>
          <a:p>
            <a:r>
              <a:rPr lang="en-US" dirty="0"/>
              <a:t>Is currently also used by  HSC production.</a:t>
            </a:r>
          </a:p>
          <a:p>
            <a:r>
              <a:rPr lang="en-US" dirty="0"/>
              <a:t>In 2018 Production file systems will be established</a:t>
            </a:r>
          </a:p>
          <a:p>
            <a:r>
              <a:rPr lang="en-US" dirty="0">
                <a:hlinkClick r:id="rId2"/>
              </a:rPr>
              <a:t>https://developer.lsst.io/services/datasets.html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3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 File Systems for Development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https://developer.lsst.io/services/data_protection.html</a:t>
            </a:r>
            <a:endParaRPr lang="en-US" dirty="0"/>
          </a:p>
          <a:p>
            <a:r>
              <a:rPr lang="en-US" dirty="0"/>
              <a:t>Home: login areas --  30 day restore + DR</a:t>
            </a:r>
          </a:p>
          <a:p>
            <a:r>
              <a:rPr lang="en-US" dirty="0"/>
              <a:t>Software: Project-shared software installations -- 30 day + DR </a:t>
            </a:r>
          </a:p>
          <a:p>
            <a:r>
              <a:rPr lang="en-US" dirty="0"/>
              <a:t>SUI: </a:t>
            </a:r>
            <a:r>
              <a:rPr lang="en-US" dirty="0" smtClean="0"/>
              <a:t>Support </a:t>
            </a:r>
            <a:r>
              <a:rPr lang="en-US" dirty="0"/>
              <a:t>the PDAC  --  no protection</a:t>
            </a:r>
          </a:p>
          <a:p>
            <a:r>
              <a:rPr lang="en-US" dirty="0"/>
              <a:t>Scratch: Ephemeral storage -- no protection, purged </a:t>
            </a:r>
          </a:p>
          <a:p>
            <a:r>
              <a:rPr lang="en-US" dirty="0"/>
              <a:t>Project: Projects -- not purged, no protection </a:t>
            </a:r>
          </a:p>
          <a:p>
            <a:r>
              <a:rPr lang="en-US" dirty="0"/>
              <a:t>Note: Object stores are not in the baseline for the LSST Data Facility.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7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Bulk Transfer for developers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https://developer.lsst.io/services/ncsa_bulk_transfer.html</a:t>
            </a:r>
            <a:endParaRPr lang="en-US"/>
          </a:p>
          <a:p>
            <a:r>
              <a:rPr lang="en-US"/>
              <a:t>Globus Online</a:t>
            </a:r>
          </a:p>
          <a:p>
            <a:r>
              <a:rPr lang="en-US"/>
              <a:t>iRODS</a:t>
            </a:r>
          </a:p>
          <a:p>
            <a:r>
              <a:rPr lang="en-US"/>
              <a:t>bbftp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3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LSST-WEB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Database Schema Browser</a:t>
            </a:r>
          </a:p>
          <a:p>
            <a:r>
              <a:rPr lang="en-US" dirty="0" err="1"/>
              <a:t>Doxygen</a:t>
            </a:r>
            <a:endParaRPr lang="en-US" dirty="0"/>
          </a:p>
          <a:p>
            <a:r>
              <a:rPr lang="en-US" dirty="0"/>
              <a:t>Home directory web sharing</a:t>
            </a:r>
          </a:p>
          <a:p>
            <a:r>
              <a:rPr lang="en-US" dirty="0"/>
              <a:t>Image </a:t>
            </a:r>
            <a:r>
              <a:rPr lang="en-US" dirty="0" smtClean="0"/>
              <a:t>retrieval </a:t>
            </a:r>
            <a:r>
              <a:rPr lang="en-US" dirty="0"/>
              <a:t>Service</a:t>
            </a:r>
          </a:p>
          <a:p>
            <a:r>
              <a:rPr lang="en-US" dirty="0" err="1"/>
              <a:t>pipeQA</a:t>
            </a:r>
            <a:endParaRPr lang="en-US" dirty="0"/>
          </a:p>
          <a:p>
            <a:r>
              <a:rPr lang="en-US" dirty="0"/>
              <a:t>Sim Software meta-data</a:t>
            </a:r>
          </a:p>
          <a:p>
            <a:r>
              <a:rPr lang="en-US" dirty="0"/>
              <a:t>Stripe 82 </a:t>
            </a:r>
            <a:r>
              <a:rPr lang="en-US" dirty="0" smtClean="0"/>
              <a:t>database </a:t>
            </a:r>
            <a:r>
              <a:rPr lang="en-US" dirty="0"/>
              <a:t>account sign up.</a:t>
            </a:r>
          </a:p>
        </p:txBody>
      </p:sp>
    </p:spTree>
    <p:extLst>
      <p:ext uri="{BB962C8B-B14F-4D97-AF65-F5344CB8AC3E}">
        <p14:creationId xmlns:p14="http://schemas.microsoft.com/office/powerpoint/2010/main" val="217441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Nebula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https://developer.lsst.io/services/nebula/index.html</a:t>
            </a:r>
            <a:endParaRPr lang="en-US" dirty="0"/>
          </a:p>
          <a:p>
            <a:r>
              <a:rPr lang="en-US" dirty="0"/>
              <a:t>Virtual  machine </a:t>
            </a:r>
            <a:r>
              <a:rPr lang="en-US" dirty="0" smtClean="0"/>
              <a:t>environment </a:t>
            </a:r>
            <a:r>
              <a:rPr lang="en-US" dirty="0"/>
              <a:t>for </a:t>
            </a:r>
          </a:p>
          <a:p>
            <a:pPr lvl="1"/>
            <a:r>
              <a:rPr lang="en-US" dirty="0" smtClean="0"/>
              <a:t>prototyping </a:t>
            </a:r>
            <a:r>
              <a:rPr lang="en-US" dirty="0"/>
              <a:t>and exploration</a:t>
            </a:r>
          </a:p>
          <a:p>
            <a:pPr lvl="1"/>
            <a:r>
              <a:rPr lang="en-US" dirty="0"/>
              <a:t>Code </a:t>
            </a:r>
            <a:r>
              <a:rPr lang="en-US" dirty="0" smtClean="0"/>
              <a:t>portability</a:t>
            </a:r>
            <a:r>
              <a:rPr lang="en-US" dirty="0"/>
              <a:t>.</a:t>
            </a:r>
          </a:p>
          <a:p>
            <a:r>
              <a:rPr lang="en-US" dirty="0"/>
              <a:t>Result of </a:t>
            </a:r>
            <a:r>
              <a:rPr lang="en-US" dirty="0" smtClean="0"/>
              <a:t>replan:</a:t>
            </a:r>
            <a:endParaRPr lang="en-US" dirty="0"/>
          </a:p>
          <a:p>
            <a:pPr lvl="1"/>
            <a:r>
              <a:rPr lang="en-US" dirty="0"/>
              <a:t>containerization, not virtualization is the technical method for virtual environments for production.</a:t>
            </a:r>
          </a:p>
          <a:p>
            <a:pPr lvl="1"/>
            <a:r>
              <a:rPr lang="en-US" dirty="0" smtClean="0"/>
              <a:t>Kubernetes </a:t>
            </a:r>
            <a:r>
              <a:rPr lang="en-US" dirty="0"/>
              <a:t>is the </a:t>
            </a:r>
            <a:r>
              <a:rPr lang="en-US" dirty="0" smtClean="0"/>
              <a:t>containerized </a:t>
            </a:r>
            <a:r>
              <a:rPr lang="en-US" dirty="0"/>
              <a:t>application management platform.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80012"/>
      </p:ext>
    </p:extLst>
  </p:cSld>
  <p:clrMapOvr>
    <a:masterClrMapping/>
  </p:clrMapOvr>
</p:sld>
</file>

<file path=ppt/theme/theme1.xml><?xml version="1.0" encoding="utf-8"?>
<a:theme xmlns:a="http://schemas.openxmlformats.org/drawingml/2006/main" name="PDR-nTele2-dm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-TITLE-DM_Review_July2017 (1)" id="{AC3F0019-C8DB-1E46-A413-39C947140B3D}" vid="{32F9CCCE-8E4D-354B-8996-18BAE76A08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MY-TITLE-DM_Review_July2017 (1)</Template>
  <TotalTime>19526</TotalTime>
  <Words>512</Words>
  <Application>Microsoft Macintosh PowerPoint</Application>
  <PresentationFormat>On-screen Show (16:9)</PresentationFormat>
  <Paragraphs>102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ＭＳ Ｐゴシック</vt:lpstr>
      <vt:lpstr>Arial</vt:lpstr>
      <vt:lpstr>PDR-nTele2-dmf</vt:lpstr>
      <vt:lpstr>Current Developer Resources at  NCSA   Don Petravick   LSST All Hands Meeting  August 16, 2017</vt:lpstr>
      <vt:lpstr>Current Resources </vt:lpstr>
      <vt:lpstr>LSST-DB</vt:lpstr>
      <vt:lpstr>Verification Cluster</vt:lpstr>
      <vt:lpstr>/Datasets</vt:lpstr>
      <vt:lpstr>Site File Systems for Development </vt:lpstr>
      <vt:lpstr>Bulk Transfer for developers</vt:lpstr>
      <vt:lpstr>LSST-WEB</vt:lpstr>
      <vt:lpstr>Nebula </vt:lpstr>
      <vt:lpstr>ORCA</vt:lpstr>
      <vt:lpstr>Other resources </vt:lpstr>
      <vt:lpstr>Support infrastructure</vt:lpstr>
      <vt:lpstr>Tickets, please.</vt:lpstr>
      <vt:lpstr>Special Resources</vt:lpstr>
      <vt:lpstr>Future</vt:lpstr>
      <vt:lpstr>Summary </vt:lpstr>
    </vt:vector>
  </TitlesOfParts>
  <Manager/>
  <Company/>
  <LinksUpToDate>false</LinksUpToDate>
  <SharedDoc>false</SharedDoc>
  <HyperlinkBase/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Don Petravick</dc:creator>
  <cp:keywords/>
  <dc:description/>
  <cp:lastModifiedBy>Plutchak, Joel Peter</cp:lastModifiedBy>
  <cp:revision>235</cp:revision>
  <dcterms:created xsi:type="dcterms:W3CDTF">2017-07-11T19:02:27Z</dcterms:created>
  <dcterms:modified xsi:type="dcterms:W3CDTF">2017-08-16T17:12:46Z</dcterms:modified>
  <cp:category/>
</cp:coreProperties>
</file>