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32"/>
  </p:notesMasterIdLst>
  <p:sldIdLst>
    <p:sldId id="256" r:id="rId2"/>
    <p:sldId id="310" r:id="rId3"/>
    <p:sldId id="345" r:id="rId4"/>
    <p:sldId id="346" r:id="rId5"/>
    <p:sldId id="347" r:id="rId6"/>
    <p:sldId id="348" r:id="rId7"/>
    <p:sldId id="349" r:id="rId8"/>
    <p:sldId id="350" r:id="rId9"/>
    <p:sldId id="351" r:id="rId10"/>
    <p:sldId id="352" r:id="rId11"/>
    <p:sldId id="353" r:id="rId12"/>
    <p:sldId id="355" r:id="rId13"/>
    <p:sldId id="356" r:id="rId14"/>
    <p:sldId id="357" r:id="rId15"/>
    <p:sldId id="359" r:id="rId16"/>
    <p:sldId id="361" r:id="rId17"/>
    <p:sldId id="362" r:id="rId18"/>
    <p:sldId id="363" r:id="rId19"/>
    <p:sldId id="313" r:id="rId20"/>
    <p:sldId id="314" r:id="rId21"/>
    <p:sldId id="328" r:id="rId22"/>
    <p:sldId id="329" r:id="rId23"/>
    <p:sldId id="330" r:id="rId24"/>
    <p:sldId id="316" r:id="rId25"/>
    <p:sldId id="317" r:id="rId26"/>
    <p:sldId id="321" r:id="rId27"/>
    <p:sldId id="337" r:id="rId28"/>
    <p:sldId id="323" r:id="rId29"/>
    <p:sldId id="324" r:id="rId30"/>
    <p:sldId id="32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autoAdjust="0"/>
    <p:restoredTop sz="94640" autoAdjust="0"/>
  </p:normalViewPr>
  <p:slideViewPr>
    <p:cSldViewPr>
      <p:cViewPr>
        <p:scale>
          <a:sx n="70" d="100"/>
          <a:sy n="70" d="100"/>
        </p:scale>
        <p:origin x="-672" y="-344"/>
      </p:cViewPr>
      <p:guideLst>
        <p:guide orient="horz" pos="2160"/>
        <p:guide pos="2880"/>
      </p:guideLst>
    </p:cSldViewPr>
  </p:slideViewPr>
  <p:outlineViewPr>
    <p:cViewPr>
      <p:scale>
        <a:sx n="33" d="100"/>
        <a:sy n="33" d="100"/>
      </p:scale>
      <p:origin x="30" y="121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038524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EA3FA0B-AD9E-446B-835B-2DB86849835C}" type="slidenum">
              <a:rPr lang="en-US" smtClean="0"/>
              <a:pPr/>
              <a:t>11</a:t>
            </a:fld>
            <a:endParaRPr lang="en-US" dirty="0"/>
          </a:p>
        </p:txBody>
      </p:sp>
    </p:spTree>
    <p:extLst>
      <p:ext uri="{BB962C8B-B14F-4D97-AF65-F5344CB8AC3E}">
        <p14:creationId xmlns:p14="http://schemas.microsoft.com/office/powerpoint/2010/main" val="7726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0F23ABAA-03DE-BF43-8865-1791B0963EF1}" type="slidenum">
              <a:rPr lang="en-US" smtClean="0"/>
              <a:pPr>
                <a:defRPr/>
              </a:pPr>
              <a:t>25</a:t>
            </a:fld>
            <a:endParaRPr lang="en-US" dirty="0"/>
          </a:p>
        </p:txBody>
      </p:sp>
    </p:spTree>
    <p:extLst>
      <p:ext uri="{BB962C8B-B14F-4D97-AF65-F5344CB8AC3E}">
        <p14:creationId xmlns:p14="http://schemas.microsoft.com/office/powerpoint/2010/main" val="90259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1" y="4343400"/>
            <a:ext cx="5486399" cy="4114800"/>
          </a:xfrm>
          <a:prstGeom prst="rect">
            <a:avLst/>
          </a:prstGeom>
          <a:noFill/>
          <a:ln>
            <a:noFill/>
          </a:ln>
        </p:spPr>
        <p:txBody>
          <a:bodyPr lIns="91421" tIns="91421" rIns="91421" bIns="91421" anchor="t" anchorCtr="0">
            <a:noAutofit/>
          </a:bodyPr>
          <a:lstStyle/>
          <a:p>
            <a:pPr>
              <a:buClr>
                <a:schemeClr val="dk1"/>
              </a:buClr>
              <a:buSzPct val="25000"/>
            </a:pPr>
            <a:endParaRPr>
              <a:solidFill>
                <a:schemeClr val="dk1"/>
              </a:solidFill>
              <a:latin typeface="Arial"/>
              <a:ea typeface="Arial"/>
              <a:cs typeface="Arial"/>
              <a:sym typeface="Arial"/>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Shape 58"/>
        <p:cNvGrpSpPr/>
        <p:nvPr/>
      </p:nvGrpSpPr>
      <p:grpSpPr>
        <a:xfrm>
          <a:off x="0" y="0"/>
          <a:ext cx="0" cy="0"/>
          <a:chOff x="0" y="0"/>
          <a:chExt cx="0" cy="0"/>
        </a:xfrm>
      </p:grpSpPr>
      <p:pic>
        <p:nvPicPr>
          <p:cNvPr id="59" name="Shape 59" descr="Tele11-201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0" name="Shape 60"/>
          <p:cNvSpPr txBox="1">
            <a:spLocks noGrp="1"/>
          </p:cNvSpPr>
          <p:nvPr>
            <p:ph type="ctrTitle"/>
          </p:nvPr>
        </p:nvSpPr>
        <p:spPr>
          <a:xfrm>
            <a:off x="685800" y="1181769"/>
            <a:ext cx="7772400" cy="3113100"/>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2400" b="1"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2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pic>
        <p:nvPicPr>
          <p:cNvPr id="61" name="Shape 61" descr="LogoW-ShadowTransBack.png"/>
          <p:cNvPicPr preferRelativeResize="0"/>
          <p:nvPr/>
        </p:nvPicPr>
        <p:blipFill rotWithShape="1">
          <a:blip r:embed="rId3">
            <a:alphaModFix/>
          </a:blip>
          <a:srcRect/>
          <a:stretch/>
        </p:blipFill>
        <p:spPr>
          <a:xfrm>
            <a:off x="7110413" y="0"/>
            <a:ext cx="1984500" cy="1117500"/>
          </a:xfrm>
          <a:prstGeom prst="rect">
            <a:avLst/>
          </a:prstGeom>
          <a:noFill/>
          <a:ln>
            <a:noFill/>
          </a:ln>
        </p:spPr>
      </p:pic>
      <p:sp>
        <p:nvSpPr>
          <p:cNvPr id="62" name="Shape 62"/>
          <p:cNvSpPr txBox="1"/>
          <p:nvPr/>
        </p:nvSpPr>
        <p:spPr>
          <a:xfrm>
            <a:off x="457200" y="6503812"/>
            <a:ext cx="8229600" cy="2459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aseline="0" dirty="0" smtClean="0">
                <a:solidFill>
                  <a:schemeClr val="lt1"/>
                </a:solidFill>
                <a:latin typeface="Calibri"/>
                <a:ea typeface="Calibri"/>
                <a:cs typeface="Calibri"/>
                <a:sym typeface="Calibri"/>
              </a:rPr>
              <a:t>Joint Technical Meeting </a:t>
            </a:r>
            <a:r>
              <a:rPr lang="en-US" sz="1000" baseline="0" dirty="0" smtClean="0">
                <a:solidFill>
                  <a:schemeClr val="lt1"/>
                </a:solidFill>
                <a:latin typeface="Calibri"/>
                <a:ea typeface="Calibri"/>
                <a:cs typeface="Calibri"/>
                <a:sym typeface="Calibri"/>
              </a:rPr>
              <a:t>– Glendale, CA – March </a:t>
            </a:r>
            <a:r>
              <a:rPr lang="en-US" sz="1000" baseline="0" dirty="0" smtClean="0">
                <a:solidFill>
                  <a:schemeClr val="lt1"/>
                </a:solidFill>
                <a:latin typeface="Calibri"/>
                <a:ea typeface="Calibri"/>
                <a:cs typeface="Calibri"/>
                <a:sym typeface="Calibri"/>
              </a:rPr>
              <a:t>6-8, </a:t>
            </a:r>
            <a:r>
              <a:rPr lang="en-US" sz="1000" baseline="0" dirty="0" smtClean="0">
                <a:solidFill>
                  <a:schemeClr val="lt1"/>
                </a:solidFill>
                <a:latin typeface="Calibri"/>
                <a:ea typeface="Calibri"/>
                <a:cs typeface="Calibri"/>
                <a:sym typeface="Calibri"/>
              </a:rPr>
              <a:t>2017</a:t>
            </a:r>
            <a:endParaRPr lang="en" sz="1000" dirty="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ne Column Layou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9175" y="142875"/>
            <a:ext cx="6872100" cy="557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400" b="1" i="0" u="none" strike="noStrike" cap="none">
                <a:solidFill>
                  <a:srgbClr val="1F497D"/>
                </a:solidFill>
                <a:latin typeface="Calibri"/>
                <a:ea typeface="Calibri"/>
                <a:cs typeface="Calibri"/>
                <a:sym typeface="Calibri"/>
              </a:defRPr>
            </a:lvl1pPr>
            <a:lvl2pPr marL="0" marR="0" lvl="1" indent="0" algn="ctr" rtl="0">
              <a:spcBef>
                <a:spcPts val="0"/>
              </a:spcBef>
              <a:spcAft>
                <a:spcPts val="0"/>
              </a:spcAft>
              <a:buNone/>
              <a:defRPr sz="2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457199" y="1014412"/>
            <a:ext cx="8229600" cy="5310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1F497D"/>
              </a:buClr>
              <a:buSzPct val="100000"/>
              <a:buFont typeface="Arial"/>
              <a:defRPr sz="2400" b="0" i="0" u="none" strike="noStrike" cap="none">
                <a:solidFill>
                  <a:srgbClr val="1F497D"/>
                </a:solidFill>
                <a:latin typeface="Calibri"/>
                <a:ea typeface="Calibri"/>
                <a:cs typeface="Calibri"/>
                <a:sym typeface="Calibri"/>
              </a:defRPr>
            </a:lvl1pPr>
            <a:lvl2pPr marL="742950" marR="0" lvl="1" indent="-133350" algn="l" rtl="0">
              <a:spcBef>
                <a:spcPts val="480"/>
              </a:spcBef>
              <a:spcAft>
                <a:spcPts val="0"/>
              </a:spcAft>
              <a:buClr>
                <a:srgbClr val="1F497D"/>
              </a:buClr>
              <a:buSzPct val="100000"/>
              <a:buFont typeface="Arial"/>
              <a:defRPr sz="2400" b="0" i="0" u="none" strike="noStrike" cap="none">
                <a:solidFill>
                  <a:srgbClr val="1F497D"/>
                </a:solidFill>
                <a:latin typeface="Calibri"/>
                <a:ea typeface="Calibri"/>
                <a:cs typeface="Calibri"/>
                <a:sym typeface="Calibri"/>
              </a:defRPr>
            </a:lvl2pPr>
            <a:lvl3pPr marL="1143000" marR="0" lvl="2" indent="-76200" algn="l" rtl="0">
              <a:spcBef>
                <a:spcPts val="480"/>
              </a:spcBef>
              <a:spcAft>
                <a:spcPts val="0"/>
              </a:spcAft>
              <a:buClr>
                <a:srgbClr val="1F497D"/>
              </a:buClr>
              <a:buSzPct val="100000"/>
              <a:buFont typeface="Arial"/>
              <a:defRPr sz="2400" b="0" i="0" u="none" strike="noStrike" cap="none">
                <a:solidFill>
                  <a:srgbClr val="1F497D"/>
                </a:solidFill>
                <a:latin typeface="Calibri"/>
                <a:ea typeface="Calibri"/>
                <a:cs typeface="Calibri"/>
                <a:sym typeface="Calibri"/>
              </a:defRPr>
            </a:lvl3pPr>
            <a:lvl4pPr marL="1600200" marR="0" lvl="3" indent="-101600" algn="l" rtl="0">
              <a:spcBef>
                <a:spcPts val="400"/>
              </a:spcBef>
              <a:spcAft>
                <a:spcPts val="0"/>
              </a:spcAft>
              <a:buClr>
                <a:srgbClr val="1F497D"/>
              </a:buClr>
              <a:buSzPct val="100000"/>
              <a:buFont typeface="Arial"/>
              <a:defRPr sz="2000" b="0" i="0" u="none" strike="noStrike" cap="none">
                <a:solidFill>
                  <a:srgbClr val="1F497D"/>
                </a:solidFill>
                <a:latin typeface="Calibri"/>
                <a:ea typeface="Calibri"/>
                <a:cs typeface="Calibri"/>
                <a:sym typeface="Calibri"/>
              </a:defRPr>
            </a:lvl4pPr>
            <a:lvl5pPr marL="2057400" marR="0" lvl="4" indent="-101600" algn="l" rtl="0">
              <a:spcBef>
                <a:spcPts val="400"/>
              </a:spcBef>
              <a:spcAft>
                <a:spcPts val="0"/>
              </a:spcAft>
              <a:buClr>
                <a:srgbClr val="1F497D"/>
              </a:buClr>
              <a:buSzPct val="100000"/>
              <a:buFont typeface="Arial"/>
              <a:defRPr sz="2000" b="0" i="0" u="none" strike="noStrike" cap="none">
                <a:solidFill>
                  <a:srgbClr val="1F497D"/>
                </a:solidFill>
                <a:latin typeface="Calibri"/>
                <a:ea typeface="Calibri"/>
                <a:cs typeface="Calibri"/>
                <a:sym typeface="Calibri"/>
              </a:defRPr>
            </a:lvl5pPr>
            <a:lvl6pPr marL="2514600" marR="0" lvl="5"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6pPr>
            <a:lvl7pPr marL="2971800" marR="0" lvl="6"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7pPr>
            <a:lvl8pPr marL="3429000" marR="0" lvl="7"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8pPr>
            <a:lvl9pPr marL="3886200" marR="0" lvl="8" indent="-101600" algn="l" rtl="0">
              <a:spcBef>
                <a:spcPts val="400"/>
              </a:spcBef>
              <a:buClr>
                <a:srgbClr val="1F497D"/>
              </a:buClr>
              <a:buSzPct val="100000"/>
              <a:buFont typeface="Arial"/>
              <a:defRPr sz="2000" b="0" i="0" u="none" strike="noStrike" cap="none">
                <a:solidFill>
                  <a:srgbClr val="1F497D"/>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EB6D73-624D-47AD-BD7B-DBFCEDE9F2AF}" type="datetimeFigureOut">
              <a:rPr lang="en-US" smtClean="0"/>
              <a:pPr/>
              <a:t>3/6/17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9144DD-C049-4BAB-9A9C-CCD1C2ED33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4953000"/>
            <a:ext cx="8108950" cy="1356106"/>
          </a:xfrm>
        </p:spPr>
        <p:txBody>
          <a:bodyPr>
            <a:noAutofit/>
          </a:bodyPr>
          <a:lstStyle>
            <a:lvl1pPr>
              <a:buClr>
                <a:srgbClr val="981E32"/>
              </a:buClr>
              <a:defRPr sz="1800"/>
            </a:lvl1pPr>
            <a:lvl2pPr>
              <a:buClr>
                <a:srgbClr val="981E32"/>
              </a:buClr>
              <a:defRPr sz="1800"/>
            </a:lvl2pPr>
            <a:lvl3pPr>
              <a:buClr>
                <a:srgbClr val="981E32"/>
              </a:buClr>
              <a:defRPr sz="1600" b="0"/>
            </a:lvl3pPr>
            <a:lvl4pPr>
              <a:buClr>
                <a:srgbClr val="981E32"/>
              </a:buClr>
              <a:defRPr sz="1400"/>
            </a:lvl4pPr>
            <a:lvl5pPr>
              <a:buClr>
                <a:srgbClr val="981E3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81000" y="6400800"/>
            <a:ext cx="3657600" cy="304800"/>
          </a:xfrm>
          <a:prstGeom prst="rect">
            <a:avLst/>
          </a:prstGeom>
        </p:spPr>
        <p:txBody>
          <a:bodyPr/>
          <a:lstStyle>
            <a:lvl1pPr>
              <a:defRPr smtClean="0"/>
            </a:lvl1pPr>
          </a:lstStyle>
          <a:p>
            <a:pPr algn="l">
              <a:defRPr/>
            </a:pPr>
            <a:r>
              <a:rPr lang="is-IS" smtClean="0"/>
              <a:t>AURA OC, Mar 2017 (D2)</a:t>
            </a:r>
            <a:endParaRPr lang="en-US" dirty="0"/>
          </a:p>
        </p:txBody>
      </p:sp>
      <p:sp>
        <p:nvSpPr>
          <p:cNvPr id="6" name="Slide Number Placeholder 5"/>
          <p:cNvSpPr>
            <a:spLocks noGrp="1"/>
          </p:cNvSpPr>
          <p:nvPr>
            <p:ph type="sldNum" sz="quarter" idx="12"/>
          </p:nvPr>
        </p:nvSpPr>
        <p:spPr>
          <a:xfrm>
            <a:off x="6553200" y="6400800"/>
            <a:ext cx="1905000" cy="304800"/>
          </a:xfrm>
          <a:prstGeom prst="rect">
            <a:avLst/>
          </a:prstGeom>
        </p:spPr>
        <p:txBody>
          <a:bodyPr/>
          <a:lstStyle>
            <a:lvl1pPr>
              <a:defRPr/>
            </a:lvl1pPr>
          </a:lstStyle>
          <a:p>
            <a:pPr>
              <a:defRPr/>
            </a:pPr>
            <a:fld id="{BB0692F4-C5F3-0C48-AD38-EA4D518E4891}" type="slidenum">
              <a:rPr lang="en-US"/>
              <a:pPr>
                <a:def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400800"/>
            <a:ext cx="1905000" cy="3048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1010993"/>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cxnSp>
        <p:nvCxnSpPr>
          <p:cNvPr id="51" name="Shape 51"/>
          <p:cNvCxnSpPr/>
          <p:nvPr/>
        </p:nvCxnSpPr>
        <p:spPr>
          <a:xfrm rot="10800000">
            <a:off x="66588" y="808125"/>
            <a:ext cx="9028200" cy="1500"/>
          </a:xfrm>
          <a:prstGeom prst="straightConnector1">
            <a:avLst/>
          </a:prstGeom>
          <a:noFill/>
          <a:ln w="25400" cap="flat" cmpd="sng">
            <a:solidFill>
              <a:schemeClr val="accent1"/>
            </a:solidFill>
            <a:prstDash val="solid"/>
            <a:round/>
            <a:headEnd type="none" w="med" len="med"/>
            <a:tailEnd type="none" w="med" len="med"/>
          </a:ln>
          <a:effectLst>
            <a:outerShdw dist="20000" dir="5400000" rotWithShape="0">
              <a:srgbClr val="808080">
                <a:alpha val="37650"/>
              </a:srgbClr>
            </a:outerShdw>
          </a:effectLst>
        </p:spPr>
      </p:cxnSp>
      <p:sp>
        <p:nvSpPr>
          <p:cNvPr id="52" name="Shape 52"/>
          <p:cNvSpPr txBox="1">
            <a:spLocks noGrp="1"/>
          </p:cNvSpPr>
          <p:nvPr>
            <p:ph type="title"/>
          </p:nvPr>
        </p:nvSpPr>
        <p:spPr>
          <a:xfrm>
            <a:off x="295124" y="142875"/>
            <a:ext cx="7034100" cy="557100"/>
          </a:xfrm>
          <a:prstGeom prst="rect">
            <a:avLst/>
          </a:prstGeom>
          <a:noFill/>
          <a:ln>
            <a:noFill/>
          </a:ln>
        </p:spPr>
        <p:txBody>
          <a:bodyPr lIns="91425" tIns="91425" rIns="91425" bIns="91425" anchor="ctr" anchorCtr="0"/>
          <a:lstStyle>
            <a:lvl1pPr marL="0" marR="0" lvl="0" indent="0" rtl="0">
              <a:spcBef>
                <a:spcPts val="0"/>
              </a:spcBef>
              <a:spcAft>
                <a:spcPts val="0"/>
              </a:spcAft>
              <a:buSzPct val="100000"/>
              <a:buNone/>
              <a:defRPr sz="2400" b="1" i="0" u="none" strike="noStrike" cap="none">
                <a:solidFill>
                  <a:srgbClr val="1F497D"/>
                </a:solidFill>
                <a:latin typeface="Calibri"/>
                <a:ea typeface="Calibri"/>
                <a:cs typeface="Calibri"/>
                <a:sym typeface="Calibri"/>
              </a:defRPr>
            </a:lvl1pPr>
            <a:lvl2pPr marL="0" marR="0" lvl="1"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2pPr>
            <a:lvl3pPr marL="0" marR="0" lvl="2"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3pPr>
            <a:lvl4pPr marL="0" marR="0" lvl="3"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4pPr>
            <a:lvl5pPr marL="0" marR="0" lvl="4"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5pPr>
            <a:lvl6pPr marL="457200" marR="0" lvl="5"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6pPr>
            <a:lvl7pPr marL="914400" marR="0" lvl="6"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7pPr>
            <a:lvl8pPr marL="1371600" marR="0" lvl="7"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8pPr>
            <a:lvl9pPr marL="1828800" marR="0" lvl="8" indent="0" rtl="0">
              <a:spcBef>
                <a:spcPts val="0"/>
              </a:spcBef>
              <a:spcAft>
                <a:spcPts val="0"/>
              </a:spcAft>
              <a:buSzPct val="100000"/>
              <a:buNone/>
              <a:defRPr sz="24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457199" y="1014412"/>
            <a:ext cx="8229600" cy="5310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1F497D"/>
              </a:buClr>
              <a:buSzPct val="100000"/>
              <a:buFont typeface="Arial"/>
              <a:buChar char="●"/>
              <a:defRPr sz="2400" b="0" i="0" u="none" strike="noStrike" cap="none">
                <a:solidFill>
                  <a:srgbClr val="1F497D"/>
                </a:solidFill>
                <a:latin typeface="Calibri"/>
                <a:ea typeface="Calibri"/>
                <a:cs typeface="Calibri"/>
                <a:sym typeface="Calibri"/>
              </a:defRPr>
            </a:lvl1pPr>
            <a:lvl2pPr marL="742950" marR="0" lvl="1" indent="-133350" algn="l" rtl="0">
              <a:spcBef>
                <a:spcPts val="480"/>
              </a:spcBef>
              <a:spcAft>
                <a:spcPts val="0"/>
              </a:spcAft>
              <a:buClr>
                <a:srgbClr val="1F497D"/>
              </a:buClr>
              <a:buSzPct val="100000"/>
              <a:buFont typeface="Arial"/>
              <a:buChar char="○"/>
              <a:defRPr sz="2400" b="0" i="0" u="none" strike="noStrike" cap="none">
                <a:solidFill>
                  <a:srgbClr val="1F497D"/>
                </a:solidFill>
                <a:latin typeface="Calibri"/>
                <a:ea typeface="Calibri"/>
                <a:cs typeface="Calibri"/>
                <a:sym typeface="Calibri"/>
              </a:defRPr>
            </a:lvl2pPr>
            <a:lvl3pPr marL="1143000" marR="0" lvl="2" indent="-76200" algn="l" rtl="0">
              <a:spcBef>
                <a:spcPts val="480"/>
              </a:spcBef>
              <a:spcAft>
                <a:spcPts val="0"/>
              </a:spcAft>
              <a:buClr>
                <a:srgbClr val="1F497D"/>
              </a:buClr>
              <a:buSzPct val="100000"/>
              <a:buFont typeface="Arial"/>
              <a:buChar char="■"/>
              <a:defRPr sz="2400" b="0" i="0" u="none" strike="noStrike" cap="none">
                <a:solidFill>
                  <a:srgbClr val="1F497D"/>
                </a:solidFill>
                <a:latin typeface="Calibri"/>
                <a:ea typeface="Calibri"/>
                <a:cs typeface="Calibri"/>
                <a:sym typeface="Calibri"/>
              </a:defRPr>
            </a:lvl3pPr>
            <a:lvl4pPr marL="1600200" marR="0" lvl="3" indent="-101600" algn="l" rtl="0">
              <a:spcBef>
                <a:spcPts val="400"/>
              </a:spcBef>
              <a:spcAft>
                <a:spcPts val="0"/>
              </a:spcAft>
              <a:buClr>
                <a:srgbClr val="1F497D"/>
              </a:buClr>
              <a:buSzPct val="100000"/>
              <a:buFont typeface="Arial"/>
              <a:buChar char="●"/>
              <a:defRPr sz="2000" b="0" i="0" u="none" strike="noStrike" cap="none">
                <a:solidFill>
                  <a:srgbClr val="1F497D"/>
                </a:solidFill>
                <a:latin typeface="Calibri"/>
                <a:ea typeface="Calibri"/>
                <a:cs typeface="Calibri"/>
                <a:sym typeface="Calibri"/>
              </a:defRPr>
            </a:lvl4pPr>
            <a:lvl5pPr marL="2057400" marR="0" lvl="4" indent="-101600" algn="l" rtl="0">
              <a:spcBef>
                <a:spcPts val="400"/>
              </a:spcBef>
              <a:spcAft>
                <a:spcPts val="0"/>
              </a:spcAft>
              <a:buClr>
                <a:srgbClr val="1F497D"/>
              </a:buClr>
              <a:buSzPct val="100000"/>
              <a:buFont typeface="Arial"/>
              <a:buChar char="○"/>
              <a:defRPr sz="2000" b="0" i="0" u="none" strike="noStrike" cap="none">
                <a:solidFill>
                  <a:srgbClr val="1F497D"/>
                </a:solidFill>
                <a:latin typeface="Calibri"/>
                <a:ea typeface="Calibri"/>
                <a:cs typeface="Calibri"/>
                <a:sym typeface="Calibri"/>
              </a:defRPr>
            </a:lvl5pPr>
            <a:lvl6pPr marL="2514600" marR="0" lvl="5"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6pPr>
            <a:lvl7pPr marL="2971800" marR="0" lvl="6"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7pPr>
            <a:lvl8pPr marL="3429000" marR="0" lvl="7"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8pPr>
            <a:lvl9pPr marL="3886200" marR="0" lvl="8" indent="-101600" algn="l" rtl="0">
              <a:spcBef>
                <a:spcPts val="400"/>
              </a:spcBef>
              <a:buClr>
                <a:srgbClr val="1F497D"/>
              </a:buClr>
              <a:buSzPct val="100000"/>
              <a:buFont typeface="Arial"/>
              <a:buChar char="■"/>
              <a:defRPr sz="2000" b="0" i="0" u="none" strike="noStrike" cap="none">
                <a:solidFill>
                  <a:srgbClr val="1F497D"/>
                </a:solidFill>
                <a:latin typeface="Calibri"/>
                <a:ea typeface="Calibri"/>
                <a:cs typeface="Calibri"/>
                <a:sym typeface="Calibri"/>
              </a:defRPr>
            </a:lvl9pPr>
          </a:lstStyle>
          <a:p>
            <a:endParaRPr/>
          </a:p>
        </p:txBody>
      </p:sp>
      <p:cxnSp>
        <p:nvCxnSpPr>
          <p:cNvPr id="54" name="Shape 54"/>
          <p:cNvCxnSpPr/>
          <p:nvPr/>
        </p:nvCxnSpPr>
        <p:spPr>
          <a:xfrm rot="10800000">
            <a:off x="66588" y="6497725"/>
            <a:ext cx="9028200" cy="1500"/>
          </a:xfrm>
          <a:prstGeom prst="straightConnector1">
            <a:avLst/>
          </a:prstGeom>
          <a:noFill/>
          <a:ln w="25400" cap="flat" cmpd="sng">
            <a:solidFill>
              <a:schemeClr val="accent1"/>
            </a:solidFill>
            <a:prstDash val="solid"/>
            <a:round/>
            <a:headEnd type="none" w="med" len="med"/>
            <a:tailEnd type="none" w="med" len="med"/>
          </a:ln>
          <a:effectLst>
            <a:outerShdw dist="20000" dir="5400000" rotWithShape="0">
              <a:srgbClr val="808080">
                <a:alpha val="37650"/>
              </a:srgbClr>
            </a:outerShdw>
          </a:effectLst>
        </p:spPr>
      </p:cxnSp>
      <p:sp>
        <p:nvSpPr>
          <p:cNvPr id="55" name="Shape 55"/>
          <p:cNvSpPr txBox="1"/>
          <p:nvPr/>
        </p:nvSpPr>
        <p:spPr>
          <a:xfrm>
            <a:off x="8424863" y="6521450"/>
            <a:ext cx="566700" cy="274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 sz="1200" b="0" i="0" u="none" strike="noStrike" cap="none">
                <a:solidFill>
                  <a:srgbClr val="000000"/>
                </a:solidFill>
                <a:latin typeface="Calibri"/>
                <a:ea typeface="Calibri"/>
                <a:cs typeface="Calibri"/>
                <a:sym typeface="Calibri"/>
              </a:rPr>
              <a:pPr marL="0" marR="0" lvl="0" indent="0" algn="l" rtl="0">
                <a:spcBef>
                  <a:spcPts val="0"/>
                </a:spcBef>
                <a:buSzPct val="25000"/>
                <a:buNone/>
              </a:pPr>
              <a:t>‹#›</a:t>
            </a:fld>
            <a:endParaRPr lang="en" sz="1200" b="0" i="0" u="none" strike="noStrike" cap="none">
              <a:solidFill>
                <a:srgbClr val="000000"/>
              </a:solidFill>
              <a:latin typeface="Calibri"/>
              <a:ea typeface="Calibri"/>
              <a:cs typeface="Calibri"/>
              <a:sym typeface="Calibri"/>
            </a:endParaRPr>
          </a:p>
        </p:txBody>
      </p:sp>
      <p:pic>
        <p:nvPicPr>
          <p:cNvPr id="56" name="Shape 56" descr="LogoW-ShadowTransBack.png"/>
          <p:cNvPicPr preferRelativeResize="0"/>
          <p:nvPr/>
        </p:nvPicPr>
        <p:blipFill rotWithShape="1">
          <a:blip r:embed="rId10">
            <a:alphaModFix/>
          </a:blip>
          <a:srcRect/>
          <a:stretch/>
        </p:blipFill>
        <p:spPr>
          <a:xfrm>
            <a:off x="7110413" y="0"/>
            <a:ext cx="1984500" cy="1117500"/>
          </a:xfrm>
          <a:prstGeom prst="rect">
            <a:avLst/>
          </a:prstGeom>
          <a:noFill/>
          <a:ln>
            <a:noFill/>
          </a:ln>
        </p:spPr>
      </p:pic>
      <p:sp>
        <p:nvSpPr>
          <p:cNvPr id="57" name="Shape 57"/>
          <p:cNvSpPr txBox="1"/>
          <p:nvPr/>
        </p:nvSpPr>
        <p:spPr>
          <a:xfrm>
            <a:off x="457200" y="6521450"/>
            <a:ext cx="8229600" cy="246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aseline="0" dirty="0" smtClean="0">
                <a:solidFill>
                  <a:schemeClr val="tx1"/>
                </a:solidFill>
                <a:latin typeface="Calibri"/>
                <a:ea typeface="Calibri"/>
                <a:cs typeface="Calibri"/>
                <a:sym typeface="Calibri"/>
              </a:rPr>
              <a:t>Joint Technical Meeting </a:t>
            </a:r>
            <a:r>
              <a:rPr lang="en-US" sz="1000" baseline="0" dirty="0" smtClean="0">
                <a:solidFill>
                  <a:schemeClr val="tx1"/>
                </a:solidFill>
                <a:latin typeface="Calibri"/>
                <a:ea typeface="Calibri"/>
                <a:cs typeface="Calibri"/>
                <a:sym typeface="Calibri"/>
              </a:rPr>
              <a:t>– Glendale, CA – March </a:t>
            </a:r>
            <a:r>
              <a:rPr lang="en-US" sz="1000" baseline="0" dirty="0" smtClean="0">
                <a:solidFill>
                  <a:schemeClr val="tx1"/>
                </a:solidFill>
                <a:latin typeface="Calibri"/>
                <a:ea typeface="Calibri"/>
                <a:cs typeface="Calibri"/>
                <a:sym typeface="Calibri"/>
              </a:rPr>
              <a:t>6-8, </a:t>
            </a:r>
            <a:r>
              <a:rPr lang="en-US" sz="1000" baseline="0" dirty="0" smtClean="0">
                <a:solidFill>
                  <a:schemeClr val="tx1"/>
                </a:solidFill>
                <a:latin typeface="Calibri"/>
                <a:ea typeface="Calibri"/>
                <a:cs typeface="Calibri"/>
                <a:sym typeface="Calibri"/>
              </a:rPr>
              <a:t>2017</a:t>
            </a:r>
            <a:endParaRPr lang="en" sz="1000" dirty="0" smtClean="0">
              <a:solidFill>
                <a:schemeClr val="tx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3" r:id="rId3"/>
    <p:sldLayoutId id="2147483667" r:id="rId4"/>
    <p:sldLayoutId id="2147483668" r:id="rId5"/>
    <p:sldLayoutId id="2147483671"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181769"/>
            <a:ext cx="7772400" cy="3113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3000" dirty="0" smtClean="0"/>
              <a:t>Welcome and Introduction To the Meeting</a:t>
            </a:r>
            <a:r>
              <a:rPr lang="en-US" sz="3000" dirty="0" smtClean="0"/>
              <a:t/>
            </a:r>
            <a:br>
              <a:rPr lang="en-US" sz="3000" dirty="0" smtClean="0"/>
            </a:br>
            <a:r>
              <a:rPr lang="en-US" sz="3000" dirty="0"/>
              <a:t/>
            </a:r>
            <a:br>
              <a:rPr lang="en-US" sz="3000" dirty="0"/>
            </a:br>
            <a:r>
              <a:rPr lang="en-US" sz="2800" dirty="0" smtClean="0"/>
              <a:t>Steven M. Kahn</a:t>
            </a:r>
            <a:br>
              <a:rPr lang="en-US" sz="2800" dirty="0" smtClean="0"/>
            </a:br>
            <a:r>
              <a:rPr lang="en-US" sz="2800" dirty="0" smtClean="0"/>
              <a:t>LSST Director</a:t>
            </a:r>
            <a:r>
              <a:rPr lang="en" sz="2400" b="1" i="0" u="none" strike="noStrike" cap="none" dirty="0">
                <a:solidFill>
                  <a:schemeClr val="dk2"/>
                </a:solidFill>
                <a:latin typeface="Calibri"/>
                <a:ea typeface="Calibri"/>
                <a:cs typeface="Calibri"/>
                <a:sym typeface="Calibri"/>
              </a:rPr>
              <a:t/>
            </a:r>
            <a:br>
              <a:rPr lang="en" sz="2400" b="1" i="0" u="none" strike="noStrike" cap="none" dirty="0">
                <a:solidFill>
                  <a:schemeClr val="dk2"/>
                </a:solidFill>
                <a:latin typeface="Calibri"/>
                <a:ea typeface="Calibri"/>
                <a:cs typeface="Calibri"/>
                <a:sym typeface="Calibri"/>
              </a:rPr>
            </a:br>
            <a:r>
              <a:rPr lang="en" sz="2400" b="1" i="0" u="none" strike="noStrike" cap="none" dirty="0">
                <a:solidFill>
                  <a:schemeClr val="dk2"/>
                </a:solidFill>
                <a:latin typeface="Calibri"/>
                <a:ea typeface="Calibri"/>
                <a:cs typeface="Calibri"/>
                <a:sym typeface="Calibri"/>
              </a:rPr>
              <a:t/>
            </a:r>
            <a:br>
              <a:rPr lang="en" sz="2400" b="1" i="0" u="none" strike="noStrike" cap="none" dirty="0">
                <a:solidFill>
                  <a:schemeClr val="dk2"/>
                </a:solidFill>
                <a:latin typeface="Calibri"/>
                <a:ea typeface="Calibri"/>
                <a:cs typeface="Calibri"/>
                <a:sym typeface="Calibri"/>
              </a:rPr>
            </a:br>
            <a:r>
              <a:rPr lang="en-US" sz="2200" dirty="0" smtClean="0"/>
              <a:t>LSST </a:t>
            </a:r>
            <a:r>
              <a:rPr lang="en-US" sz="2200" dirty="0" smtClean="0"/>
              <a:t>Joint Technical Meeting</a:t>
            </a:r>
            <a:r>
              <a:rPr lang="en-US" sz="2200" dirty="0" smtClean="0"/>
              <a:t/>
            </a:r>
            <a:br>
              <a:rPr lang="en-US" sz="2200" dirty="0" smtClean="0"/>
            </a:br>
            <a:r>
              <a:rPr lang="en-US" sz="2200" dirty="0" smtClean="0"/>
              <a:t>Glendale, CA</a:t>
            </a:r>
            <a:br>
              <a:rPr lang="en-US" sz="2200" dirty="0" smtClean="0"/>
            </a:br>
            <a:r>
              <a:rPr lang="en-US" sz="2200" dirty="0" smtClean="0"/>
              <a:t>March </a:t>
            </a:r>
            <a:r>
              <a:rPr lang="en-US" sz="2200" dirty="0" smtClean="0"/>
              <a:t>6, </a:t>
            </a:r>
            <a:r>
              <a:rPr lang="en-US" sz="2200" dirty="0" smtClean="0"/>
              <a:t>2017</a:t>
            </a:r>
            <a:endParaRPr lang="en" sz="2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Key Driving Considerations for LSST Management </a:t>
            </a:r>
            <a:endParaRPr lang="en-US" sz="2000" dirty="0"/>
          </a:p>
        </p:txBody>
      </p:sp>
      <p:sp>
        <p:nvSpPr>
          <p:cNvPr id="3" name="Text Placeholder 2"/>
          <p:cNvSpPr>
            <a:spLocks noGrp="1"/>
          </p:cNvSpPr>
          <p:nvPr>
            <p:ph type="body" idx="1"/>
          </p:nvPr>
        </p:nvSpPr>
        <p:spPr/>
        <p:txBody>
          <a:bodyPr/>
          <a:lstStyle/>
          <a:p>
            <a:pPr marL="0" indent="0">
              <a:buNone/>
            </a:pPr>
            <a:r>
              <a:rPr lang="en-US" sz="2000" dirty="0" smtClean="0"/>
              <a:t>Organized to efficiently handle a distributed workforce.</a:t>
            </a:r>
          </a:p>
          <a:p>
            <a:pPr marL="400050" lvl="1" indent="0">
              <a:buNone/>
            </a:pPr>
            <a:r>
              <a:rPr lang="en-US" sz="1800" i="1" dirty="0" smtClean="0"/>
              <a:t>The LSST “team” was assembled from the ground up.  We looked for the best people, wherever they were located.  As a result, we have a highly distributed workforce, especially in the Camera and DM teams.  This presents challenges to communication and oversight.</a:t>
            </a:r>
          </a:p>
          <a:p>
            <a:pPr marL="400050" lvl="1" indent="0">
              <a:buNone/>
            </a:pPr>
            <a:endParaRPr lang="en-US" sz="1800" i="1" dirty="0"/>
          </a:p>
          <a:p>
            <a:pPr marL="0" indent="0">
              <a:buNone/>
            </a:pPr>
            <a:r>
              <a:rPr lang="en-US" sz="2000" dirty="0" smtClean="0"/>
              <a:t>Optimal balance between scientific and programmatic goals.</a:t>
            </a:r>
          </a:p>
          <a:p>
            <a:pPr marL="400050" lvl="1" indent="0">
              <a:buNone/>
            </a:pPr>
            <a:r>
              <a:rPr lang="en-US" sz="1800" i="1" dirty="0" smtClean="0"/>
              <a:t>LSST is really an “experiment” with well-defined scientific objectives.  The better we can make the performance, the better the resulting science.  This has to be balanced against the programmatic requirement of reducing the risk of not maintaining budget and schedule.  Our organization needs to reflect that tension.</a:t>
            </a:r>
          </a:p>
          <a:p>
            <a:pPr marL="400050" lvl="1" indent="0">
              <a:buNone/>
            </a:pPr>
            <a:endParaRPr lang="en-US" sz="1800" i="1" dirty="0" smtClean="0"/>
          </a:p>
          <a:p>
            <a:pPr marL="0" indent="0">
              <a:buNone/>
            </a:pPr>
            <a:r>
              <a:rPr lang="en-US" sz="2000" dirty="0" smtClean="0"/>
              <a:t>Organized to enable effective mentoring and staff development.</a:t>
            </a:r>
          </a:p>
          <a:p>
            <a:pPr marL="400050" lvl="1" indent="0">
              <a:buNone/>
            </a:pPr>
            <a:r>
              <a:rPr lang="en-US" sz="1800" i="1" dirty="0" smtClean="0"/>
              <a:t>As a billion-dollar construction project, we have a responsibility to develop and train the next generation of scientific and engineering leaders who can propose and run the next major project in this class.</a:t>
            </a:r>
            <a:endParaRPr lang="en-US" sz="1800" i="1" dirty="0"/>
          </a:p>
          <a:p>
            <a:pPr marL="0" indent="0">
              <a:buNone/>
            </a:pPr>
            <a:endParaRPr lang="en-US" dirty="0"/>
          </a:p>
        </p:txBody>
      </p:sp>
    </p:spTree>
    <p:extLst>
      <p:ext uri="{BB962C8B-B14F-4D97-AF65-F5344CB8AC3E}">
        <p14:creationId xmlns:p14="http://schemas.microsoft.com/office/powerpoint/2010/main" val="41436048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457200" y="1752600"/>
            <a:ext cx="1454962" cy="762000"/>
            <a:chOff x="616172" y="291806"/>
            <a:chExt cx="1531162" cy="765581"/>
          </a:xfrm>
          <a:scene3d>
            <a:camera prst="orthographicFront"/>
            <a:lightRig rig="flat" dir="t"/>
          </a:scene3d>
        </p:grpSpPr>
        <p:sp>
          <p:nvSpPr>
            <p:cNvPr id="34" name="Rounded Rectangle 33"/>
            <p:cNvSpPr/>
            <p:nvPr/>
          </p:nvSpPr>
          <p:spPr>
            <a:xfrm>
              <a:off x="616172" y="291806"/>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Rounded Rectangle 6"/>
            <p:cNvSpPr/>
            <p:nvPr/>
          </p:nvSpPr>
          <p:spPr>
            <a:xfrm>
              <a:off x="653545" y="329179"/>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smtClean="0"/>
                <a:t>Chief Scientist</a:t>
              </a:r>
            </a:p>
            <a:p>
              <a:pPr lvl="0" algn="ctr" defTabSz="622300">
                <a:lnSpc>
                  <a:spcPct val="90000"/>
                </a:lnSpc>
                <a:spcBef>
                  <a:spcPct val="0"/>
                </a:spcBef>
                <a:spcAft>
                  <a:spcPct val="35000"/>
                </a:spcAft>
              </a:pPr>
              <a:r>
                <a:rPr lang="en-US" sz="1200" kern="1200" dirty="0" smtClean="0"/>
                <a:t>Tony Tyson</a:t>
              </a:r>
              <a:endParaRPr lang="en-US" sz="1200" kern="1200" dirty="0"/>
            </a:p>
          </p:txBody>
        </p:sp>
      </p:grpSp>
      <p:grpSp>
        <p:nvGrpSpPr>
          <p:cNvPr id="3" name="Group 14"/>
          <p:cNvGrpSpPr/>
          <p:nvPr/>
        </p:nvGrpSpPr>
        <p:grpSpPr>
          <a:xfrm>
            <a:off x="4191000" y="2667000"/>
            <a:ext cx="1447800" cy="457200"/>
            <a:chOff x="5208595" y="2117718"/>
            <a:chExt cx="1531162" cy="765581"/>
          </a:xfrm>
          <a:scene3d>
            <a:camera prst="orthographicFront"/>
            <a:lightRig rig="flat" dir="t"/>
          </a:scene3d>
        </p:grpSpPr>
        <p:sp>
          <p:nvSpPr>
            <p:cNvPr id="69" name="Rounded Rectangle 68"/>
            <p:cNvSpPr/>
            <p:nvPr/>
          </p:nvSpPr>
          <p:spPr>
            <a:xfrm>
              <a:off x="5208595" y="2117718"/>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0" name="Rounded Rectangle 6"/>
            <p:cNvSpPr/>
            <p:nvPr/>
          </p:nvSpPr>
          <p:spPr>
            <a:xfrm>
              <a:off x="5245968" y="2155091"/>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b="1" dirty="0" smtClean="0"/>
                <a:t>Safety Manager</a:t>
              </a:r>
            </a:p>
            <a:p>
              <a:pPr lvl="0" algn="ctr" defTabSz="622300">
                <a:lnSpc>
                  <a:spcPct val="90000"/>
                </a:lnSpc>
                <a:spcBef>
                  <a:spcPct val="0"/>
                </a:spcBef>
                <a:spcAft>
                  <a:spcPct val="35000"/>
                </a:spcAft>
              </a:pPr>
              <a:r>
                <a:rPr lang="en-US" sz="1100" dirty="0" smtClean="0"/>
                <a:t>Chuck Gessner</a:t>
              </a:r>
              <a:endParaRPr lang="en-US" sz="1100" dirty="0"/>
            </a:p>
          </p:txBody>
        </p:sp>
      </p:grpSp>
      <p:grpSp>
        <p:nvGrpSpPr>
          <p:cNvPr id="4" name="Group 14"/>
          <p:cNvGrpSpPr/>
          <p:nvPr/>
        </p:nvGrpSpPr>
        <p:grpSpPr>
          <a:xfrm>
            <a:off x="4191000" y="3276600"/>
            <a:ext cx="2514600" cy="457200"/>
            <a:chOff x="5208595" y="2117718"/>
            <a:chExt cx="1531162" cy="765581"/>
          </a:xfrm>
          <a:scene3d>
            <a:camera prst="orthographicFront"/>
            <a:lightRig rig="flat" dir="t"/>
          </a:scene3d>
        </p:grpSpPr>
        <p:sp>
          <p:nvSpPr>
            <p:cNvPr id="72" name="Rounded Rectangle 71"/>
            <p:cNvSpPr/>
            <p:nvPr/>
          </p:nvSpPr>
          <p:spPr>
            <a:xfrm>
              <a:off x="5208595" y="2117718"/>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algn="ctr"/>
              <a:r>
                <a:rPr lang="en-US" sz="1100" b="1" dirty="0" smtClean="0"/>
                <a:t>Compliance and Quality Administrator</a:t>
              </a:r>
            </a:p>
            <a:p>
              <a:pPr algn="ctr"/>
              <a:r>
                <a:rPr lang="en-US" sz="1100" dirty="0" smtClean="0"/>
                <a:t>Veronica Kinnison</a:t>
              </a:r>
            </a:p>
          </p:txBody>
        </p:sp>
        <p:sp>
          <p:nvSpPr>
            <p:cNvPr id="73" name="Rounded Rectangle 6"/>
            <p:cNvSpPr/>
            <p:nvPr/>
          </p:nvSpPr>
          <p:spPr>
            <a:xfrm>
              <a:off x="5245968" y="2155091"/>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100" kern="1200" dirty="0"/>
            </a:p>
          </p:txBody>
        </p:sp>
      </p:grpSp>
      <p:grpSp>
        <p:nvGrpSpPr>
          <p:cNvPr id="5" name="Group 32"/>
          <p:cNvGrpSpPr/>
          <p:nvPr/>
        </p:nvGrpSpPr>
        <p:grpSpPr>
          <a:xfrm>
            <a:off x="5715000" y="1752600"/>
            <a:ext cx="1531162" cy="765581"/>
            <a:chOff x="616172" y="291806"/>
            <a:chExt cx="1531162" cy="765581"/>
          </a:xfrm>
          <a:scene3d>
            <a:camera prst="orthographicFront"/>
            <a:lightRig rig="flat" dir="t"/>
          </a:scene3d>
        </p:grpSpPr>
        <p:sp>
          <p:nvSpPr>
            <p:cNvPr id="80" name="Rounded Rectangle 79"/>
            <p:cNvSpPr/>
            <p:nvPr/>
          </p:nvSpPr>
          <p:spPr>
            <a:xfrm>
              <a:off x="616172" y="291806"/>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3" name="Rounded Rectangle 6"/>
            <p:cNvSpPr/>
            <p:nvPr/>
          </p:nvSpPr>
          <p:spPr>
            <a:xfrm>
              <a:off x="653545" y="329179"/>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smtClean="0"/>
                <a:t>Science Advisory Committee Chair</a:t>
              </a:r>
            </a:p>
            <a:p>
              <a:pPr lvl="0" algn="ctr" defTabSz="622300">
                <a:lnSpc>
                  <a:spcPct val="90000"/>
                </a:lnSpc>
                <a:spcBef>
                  <a:spcPct val="0"/>
                </a:spcBef>
                <a:spcAft>
                  <a:spcPct val="35000"/>
                </a:spcAft>
              </a:pPr>
              <a:r>
                <a:rPr lang="en-US" sz="1200" kern="1200" dirty="0" smtClean="0"/>
                <a:t>Michael Strauss</a:t>
              </a:r>
              <a:endParaRPr lang="en-US" sz="1400" kern="1200" dirty="0"/>
            </a:p>
          </p:txBody>
        </p:sp>
      </p:grpSp>
      <p:grpSp>
        <p:nvGrpSpPr>
          <p:cNvPr id="6" name="Group 20"/>
          <p:cNvGrpSpPr/>
          <p:nvPr/>
        </p:nvGrpSpPr>
        <p:grpSpPr>
          <a:xfrm>
            <a:off x="7308038" y="4904392"/>
            <a:ext cx="1531162" cy="1420209"/>
            <a:chOff x="1887045" y="3787075"/>
            <a:chExt cx="1531162" cy="1131574"/>
          </a:xfrm>
          <a:scene3d>
            <a:camera prst="orthographicFront"/>
            <a:lightRig rig="flat" dir="t"/>
          </a:scene3d>
        </p:grpSpPr>
        <p:sp>
          <p:nvSpPr>
            <p:cNvPr id="28" name="Rounded Rectangle 27"/>
            <p:cNvSpPr/>
            <p:nvPr/>
          </p:nvSpPr>
          <p:spPr>
            <a:xfrm>
              <a:off x="1887045" y="3787075"/>
              <a:ext cx="1531162" cy="1131574"/>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Rounded Rectangle 6"/>
            <p:cNvSpPr/>
            <p:nvPr/>
          </p:nvSpPr>
          <p:spPr>
            <a:xfrm>
              <a:off x="1942284" y="3856382"/>
              <a:ext cx="1420684" cy="102109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a:spcBef>
                  <a:spcPct val="0"/>
                </a:spcBef>
                <a:spcAft>
                  <a:spcPts val="300"/>
                </a:spcAft>
              </a:pPr>
              <a:r>
                <a:rPr lang="en-US" sz="1100" b="1" u="sng" kern="1200" dirty="0" smtClean="0"/>
                <a:t>Education and Public Outreach </a:t>
              </a:r>
            </a:p>
            <a:p>
              <a:pPr lvl="0" algn="ctr" defTabSz="488950">
                <a:spcBef>
                  <a:spcPct val="0"/>
                </a:spcBef>
                <a:spcAft>
                  <a:spcPts val="300"/>
                </a:spcAft>
              </a:pPr>
              <a:r>
                <a:rPr lang="en-US" sz="1100" b="1" dirty="0" smtClean="0"/>
                <a:t>Subsystem Lead</a:t>
              </a:r>
            </a:p>
            <a:p>
              <a:pPr lvl="0" algn="ctr" defTabSz="488950">
                <a:spcBef>
                  <a:spcPct val="0"/>
                </a:spcBef>
                <a:spcAft>
                  <a:spcPts val="300"/>
                </a:spcAft>
              </a:pPr>
              <a:r>
                <a:rPr lang="en-US" sz="1100" dirty="0" smtClean="0"/>
                <a:t>Amanda Bauer (Elect)</a:t>
              </a:r>
            </a:p>
            <a:p>
              <a:pPr lvl="0" algn="ctr" defTabSz="488950">
                <a:spcBef>
                  <a:spcPct val="0"/>
                </a:spcBef>
                <a:spcAft>
                  <a:spcPts val="300"/>
                </a:spcAft>
              </a:pPr>
              <a:r>
                <a:rPr lang="en-US" sz="1100" b="1" dirty="0" smtClean="0"/>
                <a:t>Project  </a:t>
              </a:r>
              <a:r>
                <a:rPr lang="en-US" sz="1100" b="1" kern="1200" dirty="0" smtClean="0"/>
                <a:t>Manager</a:t>
              </a:r>
            </a:p>
            <a:p>
              <a:pPr lvl="0" algn="ctr" defTabSz="488950">
                <a:spcBef>
                  <a:spcPct val="0"/>
                </a:spcBef>
                <a:spcAft>
                  <a:spcPts val="300"/>
                </a:spcAft>
              </a:pPr>
              <a:r>
                <a:rPr lang="en-US" sz="1100" kern="1200" dirty="0" smtClean="0"/>
                <a:t>Ben Emmons</a:t>
              </a:r>
            </a:p>
          </p:txBody>
        </p:sp>
      </p:grpSp>
      <p:grpSp>
        <p:nvGrpSpPr>
          <p:cNvPr id="7" name="Group 19"/>
          <p:cNvGrpSpPr/>
          <p:nvPr/>
        </p:nvGrpSpPr>
        <p:grpSpPr>
          <a:xfrm>
            <a:off x="5485934" y="4904749"/>
            <a:ext cx="1531162" cy="1419851"/>
            <a:chOff x="34338" y="3787075"/>
            <a:chExt cx="1531162" cy="1163453"/>
          </a:xfrm>
          <a:scene3d>
            <a:camera prst="orthographicFront"/>
            <a:lightRig rig="flat" dir="t"/>
          </a:scene3d>
        </p:grpSpPr>
        <p:sp>
          <p:nvSpPr>
            <p:cNvPr id="30" name="Rounded Rectangle 29"/>
            <p:cNvSpPr/>
            <p:nvPr/>
          </p:nvSpPr>
          <p:spPr>
            <a:xfrm>
              <a:off x="34338" y="3787075"/>
              <a:ext cx="1531162" cy="1163453"/>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 name="Rounded Rectangle 4"/>
            <p:cNvSpPr/>
            <p:nvPr/>
          </p:nvSpPr>
          <p:spPr>
            <a:xfrm>
              <a:off x="91133" y="3843870"/>
              <a:ext cx="1417572" cy="10498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a:spcBef>
                  <a:spcPct val="0"/>
                </a:spcBef>
                <a:spcAft>
                  <a:spcPts val="300"/>
                </a:spcAft>
              </a:pPr>
              <a:r>
                <a:rPr lang="en-US" sz="1100" b="1" u="sng" kern="1200" dirty="0" smtClean="0"/>
                <a:t>Telescope and Site</a:t>
              </a:r>
            </a:p>
            <a:p>
              <a:pPr lvl="0" algn="ctr" defTabSz="488950">
                <a:spcBef>
                  <a:spcPct val="0"/>
                </a:spcBef>
                <a:spcAft>
                  <a:spcPts val="300"/>
                </a:spcAft>
              </a:pPr>
              <a:r>
                <a:rPr lang="en-US" sz="1100" b="1" kern="1200" dirty="0" smtClean="0"/>
                <a:t>   Project Manager</a:t>
              </a:r>
            </a:p>
            <a:p>
              <a:pPr lvl="0" algn="ctr" defTabSz="488950">
                <a:spcBef>
                  <a:spcPct val="0"/>
                </a:spcBef>
                <a:spcAft>
                  <a:spcPts val="300"/>
                </a:spcAft>
              </a:pPr>
              <a:r>
                <a:rPr lang="en-US" sz="1100" kern="1200" dirty="0" smtClean="0"/>
                <a:t>Bill Gressler</a:t>
              </a:r>
            </a:p>
            <a:p>
              <a:pPr lvl="0" algn="ctr" defTabSz="488950">
                <a:spcBef>
                  <a:spcPct val="0"/>
                </a:spcBef>
                <a:spcAft>
                  <a:spcPts val="300"/>
                </a:spcAft>
              </a:pPr>
              <a:r>
                <a:rPr lang="en-US" sz="1100" b="1" dirty="0" smtClean="0"/>
                <a:t>Subsystem </a:t>
              </a:r>
              <a:r>
                <a:rPr lang="en-US" sz="1100" b="1" kern="1200" dirty="0" smtClean="0"/>
                <a:t> Scientist</a:t>
              </a:r>
            </a:p>
            <a:p>
              <a:pPr lvl="0" algn="ctr" defTabSz="488950">
                <a:spcBef>
                  <a:spcPct val="0"/>
                </a:spcBef>
                <a:spcAft>
                  <a:spcPts val="300"/>
                </a:spcAft>
              </a:pPr>
              <a:r>
                <a:rPr lang="en-US" sz="1100" kern="1200" dirty="0" smtClean="0"/>
                <a:t>Sandrine Thomas</a:t>
              </a:r>
              <a:endParaRPr lang="en-US" sz="1100" kern="1200" dirty="0"/>
            </a:p>
          </p:txBody>
        </p:sp>
      </p:grpSp>
      <p:grpSp>
        <p:nvGrpSpPr>
          <p:cNvPr id="10" name="Group 22"/>
          <p:cNvGrpSpPr/>
          <p:nvPr/>
        </p:nvGrpSpPr>
        <p:grpSpPr>
          <a:xfrm>
            <a:off x="3657600" y="4918581"/>
            <a:ext cx="1531162" cy="1406020"/>
            <a:chOff x="5527842" y="3784265"/>
            <a:chExt cx="1531162" cy="1028213"/>
          </a:xfrm>
          <a:scene3d>
            <a:camera prst="orthographicFront"/>
            <a:lightRig rig="flat" dir="t"/>
          </a:scene3d>
        </p:grpSpPr>
        <p:sp>
          <p:nvSpPr>
            <p:cNvPr id="24" name="Rounded Rectangle 23"/>
            <p:cNvSpPr/>
            <p:nvPr/>
          </p:nvSpPr>
          <p:spPr>
            <a:xfrm>
              <a:off x="5527842" y="3784265"/>
              <a:ext cx="1531162" cy="1028213"/>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5" name="Rounded Rectangle 10"/>
            <p:cNvSpPr/>
            <p:nvPr/>
          </p:nvSpPr>
          <p:spPr>
            <a:xfrm>
              <a:off x="5578035" y="3807862"/>
              <a:ext cx="1438316" cy="10022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a:spcBef>
                  <a:spcPct val="0"/>
                </a:spcBef>
                <a:spcAft>
                  <a:spcPts val="300"/>
                </a:spcAft>
              </a:pPr>
              <a:r>
                <a:rPr lang="en-US" sz="1100" b="1" u="sng" kern="1200" dirty="0" smtClean="0"/>
                <a:t>Camera</a:t>
              </a:r>
              <a:endParaRPr lang="en-US" sz="1100" b="1" dirty="0" smtClean="0"/>
            </a:p>
            <a:p>
              <a:pPr lvl="0" algn="ctr" defTabSz="488950">
                <a:spcBef>
                  <a:spcPct val="0"/>
                </a:spcBef>
                <a:spcAft>
                  <a:spcPts val="300"/>
                </a:spcAft>
              </a:pPr>
              <a:r>
                <a:rPr lang="en-US" sz="1100" b="1" kern="1200" dirty="0" smtClean="0"/>
                <a:t>Project Manager</a:t>
              </a:r>
            </a:p>
            <a:p>
              <a:pPr lvl="0" algn="ctr" defTabSz="488950">
                <a:spcBef>
                  <a:spcPct val="0"/>
                </a:spcBef>
                <a:spcAft>
                  <a:spcPts val="300"/>
                </a:spcAft>
              </a:pPr>
              <a:r>
                <a:rPr lang="en-US" sz="1100" kern="1200" dirty="0" smtClean="0"/>
                <a:t>Vincent Riot (</a:t>
              </a:r>
              <a:r>
                <a:rPr lang="en-US" sz="1100" kern="1200" dirty="0" err="1" smtClean="0"/>
                <a:t>Int</a:t>
              </a:r>
              <a:r>
                <a:rPr lang="en-US" sz="1100" kern="1200" dirty="0" smtClean="0"/>
                <a:t>)</a:t>
              </a:r>
            </a:p>
            <a:p>
              <a:pPr lvl="0" algn="ctr" defTabSz="488950">
                <a:spcBef>
                  <a:spcPct val="0"/>
                </a:spcBef>
                <a:spcAft>
                  <a:spcPts val="300"/>
                </a:spcAft>
              </a:pPr>
              <a:r>
                <a:rPr lang="en-US" sz="1100" b="1" dirty="0" smtClean="0"/>
                <a:t>Subsystem </a:t>
              </a:r>
              <a:r>
                <a:rPr lang="en-US" sz="1100" b="1" kern="1200" dirty="0" smtClean="0"/>
                <a:t>Scientist</a:t>
              </a:r>
            </a:p>
            <a:p>
              <a:pPr lvl="0" algn="ctr" defTabSz="488950">
                <a:spcBef>
                  <a:spcPct val="0"/>
                </a:spcBef>
                <a:spcAft>
                  <a:spcPts val="300"/>
                </a:spcAft>
              </a:pPr>
              <a:r>
                <a:rPr lang="en-US" sz="1100" kern="1200" dirty="0" smtClean="0"/>
                <a:t>Steve Ritz</a:t>
              </a:r>
              <a:endParaRPr lang="en-US" sz="1100" kern="1200" dirty="0"/>
            </a:p>
          </p:txBody>
        </p:sp>
      </p:grpSp>
      <p:grpSp>
        <p:nvGrpSpPr>
          <p:cNvPr id="11" name="Group 21"/>
          <p:cNvGrpSpPr/>
          <p:nvPr/>
        </p:nvGrpSpPr>
        <p:grpSpPr>
          <a:xfrm>
            <a:off x="1905000" y="4913693"/>
            <a:ext cx="1531162" cy="1487107"/>
            <a:chOff x="3739751" y="3787075"/>
            <a:chExt cx="1531162" cy="1098769"/>
          </a:xfrm>
          <a:scene3d>
            <a:camera prst="orthographicFront"/>
            <a:lightRig rig="flat" dir="t"/>
          </a:scene3d>
        </p:grpSpPr>
        <p:sp>
          <p:nvSpPr>
            <p:cNvPr id="26" name="Rounded Rectangle 25"/>
            <p:cNvSpPr/>
            <p:nvPr/>
          </p:nvSpPr>
          <p:spPr>
            <a:xfrm>
              <a:off x="3739751" y="3787075"/>
              <a:ext cx="1531162" cy="1098769"/>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7" name="Rounded Rectangle 8"/>
            <p:cNvSpPr/>
            <p:nvPr/>
          </p:nvSpPr>
          <p:spPr>
            <a:xfrm>
              <a:off x="3804521" y="3894421"/>
              <a:ext cx="1423888" cy="8198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a:spcBef>
                  <a:spcPct val="0"/>
                </a:spcBef>
                <a:spcAft>
                  <a:spcPts val="300"/>
                </a:spcAft>
              </a:pPr>
              <a:r>
                <a:rPr lang="en-US" sz="1100" b="1" u="sng" kern="1200" dirty="0" smtClean="0"/>
                <a:t>Data Management</a:t>
              </a:r>
            </a:p>
            <a:p>
              <a:pPr algn="ctr" defTabSz="488950">
                <a:spcBef>
                  <a:spcPct val="0"/>
                </a:spcBef>
                <a:spcAft>
                  <a:spcPts val="300"/>
                </a:spcAft>
              </a:pPr>
              <a:r>
                <a:rPr lang="en-US" sz="1100" b="1" u="sng" kern="1200" dirty="0" smtClean="0"/>
                <a:t> </a:t>
              </a:r>
              <a:r>
                <a:rPr lang="en-US" sz="1100" b="1" dirty="0" smtClean="0"/>
                <a:t>Project  Manager</a:t>
              </a:r>
            </a:p>
            <a:p>
              <a:pPr algn="ctr" defTabSz="488950">
                <a:spcBef>
                  <a:spcPct val="0"/>
                </a:spcBef>
                <a:spcAft>
                  <a:spcPts val="300"/>
                </a:spcAft>
              </a:pPr>
              <a:r>
                <a:rPr lang="en-US" sz="1100" dirty="0" smtClean="0"/>
                <a:t>Wil O’Mullane  (Elect) </a:t>
              </a:r>
            </a:p>
            <a:p>
              <a:pPr lvl="0" algn="ctr" defTabSz="488950">
                <a:spcBef>
                  <a:spcPct val="0"/>
                </a:spcBef>
                <a:spcAft>
                  <a:spcPts val="300"/>
                </a:spcAft>
              </a:pPr>
              <a:r>
                <a:rPr lang="en-US" sz="1100" b="1" dirty="0" smtClean="0"/>
                <a:t>Subsystem Scientist</a:t>
              </a:r>
            </a:p>
            <a:p>
              <a:pPr lvl="0" algn="ctr" defTabSz="488950">
                <a:spcBef>
                  <a:spcPct val="0"/>
                </a:spcBef>
                <a:spcAft>
                  <a:spcPts val="300"/>
                </a:spcAft>
              </a:pPr>
              <a:r>
                <a:rPr lang="en-US" sz="1100" dirty="0" smtClean="0"/>
                <a:t>Mario Juric </a:t>
              </a:r>
            </a:p>
          </p:txBody>
        </p:sp>
      </p:grpSp>
      <p:grpSp>
        <p:nvGrpSpPr>
          <p:cNvPr id="14" name="Group 31"/>
          <p:cNvGrpSpPr/>
          <p:nvPr/>
        </p:nvGrpSpPr>
        <p:grpSpPr>
          <a:xfrm>
            <a:off x="152400" y="4915929"/>
            <a:ext cx="1527048" cy="1484871"/>
            <a:chOff x="616172" y="2168483"/>
            <a:chExt cx="1819418" cy="1206525"/>
          </a:xfrm>
          <a:scene3d>
            <a:camera prst="orthographicFront"/>
            <a:lightRig rig="flat" dir="t"/>
          </a:scene3d>
        </p:grpSpPr>
        <p:sp>
          <p:nvSpPr>
            <p:cNvPr id="36" name="Rounded Rectangle 35"/>
            <p:cNvSpPr/>
            <p:nvPr/>
          </p:nvSpPr>
          <p:spPr>
            <a:xfrm>
              <a:off x="616172" y="2168483"/>
              <a:ext cx="1819418" cy="1206525"/>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7" name="Rounded Rectangle 4"/>
            <p:cNvSpPr/>
            <p:nvPr/>
          </p:nvSpPr>
          <p:spPr>
            <a:xfrm>
              <a:off x="675070" y="2227381"/>
              <a:ext cx="1701622" cy="108872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spcBef>
                  <a:spcPct val="0"/>
                </a:spcBef>
                <a:spcAft>
                  <a:spcPts val="300"/>
                </a:spcAft>
              </a:pPr>
              <a:r>
                <a:rPr lang="en-US" sz="1100" b="1" u="sng" kern="1200" dirty="0" smtClean="0"/>
                <a:t>Systems Engineering and Commissioning</a:t>
              </a:r>
            </a:p>
            <a:p>
              <a:pPr lvl="0" algn="ctr" defTabSz="622300">
                <a:spcBef>
                  <a:spcPct val="0"/>
                </a:spcBef>
                <a:spcAft>
                  <a:spcPts val="300"/>
                </a:spcAft>
              </a:pPr>
              <a:r>
                <a:rPr lang="en-US" sz="1100" b="1" dirty="0" smtClean="0"/>
                <a:t>SE Manager</a:t>
              </a:r>
            </a:p>
            <a:p>
              <a:pPr lvl="0" algn="ctr" defTabSz="622300">
                <a:spcBef>
                  <a:spcPct val="0"/>
                </a:spcBef>
                <a:spcAft>
                  <a:spcPts val="300"/>
                </a:spcAft>
              </a:pPr>
              <a:r>
                <a:rPr lang="en-US" sz="1100" dirty="0" smtClean="0"/>
                <a:t>Brian Selvy</a:t>
              </a:r>
            </a:p>
            <a:p>
              <a:pPr lvl="0" algn="ctr" defTabSz="622300">
                <a:spcBef>
                  <a:spcPct val="0"/>
                </a:spcBef>
                <a:spcAft>
                  <a:spcPts val="300"/>
                </a:spcAft>
              </a:pPr>
              <a:r>
                <a:rPr lang="en-US" sz="1100" b="1" kern="1200" dirty="0" smtClean="0"/>
                <a:t>Systems Scientist</a:t>
              </a:r>
            </a:p>
            <a:p>
              <a:pPr lvl="0" algn="ctr" defTabSz="622300">
                <a:spcBef>
                  <a:spcPct val="0"/>
                </a:spcBef>
                <a:spcAft>
                  <a:spcPts val="300"/>
                </a:spcAft>
              </a:pPr>
              <a:r>
                <a:rPr lang="en-US" sz="1100" kern="1200" dirty="0" smtClean="0"/>
                <a:t>Chuck Claver</a:t>
              </a:r>
              <a:endParaRPr lang="en-US" sz="1100" kern="1200" dirty="0"/>
            </a:p>
          </p:txBody>
        </p:sp>
      </p:grpSp>
      <p:grpSp>
        <p:nvGrpSpPr>
          <p:cNvPr id="15" name="Group 14"/>
          <p:cNvGrpSpPr/>
          <p:nvPr/>
        </p:nvGrpSpPr>
        <p:grpSpPr>
          <a:xfrm>
            <a:off x="7467600" y="1752600"/>
            <a:ext cx="1447800" cy="762000"/>
            <a:chOff x="5208595" y="2117718"/>
            <a:chExt cx="1531162" cy="765581"/>
          </a:xfrm>
          <a:scene3d>
            <a:camera prst="orthographicFront"/>
            <a:lightRig rig="flat" dir="t"/>
          </a:scene3d>
        </p:grpSpPr>
        <p:sp>
          <p:nvSpPr>
            <p:cNvPr id="96" name="Rounded Rectangle 95"/>
            <p:cNvSpPr/>
            <p:nvPr/>
          </p:nvSpPr>
          <p:spPr>
            <a:xfrm>
              <a:off x="5208595" y="2117718"/>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9" name="Rounded Rectangle 6"/>
            <p:cNvSpPr/>
            <p:nvPr/>
          </p:nvSpPr>
          <p:spPr>
            <a:xfrm>
              <a:off x="5245968" y="2155091"/>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smtClean="0"/>
                <a:t>Communications Manager</a:t>
              </a:r>
            </a:p>
            <a:p>
              <a:pPr lvl="0" algn="ctr" defTabSz="622300">
                <a:lnSpc>
                  <a:spcPct val="90000"/>
                </a:lnSpc>
                <a:spcBef>
                  <a:spcPct val="0"/>
                </a:spcBef>
                <a:spcAft>
                  <a:spcPct val="35000"/>
                </a:spcAft>
              </a:pPr>
              <a:r>
                <a:rPr lang="en-US" sz="1100" dirty="0" smtClean="0"/>
                <a:t>Suzanne Jacoby (</a:t>
              </a:r>
              <a:r>
                <a:rPr lang="en-US" sz="1100" dirty="0" err="1" smtClean="0"/>
                <a:t>Int</a:t>
              </a:r>
              <a:r>
                <a:rPr lang="en-US" sz="1100" dirty="0" smtClean="0"/>
                <a:t>)</a:t>
              </a:r>
              <a:endParaRPr lang="en-US" sz="1100" kern="1200" dirty="0"/>
            </a:p>
          </p:txBody>
        </p:sp>
      </p:grpSp>
      <p:grpSp>
        <p:nvGrpSpPr>
          <p:cNvPr id="18" name="Group 14"/>
          <p:cNvGrpSpPr/>
          <p:nvPr/>
        </p:nvGrpSpPr>
        <p:grpSpPr>
          <a:xfrm>
            <a:off x="2057399" y="2667000"/>
            <a:ext cx="1488869" cy="457200"/>
            <a:chOff x="5208595" y="2117718"/>
            <a:chExt cx="1583859" cy="765581"/>
          </a:xfrm>
          <a:scene3d>
            <a:camera prst="orthographicFront"/>
            <a:lightRig rig="flat" dir="t"/>
          </a:scene3d>
        </p:grpSpPr>
        <p:sp>
          <p:nvSpPr>
            <p:cNvPr id="103" name="Rounded Rectangle 102"/>
            <p:cNvSpPr/>
            <p:nvPr/>
          </p:nvSpPr>
          <p:spPr>
            <a:xfrm>
              <a:off x="5208595" y="2117718"/>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4" name="Rounded Rectangle 6"/>
            <p:cNvSpPr/>
            <p:nvPr/>
          </p:nvSpPr>
          <p:spPr>
            <a:xfrm>
              <a:off x="5208596" y="2183355"/>
              <a:ext cx="1583858" cy="63146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b="1" kern="1200" dirty="0" smtClean="0"/>
                <a:t>Business Manager</a:t>
              </a:r>
            </a:p>
            <a:p>
              <a:pPr lvl="0" algn="ctr" defTabSz="622300">
                <a:lnSpc>
                  <a:spcPct val="90000"/>
                </a:lnSpc>
                <a:spcBef>
                  <a:spcPct val="0"/>
                </a:spcBef>
                <a:spcAft>
                  <a:spcPct val="35000"/>
                </a:spcAft>
              </a:pPr>
              <a:r>
                <a:rPr lang="en-US" sz="1100" dirty="0" smtClean="0"/>
                <a:t>Daniel Calabrese</a:t>
              </a:r>
              <a:endParaRPr lang="en-US" sz="1100" kern="1200" dirty="0"/>
            </a:p>
          </p:txBody>
        </p:sp>
      </p:grpSp>
      <p:grpSp>
        <p:nvGrpSpPr>
          <p:cNvPr id="19" name="Group 14"/>
          <p:cNvGrpSpPr/>
          <p:nvPr/>
        </p:nvGrpSpPr>
        <p:grpSpPr>
          <a:xfrm>
            <a:off x="1600200" y="3276600"/>
            <a:ext cx="1912162" cy="457199"/>
            <a:chOff x="5208595" y="2117718"/>
            <a:chExt cx="1531162" cy="765581"/>
          </a:xfrm>
          <a:scene3d>
            <a:camera prst="orthographicFront"/>
            <a:lightRig rig="flat" dir="t"/>
          </a:scene3d>
        </p:grpSpPr>
        <p:sp>
          <p:nvSpPr>
            <p:cNvPr id="16" name="Rounded Rectangle 15"/>
            <p:cNvSpPr/>
            <p:nvPr/>
          </p:nvSpPr>
          <p:spPr>
            <a:xfrm>
              <a:off x="5208595" y="2117718"/>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245968" y="2155091"/>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b="1" kern="1200" dirty="0" smtClean="0"/>
                <a:t>Project Controls</a:t>
              </a:r>
            </a:p>
            <a:p>
              <a:pPr lvl="0" algn="ctr" defTabSz="622300">
                <a:lnSpc>
                  <a:spcPct val="90000"/>
                </a:lnSpc>
                <a:spcBef>
                  <a:spcPct val="0"/>
                </a:spcBef>
                <a:spcAft>
                  <a:spcPct val="35000"/>
                </a:spcAft>
              </a:pPr>
              <a:r>
                <a:rPr lang="en-US" sz="1100" dirty="0" smtClean="0"/>
                <a:t>Kevin Long / Cathy Petry</a:t>
              </a:r>
              <a:endParaRPr lang="en-US" sz="1100" kern="1200" dirty="0"/>
            </a:p>
          </p:txBody>
        </p:sp>
      </p:grpSp>
      <p:grpSp>
        <p:nvGrpSpPr>
          <p:cNvPr id="20" name="Group 14"/>
          <p:cNvGrpSpPr/>
          <p:nvPr/>
        </p:nvGrpSpPr>
        <p:grpSpPr>
          <a:xfrm>
            <a:off x="1524000" y="3886200"/>
            <a:ext cx="1988362" cy="457201"/>
            <a:chOff x="5208595" y="2117718"/>
            <a:chExt cx="1531162" cy="765581"/>
          </a:xfrm>
          <a:scene3d>
            <a:camera prst="orthographicFront"/>
            <a:lightRig rig="flat" dir="t"/>
          </a:scene3d>
        </p:grpSpPr>
        <p:sp>
          <p:nvSpPr>
            <p:cNvPr id="93" name="Rounded Rectangle 92"/>
            <p:cNvSpPr/>
            <p:nvPr/>
          </p:nvSpPr>
          <p:spPr>
            <a:xfrm>
              <a:off x="5208595" y="2117718"/>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4" name="Rounded Rectangle 6"/>
            <p:cNvSpPr/>
            <p:nvPr/>
          </p:nvSpPr>
          <p:spPr>
            <a:xfrm>
              <a:off x="5245968" y="2155091"/>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b="1" kern="1200" dirty="0" smtClean="0"/>
                <a:t>Information Security Officer</a:t>
              </a:r>
            </a:p>
            <a:p>
              <a:pPr lvl="0" algn="ctr" defTabSz="622300">
                <a:lnSpc>
                  <a:spcPct val="90000"/>
                </a:lnSpc>
                <a:spcBef>
                  <a:spcPct val="0"/>
                </a:spcBef>
                <a:spcAft>
                  <a:spcPct val="35000"/>
                </a:spcAft>
              </a:pPr>
              <a:r>
                <a:rPr lang="en-US" sz="1100" dirty="0" smtClean="0"/>
                <a:t>Alex  Withers</a:t>
              </a:r>
              <a:endParaRPr lang="en-US" sz="1100" kern="1200" dirty="0"/>
            </a:p>
          </p:txBody>
        </p:sp>
      </p:grpSp>
      <p:grpSp>
        <p:nvGrpSpPr>
          <p:cNvPr id="21" name="Group 5"/>
          <p:cNvGrpSpPr/>
          <p:nvPr/>
        </p:nvGrpSpPr>
        <p:grpSpPr>
          <a:xfrm>
            <a:off x="3352800" y="228600"/>
            <a:ext cx="2057400" cy="1143001"/>
            <a:chOff x="2663520" y="2470"/>
            <a:chExt cx="1830918" cy="1288809"/>
          </a:xfrm>
          <a:scene3d>
            <a:camera prst="orthographicFront"/>
            <a:lightRig rig="flat" dir="t"/>
          </a:scene3d>
        </p:grpSpPr>
        <p:sp>
          <p:nvSpPr>
            <p:cNvPr id="8" name="Rounded Rectangle 7"/>
            <p:cNvSpPr/>
            <p:nvPr/>
          </p:nvSpPr>
          <p:spPr>
            <a:xfrm>
              <a:off x="2663520" y="2470"/>
              <a:ext cx="1830918" cy="1288809"/>
            </a:xfrm>
            <a:prstGeom prst="roundRect">
              <a:avLst/>
            </a:prstGeom>
            <a:ln>
              <a:solidFill>
                <a:schemeClr val="tx2">
                  <a:lumMod val="75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Rounded Rectangle 4"/>
            <p:cNvSpPr/>
            <p:nvPr/>
          </p:nvSpPr>
          <p:spPr>
            <a:xfrm>
              <a:off x="2726434" y="65384"/>
              <a:ext cx="1705090" cy="116298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LSST Director</a:t>
              </a:r>
            </a:p>
            <a:p>
              <a:pPr algn="ctr" defTabSz="622300">
                <a:lnSpc>
                  <a:spcPct val="90000"/>
                </a:lnSpc>
                <a:spcBef>
                  <a:spcPct val="0"/>
                </a:spcBef>
                <a:spcAft>
                  <a:spcPct val="35000"/>
                </a:spcAft>
              </a:pPr>
              <a:r>
                <a:rPr lang="en-US" sz="1400" dirty="0" smtClean="0"/>
                <a:t>Steve Kahn</a:t>
              </a:r>
              <a:r>
                <a:rPr lang="en-US" sz="1400" b="0" kern="1200" dirty="0" smtClean="0"/>
                <a:t> </a:t>
              </a:r>
            </a:p>
            <a:p>
              <a:pPr lvl="0" algn="ctr" defTabSz="622300">
                <a:lnSpc>
                  <a:spcPct val="90000"/>
                </a:lnSpc>
                <a:spcBef>
                  <a:spcPct val="0"/>
                </a:spcBef>
                <a:spcAft>
                  <a:spcPct val="35000"/>
                </a:spcAft>
              </a:pPr>
              <a:r>
                <a:rPr lang="en-US" sz="1400" b="1" kern="1200" dirty="0" smtClean="0"/>
                <a:t>Deputy Director</a:t>
              </a:r>
              <a:endParaRPr lang="en-US" sz="1400" b="0" kern="1200" dirty="0" smtClean="0"/>
            </a:p>
            <a:p>
              <a:pPr lvl="0" algn="ctr" defTabSz="622300">
                <a:lnSpc>
                  <a:spcPct val="90000"/>
                </a:lnSpc>
                <a:spcBef>
                  <a:spcPct val="0"/>
                </a:spcBef>
                <a:spcAft>
                  <a:spcPct val="35000"/>
                </a:spcAft>
              </a:pPr>
              <a:r>
                <a:rPr lang="en-US" sz="1400" b="0" kern="1200" dirty="0" smtClean="0"/>
                <a:t>Beth Willman</a:t>
              </a:r>
              <a:endParaRPr lang="en-US" sz="1400" b="1" kern="1200" dirty="0"/>
            </a:p>
          </p:txBody>
        </p:sp>
      </p:grpSp>
      <p:grpSp>
        <p:nvGrpSpPr>
          <p:cNvPr id="22" name="Group 10"/>
          <p:cNvGrpSpPr/>
          <p:nvPr/>
        </p:nvGrpSpPr>
        <p:grpSpPr>
          <a:xfrm>
            <a:off x="2133600" y="1752600"/>
            <a:ext cx="3429000" cy="765581"/>
            <a:chOff x="2786549" y="1661401"/>
            <a:chExt cx="1531162" cy="765581"/>
          </a:xfrm>
          <a:scene3d>
            <a:camera prst="orthographicFront"/>
            <a:lightRig rig="flat" dir="t"/>
          </a:scene3d>
        </p:grpSpPr>
        <p:sp>
          <p:nvSpPr>
            <p:cNvPr id="12" name="Rounded Rectangle 11"/>
            <p:cNvSpPr/>
            <p:nvPr/>
          </p:nvSpPr>
          <p:spPr>
            <a:xfrm>
              <a:off x="2786549" y="1661401"/>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2823922" y="1698774"/>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Project Manager:   </a:t>
              </a:r>
              <a:r>
                <a:rPr lang="en-US" sz="1400" kern="1200" dirty="0" smtClean="0"/>
                <a:t>Victor Krabbendam</a:t>
              </a:r>
            </a:p>
            <a:p>
              <a:pPr lvl="0" algn="ctr" defTabSz="622300">
                <a:lnSpc>
                  <a:spcPct val="90000"/>
                </a:lnSpc>
                <a:spcBef>
                  <a:spcPct val="0"/>
                </a:spcBef>
                <a:spcAft>
                  <a:spcPct val="35000"/>
                </a:spcAft>
              </a:pPr>
              <a:r>
                <a:rPr lang="en-US" sz="1400" b="1" dirty="0" smtClean="0"/>
                <a:t>Project Scientist : </a:t>
              </a:r>
              <a:r>
                <a:rPr lang="en-US" sz="1400" dirty="0" smtClean="0"/>
                <a:t>Zeljko Ivezic</a:t>
              </a:r>
              <a:endParaRPr lang="en-US" sz="1400" kern="1200" dirty="0"/>
            </a:p>
          </p:txBody>
        </p:sp>
      </p:grpSp>
      <p:cxnSp>
        <p:nvCxnSpPr>
          <p:cNvPr id="90" name="Elbow Connector 89"/>
          <p:cNvCxnSpPr/>
          <p:nvPr/>
        </p:nvCxnSpPr>
        <p:spPr>
          <a:xfrm rot="5400000">
            <a:off x="2592592" y="-36309"/>
            <a:ext cx="380999" cy="3196819"/>
          </a:xfrm>
          <a:prstGeom prst="bentConnector3">
            <a:avLst>
              <a:gd name="adj1" fmla="val 50000"/>
            </a:avLst>
          </a:prstGeom>
          <a:ln w="22225"/>
        </p:spPr>
        <p:style>
          <a:lnRef idx="1">
            <a:schemeClr val="accent1"/>
          </a:lnRef>
          <a:fillRef idx="0">
            <a:schemeClr val="accent1"/>
          </a:fillRef>
          <a:effectRef idx="0">
            <a:schemeClr val="accent1"/>
          </a:effectRef>
          <a:fontRef idx="minor">
            <a:schemeClr val="tx1"/>
          </a:fontRef>
        </p:style>
      </p:cxnSp>
      <p:cxnSp>
        <p:nvCxnSpPr>
          <p:cNvPr id="115" name="Elbow Connector 114"/>
          <p:cNvCxnSpPr/>
          <p:nvPr/>
        </p:nvCxnSpPr>
        <p:spPr>
          <a:xfrm rot="16200000" flipH="1">
            <a:off x="5240541" y="512559"/>
            <a:ext cx="380999" cy="2099081"/>
          </a:xfrm>
          <a:prstGeom prst="bentConnector3">
            <a:avLst>
              <a:gd name="adj1" fmla="val 50000"/>
            </a:avLst>
          </a:prstGeom>
          <a:ln w="22225"/>
        </p:spPr>
        <p:style>
          <a:lnRef idx="1">
            <a:schemeClr val="accent1"/>
          </a:lnRef>
          <a:fillRef idx="0">
            <a:schemeClr val="accent1"/>
          </a:fillRef>
          <a:effectRef idx="0">
            <a:schemeClr val="accent1"/>
          </a:effectRef>
          <a:fontRef idx="minor">
            <a:schemeClr val="tx1"/>
          </a:fontRef>
        </p:style>
      </p:cxnSp>
      <p:cxnSp>
        <p:nvCxnSpPr>
          <p:cNvPr id="118" name="Elbow Connector 117"/>
          <p:cNvCxnSpPr/>
          <p:nvPr/>
        </p:nvCxnSpPr>
        <p:spPr>
          <a:xfrm rot="16200000" flipH="1">
            <a:off x="6096001" y="-342900"/>
            <a:ext cx="380999" cy="3810000"/>
          </a:xfrm>
          <a:prstGeom prst="bentConnector3">
            <a:avLst>
              <a:gd name="adj1" fmla="val 50000"/>
            </a:avLst>
          </a:prstGeom>
          <a:ln w="22225"/>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rot="5400000">
            <a:off x="3924301" y="1295400"/>
            <a:ext cx="380999" cy="533400"/>
          </a:xfrm>
          <a:prstGeom prst="bentConnector3">
            <a:avLst>
              <a:gd name="adj1" fmla="val 50000"/>
            </a:avLst>
          </a:prstGeom>
          <a:ln w="22225"/>
        </p:spPr>
        <p:style>
          <a:lnRef idx="1">
            <a:schemeClr val="accent1"/>
          </a:lnRef>
          <a:fillRef idx="0">
            <a:schemeClr val="accent1"/>
          </a:fillRef>
          <a:effectRef idx="0">
            <a:schemeClr val="accent1"/>
          </a:effectRef>
          <a:fontRef idx="minor">
            <a:schemeClr val="tx1"/>
          </a:fontRef>
        </p:style>
      </p:cxnSp>
      <p:grpSp>
        <p:nvGrpSpPr>
          <p:cNvPr id="23" name="Group 14"/>
          <p:cNvGrpSpPr/>
          <p:nvPr/>
        </p:nvGrpSpPr>
        <p:grpSpPr>
          <a:xfrm>
            <a:off x="4191000" y="3886200"/>
            <a:ext cx="1447800" cy="457200"/>
            <a:chOff x="5208595" y="2117718"/>
            <a:chExt cx="1531162" cy="765581"/>
          </a:xfrm>
          <a:scene3d>
            <a:camera prst="orthographicFront"/>
            <a:lightRig rig="flat" dir="t"/>
          </a:scene3d>
        </p:grpSpPr>
        <p:sp>
          <p:nvSpPr>
            <p:cNvPr id="129" name="Rounded Rectangle 128"/>
            <p:cNvSpPr/>
            <p:nvPr/>
          </p:nvSpPr>
          <p:spPr>
            <a:xfrm>
              <a:off x="5208595" y="2117718"/>
              <a:ext cx="1531162" cy="765581"/>
            </a:xfrm>
            <a:prstGeom prst="roundRect">
              <a:avLst/>
            </a:prstGeom>
            <a:ln>
              <a:solidFill>
                <a:schemeClr val="tx2">
                  <a:lumMod val="50000"/>
                </a:schemeClr>
              </a:solidFill>
            </a:ln>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0" name="Rounded Rectangle 6"/>
            <p:cNvSpPr/>
            <p:nvPr/>
          </p:nvSpPr>
          <p:spPr>
            <a:xfrm>
              <a:off x="5245968" y="2155091"/>
              <a:ext cx="1456416" cy="69083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b="1" dirty="0" smtClean="0"/>
                <a:t>Senior Managers</a:t>
              </a:r>
            </a:p>
            <a:p>
              <a:pPr lvl="0" algn="ctr" defTabSz="622300">
                <a:lnSpc>
                  <a:spcPct val="90000"/>
                </a:lnSpc>
                <a:spcBef>
                  <a:spcPct val="0"/>
                </a:spcBef>
                <a:spcAft>
                  <a:spcPct val="35000"/>
                </a:spcAft>
              </a:pPr>
              <a:r>
                <a:rPr lang="en-US" sz="1100" dirty="0" smtClean="0"/>
                <a:t>Jeff Kantor / Ranpal Gill</a:t>
              </a:r>
              <a:endParaRPr lang="en-US" sz="1100" dirty="0"/>
            </a:p>
          </p:txBody>
        </p:sp>
      </p:grpSp>
      <p:cxnSp>
        <p:nvCxnSpPr>
          <p:cNvPr id="132" name="Shape 131"/>
          <p:cNvCxnSpPr/>
          <p:nvPr/>
        </p:nvCxnSpPr>
        <p:spPr>
          <a:xfrm rot="16200000" flipH="1">
            <a:off x="3830841" y="2535440"/>
            <a:ext cx="377419" cy="342900"/>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rot="16200000" flipH="1">
            <a:off x="3526041" y="2840240"/>
            <a:ext cx="987019" cy="342900"/>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137" name="Shape 136"/>
          <p:cNvCxnSpPr/>
          <p:nvPr/>
        </p:nvCxnSpPr>
        <p:spPr>
          <a:xfrm rot="16200000" flipH="1">
            <a:off x="3221241" y="3145040"/>
            <a:ext cx="1596619" cy="342900"/>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139" name="Shape 138"/>
          <p:cNvCxnSpPr/>
          <p:nvPr/>
        </p:nvCxnSpPr>
        <p:spPr>
          <a:xfrm rot="5400000">
            <a:off x="3483707" y="2531206"/>
            <a:ext cx="377419" cy="351369"/>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141" name="Shape 140"/>
          <p:cNvCxnSpPr/>
          <p:nvPr/>
        </p:nvCxnSpPr>
        <p:spPr>
          <a:xfrm rot="5400000">
            <a:off x="3186722" y="2843821"/>
            <a:ext cx="987019" cy="335738"/>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143" name="Elbow Connector 142"/>
          <p:cNvCxnSpPr/>
          <p:nvPr/>
        </p:nvCxnSpPr>
        <p:spPr>
          <a:xfrm rot="5400000">
            <a:off x="2881921" y="3148622"/>
            <a:ext cx="1596620" cy="335738"/>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5400000">
            <a:off x="1183138" y="2250967"/>
            <a:ext cx="2397748" cy="2932176"/>
          </a:xfrm>
          <a:prstGeom prst="bentConnector3">
            <a:avLst>
              <a:gd name="adj1" fmla="val 87776"/>
            </a:avLst>
          </a:prstGeom>
          <a:ln w="22225"/>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rot="5400000">
            <a:off x="2061585" y="3127178"/>
            <a:ext cx="2395512" cy="1177519"/>
          </a:xfrm>
          <a:prstGeom prst="bentConnector3">
            <a:avLst>
              <a:gd name="adj1" fmla="val 87811"/>
            </a:avLst>
          </a:prstGeom>
          <a:ln w="22225"/>
        </p:spPr>
        <p:style>
          <a:lnRef idx="1">
            <a:schemeClr val="accent1"/>
          </a:lnRef>
          <a:fillRef idx="0">
            <a:schemeClr val="accent1"/>
          </a:fillRef>
          <a:effectRef idx="0">
            <a:schemeClr val="accent1"/>
          </a:effectRef>
          <a:fontRef idx="minor">
            <a:schemeClr val="tx1"/>
          </a:fontRef>
        </p:style>
      </p:cxnSp>
      <p:cxnSp>
        <p:nvCxnSpPr>
          <p:cNvPr id="155" name="Elbow Connector 154"/>
          <p:cNvCxnSpPr/>
          <p:nvPr/>
        </p:nvCxnSpPr>
        <p:spPr>
          <a:xfrm rot="16200000" flipH="1">
            <a:off x="2935440" y="3430840"/>
            <a:ext cx="2400400" cy="575081"/>
          </a:xfrm>
          <a:prstGeom prst="bentConnector3">
            <a:avLst>
              <a:gd name="adj1" fmla="val 87734"/>
            </a:avLst>
          </a:prstGeom>
          <a:ln w="22225"/>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rot="16200000" flipH="1">
            <a:off x="3856523" y="2509757"/>
            <a:ext cx="2386568" cy="2403415"/>
          </a:xfrm>
          <a:prstGeom prst="bentConnector3">
            <a:avLst>
              <a:gd name="adj1" fmla="val 87953"/>
            </a:avLst>
          </a:prstGeom>
          <a:ln w="22225"/>
        </p:spPr>
        <p:style>
          <a:lnRef idx="1">
            <a:schemeClr val="accent1"/>
          </a:lnRef>
          <a:fillRef idx="0">
            <a:schemeClr val="accent1"/>
          </a:fillRef>
          <a:effectRef idx="0">
            <a:schemeClr val="accent1"/>
          </a:effectRef>
          <a:fontRef idx="minor">
            <a:schemeClr val="tx1"/>
          </a:fontRef>
        </p:style>
      </p:cxnSp>
      <p:cxnSp>
        <p:nvCxnSpPr>
          <p:cNvPr id="161" name="Shape 160"/>
          <p:cNvCxnSpPr/>
          <p:nvPr/>
        </p:nvCxnSpPr>
        <p:spPr>
          <a:xfrm rot="16200000" flipH="1">
            <a:off x="4767754" y="1598526"/>
            <a:ext cx="2386211" cy="4225519"/>
          </a:xfrm>
          <a:prstGeom prst="bentConnector3">
            <a:avLst>
              <a:gd name="adj1" fmla="val 87959"/>
            </a:avLst>
          </a:prstGeom>
          <a:ln w="22225"/>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6705600" y="2743200"/>
            <a:ext cx="2286000" cy="923330"/>
          </a:xfrm>
          <a:prstGeom prst="rect">
            <a:avLst/>
          </a:prstGeom>
          <a:noFill/>
        </p:spPr>
        <p:txBody>
          <a:bodyPr wrap="square" rtlCol="0">
            <a:spAutoFit/>
          </a:bodyPr>
          <a:lstStyle/>
          <a:p>
            <a:pPr algn="ctr"/>
            <a:r>
              <a:rPr lang="en-US" dirty="0" smtClean="0"/>
              <a:t>Functional Organization</a:t>
            </a:r>
          </a:p>
          <a:p>
            <a:pPr algn="ctr"/>
            <a:r>
              <a:rPr lang="en-US" i="1" dirty="0" smtClean="0"/>
              <a:t>(January 2017)</a:t>
            </a:r>
            <a:endParaRPr 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 the Box” Philosophy</a:t>
            </a:r>
            <a:endParaRPr lang="en-US" dirty="0"/>
          </a:p>
        </p:txBody>
      </p:sp>
      <p:sp>
        <p:nvSpPr>
          <p:cNvPr id="3" name="Text Placeholder 2"/>
          <p:cNvSpPr>
            <a:spLocks noGrp="1"/>
          </p:cNvSpPr>
          <p:nvPr>
            <p:ph type="body" idx="1"/>
          </p:nvPr>
        </p:nvSpPr>
        <p:spPr>
          <a:xfrm>
            <a:off x="457200" y="914400"/>
            <a:ext cx="8229601" cy="5310187"/>
          </a:xfrm>
        </p:spPr>
        <p:txBody>
          <a:bodyPr/>
          <a:lstStyle/>
          <a:p>
            <a:pPr marL="0" indent="0">
              <a:buNone/>
            </a:pPr>
            <a:r>
              <a:rPr lang="en-US" sz="2000" dirty="0" smtClean="0"/>
              <a:t>Our overall organizational structure is based on a “two in the box” approach to combining both managerial and scientific oversight.</a:t>
            </a:r>
          </a:p>
          <a:p>
            <a:pPr marL="0" indent="0">
              <a:buNone/>
            </a:pPr>
            <a:endParaRPr lang="en-US" sz="2000" dirty="0"/>
          </a:p>
          <a:p>
            <a:pPr marL="0" indent="0">
              <a:buNone/>
            </a:pPr>
            <a:r>
              <a:rPr lang="en-US" sz="2000" dirty="0" smtClean="0"/>
              <a:t>At the top level, and down through the subsystems, we have paired a Manager (usually someone with an engineering background) with a Scientist.</a:t>
            </a:r>
          </a:p>
          <a:p>
            <a:pPr marL="0" indent="0">
              <a:buNone/>
            </a:pPr>
            <a:endParaRPr lang="en-US" sz="2000" dirty="0"/>
          </a:p>
          <a:p>
            <a:pPr marL="0" indent="0">
              <a:buNone/>
            </a:pPr>
            <a:r>
              <a:rPr lang="en-US" sz="2000" dirty="0" smtClean="0"/>
              <a:t>The Manager is responsible for the </a:t>
            </a:r>
            <a:r>
              <a:rPr lang="en-US" sz="2000" dirty="0" err="1" smtClean="0"/>
              <a:t>programmatics</a:t>
            </a:r>
            <a:r>
              <a:rPr lang="en-US" sz="2000" dirty="0" smtClean="0"/>
              <a:t>:  Meeting the requirements and maintaining budget and schedule.</a:t>
            </a:r>
          </a:p>
          <a:p>
            <a:pPr marL="0" indent="0">
              <a:buNone/>
            </a:pPr>
            <a:endParaRPr lang="en-US" sz="2000" dirty="0"/>
          </a:p>
          <a:p>
            <a:pPr marL="0" indent="0">
              <a:buNone/>
            </a:pPr>
            <a:r>
              <a:rPr lang="en-US" sz="2000" dirty="0" smtClean="0"/>
              <a:t>The Scientist is responsible for two elements:</a:t>
            </a:r>
          </a:p>
          <a:p>
            <a:pPr marL="400050" lvl="1" indent="0">
              <a:buNone/>
            </a:pPr>
            <a:r>
              <a:rPr lang="en-US" sz="1800" i="1" dirty="0" smtClean="0"/>
              <a:t>Ensuring that the design is scientifically optimized.</a:t>
            </a:r>
          </a:p>
          <a:p>
            <a:pPr marL="400050" lvl="1" indent="0">
              <a:buNone/>
            </a:pPr>
            <a:r>
              <a:rPr lang="en-US" sz="1800" i="1" dirty="0" smtClean="0"/>
              <a:t>Understanding the detailed scientific performance of the as-built system.</a:t>
            </a:r>
          </a:p>
          <a:p>
            <a:pPr marL="400050" lvl="1" indent="0">
              <a:buNone/>
            </a:pPr>
            <a:endParaRPr lang="en-US" sz="1800" i="1" dirty="0"/>
          </a:p>
          <a:p>
            <a:pPr marL="0" indent="0">
              <a:buNone/>
            </a:pPr>
            <a:r>
              <a:rPr lang="en-US" sz="2000" dirty="0" smtClean="0"/>
              <a:t>Not infrequently, there is healthy tension between these two roles.  If the dispute cannot be resolved between them, it flows up to the next level.  If necessary, it eventually gets resolved by the Director.</a:t>
            </a:r>
            <a:endParaRPr lang="en-US" sz="2000" dirty="0"/>
          </a:p>
        </p:txBody>
      </p:sp>
    </p:spTree>
    <p:extLst>
      <p:ext uri="{BB962C8B-B14F-4D97-AF65-F5344CB8AC3E}">
        <p14:creationId xmlns:p14="http://schemas.microsoft.com/office/powerpoint/2010/main" val="14139341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Top Level Leadership Positions</a:t>
            </a:r>
            <a:endParaRPr lang="en-US" dirty="0"/>
          </a:p>
        </p:txBody>
      </p:sp>
      <p:sp>
        <p:nvSpPr>
          <p:cNvPr id="3" name="Text Placeholder 2"/>
          <p:cNvSpPr>
            <a:spLocks noGrp="1"/>
          </p:cNvSpPr>
          <p:nvPr>
            <p:ph type="body" idx="1"/>
          </p:nvPr>
        </p:nvSpPr>
        <p:spPr/>
        <p:txBody>
          <a:bodyPr/>
          <a:lstStyle/>
          <a:p>
            <a:pPr marL="0" indent="0">
              <a:buNone/>
            </a:pPr>
            <a:r>
              <a:rPr lang="en-US" sz="2000" b="1" dirty="0" smtClean="0"/>
              <a:t>Director:  </a:t>
            </a:r>
            <a:r>
              <a:rPr lang="en-US" sz="2000" dirty="0" smtClean="0"/>
              <a:t>Leads the execution of both the MREFC and MIE Projects.  Serves as the primary interface to the managing partners (AURA and SLAC), and to the federal agencies.  Serves as official representative of the Project to the scientific community and external stakeholders.  Reports to the President of AURA and the Director of SLAC.</a:t>
            </a:r>
          </a:p>
          <a:p>
            <a:pPr marL="0" indent="0">
              <a:buNone/>
            </a:pPr>
            <a:endParaRPr lang="en-US" sz="2000" b="1" dirty="0"/>
          </a:p>
          <a:p>
            <a:pPr marL="0" indent="0">
              <a:buNone/>
            </a:pPr>
            <a:r>
              <a:rPr lang="en-US" sz="2000" b="1" dirty="0" smtClean="0"/>
              <a:t>Deputy Director:  </a:t>
            </a:r>
            <a:r>
              <a:rPr lang="en-US" sz="2000" dirty="0" smtClean="0"/>
              <a:t>Supports the Director in the execution of the MREFC Project.  Stands in for the Director when the Director is unavailable.  Leads the planning effort for LSST Operations.  Leads the development of policies for scientific operation and data release and distribution.  Serves as principal interface to the SAC and to the LSSTC.  Represents the Project at community workshops and meetings.  Reports to the Director.  Oversees both internal and external communications and the implementation of efforts to maintain and improve workplace culture.</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3510234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Top Level Leadership Positions</a:t>
            </a:r>
            <a:endParaRPr lang="en-US" dirty="0"/>
          </a:p>
        </p:txBody>
      </p:sp>
      <p:sp>
        <p:nvSpPr>
          <p:cNvPr id="3" name="Text Placeholder 2"/>
          <p:cNvSpPr>
            <a:spLocks noGrp="1"/>
          </p:cNvSpPr>
          <p:nvPr>
            <p:ph type="body" idx="1"/>
          </p:nvPr>
        </p:nvSpPr>
        <p:spPr/>
        <p:txBody>
          <a:bodyPr/>
          <a:lstStyle/>
          <a:p>
            <a:pPr marL="0" indent="0">
              <a:buNone/>
            </a:pPr>
            <a:r>
              <a:rPr lang="en-US" sz="2000" b="1" dirty="0" smtClean="0"/>
              <a:t>Project Manager:</a:t>
            </a:r>
            <a:r>
              <a:rPr lang="en-US" sz="2000" dirty="0" smtClean="0"/>
              <a:t>  Implements the Project Execution Plan for the MREFC Project, and provides technical oversight of both the MREFC and MIE projects.  Appoints and supervises the Business Manager, and the Subsystem Managers for Telescope &amp; Site, Data Management, Education and Public Outreach, and Systems Engineering.  Chairs the Change Control Board.  Responsible for managing and approving the use of budget and schedule contingency.</a:t>
            </a:r>
          </a:p>
          <a:p>
            <a:pPr marL="0" indent="0">
              <a:buNone/>
            </a:pPr>
            <a:endParaRPr lang="en-US" sz="2000" b="1" dirty="0"/>
          </a:p>
          <a:p>
            <a:pPr marL="0" indent="0">
              <a:buNone/>
            </a:pPr>
            <a:r>
              <a:rPr lang="en-US" sz="2000" b="1" dirty="0" smtClean="0"/>
              <a:t>Project Scientist:  </a:t>
            </a:r>
            <a:r>
              <a:rPr lang="en-US" sz="2000" dirty="0" smtClean="0"/>
              <a:t>Takes responsibility for ensuring the scientific optimization of the design and construction, and for the detailed understanding of the as-built scientific performance.  Serves as the Custodian of the Science Requirements Document.  Supervises the subsystem scientists for Telescope &amp; Site, Camera, Data Management, Systems Engineering, and Education and Public Outreach.  Chairs the Project Science Team.</a:t>
            </a:r>
            <a:endParaRPr lang="en-US" sz="2000" b="1" dirty="0"/>
          </a:p>
        </p:txBody>
      </p:sp>
    </p:spTree>
    <p:extLst>
      <p:ext uri="{BB962C8B-B14F-4D97-AF65-F5344CB8AC3E}">
        <p14:creationId xmlns:p14="http://schemas.microsoft.com/office/powerpoint/2010/main" val="19583397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 Interviews - Overview</a:t>
            </a:r>
            <a:endParaRPr lang="en-US" dirty="0"/>
          </a:p>
        </p:txBody>
      </p:sp>
      <p:sp>
        <p:nvSpPr>
          <p:cNvPr id="3" name="Text Placeholder 2"/>
          <p:cNvSpPr>
            <a:spLocks noGrp="1"/>
          </p:cNvSpPr>
          <p:nvPr>
            <p:ph type="body" idx="1"/>
          </p:nvPr>
        </p:nvSpPr>
        <p:spPr>
          <a:xfrm>
            <a:off x="457199" y="1014413"/>
            <a:ext cx="8229601" cy="5310187"/>
          </a:xfrm>
        </p:spPr>
        <p:txBody>
          <a:bodyPr/>
          <a:lstStyle/>
          <a:p>
            <a:pPr marL="0" indent="0">
              <a:buNone/>
            </a:pPr>
            <a:r>
              <a:rPr lang="en-US" sz="2000" dirty="0" smtClean="0"/>
              <a:t>The </a:t>
            </a:r>
            <a:r>
              <a:rPr lang="en-US" sz="2000" dirty="0"/>
              <a:t>overall organizational structure is pretty effective and the team is functioning pretty well.  </a:t>
            </a:r>
            <a:r>
              <a:rPr lang="en-US" sz="2000" dirty="0" smtClean="0"/>
              <a:t>We identified use-cases to help guide our work on the management roles.</a:t>
            </a:r>
          </a:p>
          <a:p>
            <a:pPr marL="0" indent="0">
              <a:buNone/>
            </a:pPr>
            <a:endParaRPr lang="en-US" sz="2000" dirty="0"/>
          </a:p>
          <a:p>
            <a:pPr marL="0" indent="0">
              <a:buNone/>
            </a:pPr>
            <a:r>
              <a:rPr lang="en-US" sz="2000" dirty="0" smtClean="0"/>
              <a:t>Team members had </a:t>
            </a:r>
            <a:r>
              <a:rPr lang="en-US" sz="2000" dirty="0"/>
              <a:t>a reasonable understanding of R2A2s and their relationship w/ the three of us.  In some cases – had an excellent understanding of R2A2s and their </a:t>
            </a:r>
            <a:r>
              <a:rPr lang="en-US" sz="2000" dirty="0" smtClean="0"/>
              <a:t>relationships </a:t>
            </a:r>
            <a:r>
              <a:rPr lang="en-US" sz="2000" dirty="0"/>
              <a:t>with us.  </a:t>
            </a:r>
            <a:endParaRPr lang="en-US" sz="2000" dirty="0" smtClean="0"/>
          </a:p>
          <a:p>
            <a:pPr marL="0" indent="0">
              <a:buNone/>
            </a:pPr>
            <a:endParaRPr lang="en-US" sz="2000" dirty="0"/>
          </a:p>
          <a:p>
            <a:pPr marL="0" indent="0">
              <a:buNone/>
            </a:pPr>
            <a:r>
              <a:rPr lang="en-US" sz="2000" dirty="0" smtClean="0"/>
              <a:t>Several individual subsystems are undertaking their own internal work on their management structures: </a:t>
            </a:r>
          </a:p>
          <a:p>
            <a:pPr marL="400050" lvl="1" indent="0">
              <a:buNone/>
            </a:pPr>
            <a:r>
              <a:rPr lang="en-US" sz="2000" dirty="0" smtClean="0"/>
              <a:t>DM</a:t>
            </a:r>
            <a:r>
              <a:rPr lang="en-US" sz="2000" dirty="0"/>
              <a:t>, T&amp;S, SE – Doing their own independent refresh of the org chart below the subsystem manager and scientist.  </a:t>
            </a:r>
            <a:endParaRPr lang="en-US" sz="2000" dirty="0" smtClean="0"/>
          </a:p>
          <a:p>
            <a:pPr marL="400050" lvl="1" indent="0">
              <a:buNone/>
            </a:pPr>
            <a:r>
              <a:rPr lang="en-US" sz="2000" dirty="0" smtClean="0"/>
              <a:t>T&amp;S </a:t>
            </a:r>
            <a:r>
              <a:rPr lang="en-US" sz="2000" dirty="0"/>
              <a:t>– Talking w CAMs to ensure they understand their roles.  </a:t>
            </a:r>
            <a:endParaRPr lang="en-US" sz="2000" dirty="0" smtClean="0"/>
          </a:p>
          <a:p>
            <a:pPr marL="400050" lvl="1" indent="0">
              <a:buNone/>
            </a:pPr>
            <a:r>
              <a:rPr lang="en-US" sz="2000" dirty="0" smtClean="0"/>
              <a:t>DM </a:t>
            </a:r>
            <a:r>
              <a:rPr lang="en-US" sz="2000" dirty="0"/>
              <a:t>– Make clear that science leads are Product Owners, articulating their roles and </a:t>
            </a:r>
            <a:r>
              <a:rPr lang="en-US" sz="2000" dirty="0" smtClean="0"/>
              <a:t>responsibilities </a:t>
            </a:r>
            <a:r>
              <a:rPr lang="en-US" sz="2000" dirty="0"/>
              <a:t>in that context</a:t>
            </a:r>
            <a:r>
              <a:rPr lang="en-US" sz="2000" dirty="0" smtClean="0"/>
              <a:t>.</a:t>
            </a:r>
            <a:endParaRPr lang="en-US" sz="2000" dirty="0"/>
          </a:p>
        </p:txBody>
      </p:sp>
    </p:spTree>
    <p:extLst>
      <p:ext uri="{BB962C8B-B14F-4D97-AF65-F5344CB8AC3E}">
        <p14:creationId xmlns:p14="http://schemas.microsoft.com/office/powerpoint/2010/main" val="8369683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Overarching 2016 Communications survey themes that we are following-up</a:t>
            </a:r>
            <a:endParaRPr lang="en-US" dirty="0"/>
          </a:p>
        </p:txBody>
      </p:sp>
      <p:sp>
        <p:nvSpPr>
          <p:cNvPr id="4" name="Content Placeholder 3"/>
          <p:cNvSpPr>
            <a:spLocks noGrp="1"/>
          </p:cNvSpPr>
          <p:nvPr>
            <p:ph idx="1"/>
          </p:nvPr>
        </p:nvSpPr>
        <p:spPr/>
        <p:txBody>
          <a:bodyPr/>
          <a:lstStyle/>
          <a:p>
            <a:pPr marL="152400" indent="0">
              <a:buNone/>
            </a:pPr>
            <a:r>
              <a:rPr lang="en-US" dirty="0"/>
              <a:t>Desire for a greater culture of positive feedback, instead of just </a:t>
            </a:r>
            <a:r>
              <a:rPr lang="en-US" dirty="0" smtClean="0"/>
              <a:t>complaining.</a:t>
            </a:r>
          </a:p>
          <a:p>
            <a:pPr marL="152400" indent="0">
              <a:buNone/>
            </a:pPr>
            <a:endParaRPr lang="en-US" dirty="0"/>
          </a:p>
          <a:p>
            <a:pPr marL="152400" indent="0">
              <a:buNone/>
            </a:pPr>
            <a:r>
              <a:rPr lang="en-US" dirty="0"/>
              <a:t>Suggestion for Project-wide help to resolve conflicts</a:t>
            </a:r>
          </a:p>
          <a:p>
            <a:pPr marL="152400" indent="0">
              <a:buNone/>
            </a:pPr>
            <a:r>
              <a:rPr lang="en-US" dirty="0"/>
              <a:t>Issues with running meetings </a:t>
            </a:r>
            <a:r>
              <a:rPr lang="en-US" dirty="0" smtClean="0"/>
              <a:t>– Also requests for </a:t>
            </a:r>
            <a:r>
              <a:rPr lang="en-US" dirty="0"/>
              <a:t>guidelines about minutes and where they should be posted, appropriate ways to treat colleagues in </a:t>
            </a:r>
            <a:r>
              <a:rPr lang="en-US" dirty="0" smtClean="0"/>
              <a:t>meetings.</a:t>
            </a:r>
          </a:p>
          <a:p>
            <a:pPr marL="152400" indent="0">
              <a:buNone/>
            </a:pPr>
            <a:endParaRPr lang="en-US" dirty="0"/>
          </a:p>
          <a:p>
            <a:pPr marL="152400" indent="0">
              <a:buNone/>
            </a:pPr>
            <a:r>
              <a:rPr lang="en-US" dirty="0"/>
              <a:t>Work with the new </a:t>
            </a:r>
            <a:r>
              <a:rPr lang="en-US" dirty="0" smtClean="0"/>
              <a:t>Data Management Project Manager to share </a:t>
            </a:r>
            <a:r>
              <a:rPr lang="en-US" dirty="0"/>
              <a:t>the DM related feedback with them.</a:t>
            </a:r>
          </a:p>
          <a:p>
            <a:pPr marL="0" indent="0">
              <a:buNone/>
            </a:pPr>
            <a:endParaRPr lang="en-US" dirty="0"/>
          </a:p>
        </p:txBody>
      </p:sp>
    </p:spTree>
    <p:extLst>
      <p:ext uri="{BB962C8B-B14F-4D97-AF65-F5344CB8AC3E}">
        <p14:creationId xmlns:p14="http://schemas.microsoft.com/office/powerpoint/2010/main" val="7063698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Report</a:t>
            </a:r>
            <a:endParaRPr lang="en-US" dirty="0"/>
          </a:p>
        </p:txBody>
      </p:sp>
      <p:sp>
        <p:nvSpPr>
          <p:cNvPr id="3" name="Text Placeholder 2"/>
          <p:cNvSpPr>
            <a:spLocks noGrp="1"/>
          </p:cNvSpPr>
          <p:nvPr>
            <p:ph type="body" idx="1"/>
          </p:nvPr>
        </p:nvSpPr>
        <p:spPr/>
        <p:txBody>
          <a:bodyPr/>
          <a:lstStyle/>
          <a:p>
            <a:pPr marL="152400" indent="0">
              <a:buNone/>
            </a:pPr>
            <a:r>
              <a:rPr lang="en-US" sz="2000" dirty="0" smtClean="0"/>
              <a:t>Generally positive that the construction project has been executing well, and that some issues related to communications and clarification of roles and responsibilities have been improving.</a:t>
            </a:r>
          </a:p>
          <a:p>
            <a:pPr marL="152400" indent="0">
              <a:buNone/>
            </a:pPr>
            <a:endParaRPr lang="en-US" sz="2000" dirty="0"/>
          </a:p>
          <a:p>
            <a:pPr marL="152400" indent="0">
              <a:buNone/>
            </a:pPr>
            <a:r>
              <a:rPr lang="en-US" sz="2000" dirty="0" smtClean="0"/>
              <a:t>More concern expressed over how we have been handling our planning for operations, and in particular how we are incorporating operations planning into the construction project.</a:t>
            </a:r>
          </a:p>
          <a:p>
            <a:pPr marL="152400" indent="0">
              <a:buNone/>
            </a:pPr>
            <a:endParaRPr lang="en-US" sz="2000" dirty="0"/>
          </a:p>
          <a:p>
            <a:pPr marL="152400" indent="0">
              <a:buNone/>
            </a:pPr>
            <a:r>
              <a:rPr lang="en-US" sz="2000" dirty="0" smtClean="0"/>
              <a:t>Advice that we should make more of an effort to consult with other large projects to better understand the choices we have made and how effective they have been.</a:t>
            </a:r>
          </a:p>
          <a:p>
            <a:pPr marL="152400" indent="0">
              <a:buNone/>
            </a:pPr>
            <a:endParaRPr lang="en-US" sz="2000" dirty="0"/>
          </a:p>
          <a:p>
            <a:pPr marL="152400" indent="0">
              <a:buNone/>
            </a:pPr>
            <a:r>
              <a:rPr lang="en-US" sz="2000" dirty="0" smtClean="0"/>
              <a:t>Definitely indicated that more work has to go into our understanding of the transition to operations, and that the Director and Project Manager need to be more engaged in this process.</a:t>
            </a:r>
            <a:endParaRPr lang="en-US" sz="2000" dirty="0"/>
          </a:p>
        </p:txBody>
      </p:sp>
    </p:spTree>
    <p:extLst>
      <p:ext uri="{BB962C8B-B14F-4D97-AF65-F5344CB8AC3E}">
        <p14:creationId xmlns:p14="http://schemas.microsoft.com/office/powerpoint/2010/main" val="11968546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idx="1"/>
          </p:nvPr>
        </p:nvSpPr>
        <p:spPr/>
        <p:txBody>
          <a:bodyPr/>
          <a:lstStyle/>
          <a:p>
            <a:pPr marL="152400" indent="0">
              <a:buNone/>
            </a:pPr>
            <a:r>
              <a:rPr lang="en-US" dirty="0" smtClean="0"/>
              <a:t>We are holding a Senior Management Retreat at the conclusion of this meeting on Wednesday afternoon.</a:t>
            </a:r>
          </a:p>
          <a:p>
            <a:pPr marL="152400" indent="0">
              <a:buNone/>
            </a:pPr>
            <a:endParaRPr lang="en-US" dirty="0"/>
          </a:p>
          <a:p>
            <a:pPr marL="152400" indent="0">
              <a:buNone/>
            </a:pPr>
            <a:r>
              <a:rPr lang="en-US" dirty="0" smtClean="0"/>
              <a:t>We will collectively take stock of the report, and discuss among ourselves what changes we should make in light of the recommendations.</a:t>
            </a:r>
          </a:p>
          <a:p>
            <a:pPr marL="152400" indent="0">
              <a:buNone/>
            </a:pPr>
            <a:endParaRPr lang="en-US" dirty="0"/>
          </a:p>
          <a:p>
            <a:pPr marL="152400" indent="0">
              <a:buNone/>
            </a:pPr>
            <a:r>
              <a:rPr lang="en-US" dirty="0" smtClean="0"/>
              <a:t>I will then issue a response to Matt and Norbert in advance of the April AMCL meeting.</a:t>
            </a:r>
          </a:p>
          <a:p>
            <a:pPr marL="152400" indent="0">
              <a:buNone/>
            </a:pPr>
            <a:endParaRPr lang="en-US" dirty="0"/>
          </a:p>
          <a:p>
            <a:pPr marL="152400" indent="0">
              <a:buNone/>
            </a:pPr>
            <a:r>
              <a:rPr lang="en-US" dirty="0" smtClean="0"/>
              <a:t>All in all, the process has been worthwhile and has helped us clarify our thinking in a number of areas.</a:t>
            </a:r>
            <a:endParaRPr lang="en-US" dirty="0"/>
          </a:p>
        </p:txBody>
      </p:sp>
    </p:spTree>
    <p:extLst>
      <p:ext uri="{BB962C8B-B14F-4D97-AF65-F5344CB8AC3E}">
        <p14:creationId xmlns:p14="http://schemas.microsoft.com/office/powerpoint/2010/main" val="3109497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Ulvestad</a:t>
            </a:r>
            <a:r>
              <a:rPr lang="en-US" dirty="0" smtClean="0"/>
              <a:t>, NSF Town Hall (Jan 2017)</a:t>
            </a:r>
            <a:endParaRPr lang="en-US" dirty="0"/>
          </a:p>
        </p:txBody>
      </p:sp>
      <p:sp>
        <p:nvSpPr>
          <p:cNvPr id="5" name="Slide Number Placeholder 4"/>
          <p:cNvSpPr>
            <a:spLocks noGrp="1"/>
          </p:cNvSpPr>
          <p:nvPr>
            <p:ph type="sldNum" sz="quarter" idx="12"/>
          </p:nvPr>
        </p:nvSpPr>
        <p:spPr/>
        <p:txBody>
          <a:bodyPr/>
          <a:lstStyle/>
          <a:p>
            <a:pPr>
              <a:defRPr/>
            </a:pPr>
            <a:fld id="{BB0692F4-C5F3-0C48-AD38-EA4D518E4891}" type="slidenum">
              <a:rPr lang="en-US" smtClean="0"/>
              <a:pPr>
                <a:defRPr/>
              </a:pPr>
              <a:t>19</a:t>
            </a:fld>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6300" y="933450"/>
            <a:ext cx="7391400" cy="5543550"/>
          </a:xfrm>
          <a:prstGeom prst="rect">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734849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Is Happening!</a:t>
            </a:r>
            <a:endParaRPr lang="en-US" dirty="0"/>
          </a:p>
        </p:txBody>
      </p:sp>
      <p:sp>
        <p:nvSpPr>
          <p:cNvPr id="3" name="Text Placeholder 2"/>
          <p:cNvSpPr>
            <a:spLocks noGrp="1"/>
          </p:cNvSpPr>
          <p:nvPr>
            <p:ph type="body" idx="1"/>
          </p:nvPr>
        </p:nvSpPr>
        <p:spPr/>
        <p:txBody>
          <a:bodyPr/>
          <a:lstStyle/>
          <a:p>
            <a:pPr marL="152400" indent="0">
              <a:buNone/>
            </a:pPr>
            <a:r>
              <a:rPr lang="en-US" dirty="0" smtClean="0"/>
              <a:t>LSST Construction activities are at their peak. </a:t>
            </a:r>
          </a:p>
          <a:p>
            <a:pPr marL="152400" indent="0">
              <a:buNone/>
            </a:pPr>
            <a:endParaRPr lang="en-US" dirty="0"/>
          </a:p>
          <a:p>
            <a:pPr marL="152400" indent="0">
              <a:buNone/>
            </a:pPr>
            <a:r>
              <a:rPr lang="en-US" dirty="0" smtClean="0"/>
              <a:t>All contracts for major hardware deliverables have been awarded.  We are literally “cutting metal” on all fronts.</a:t>
            </a:r>
          </a:p>
          <a:p>
            <a:pPr marL="152400" indent="0">
              <a:buNone/>
            </a:pPr>
            <a:endParaRPr lang="en-US" dirty="0"/>
          </a:p>
          <a:p>
            <a:pPr marL="152400" indent="0">
              <a:buNone/>
            </a:pPr>
            <a:r>
              <a:rPr lang="en-US" dirty="0" smtClean="0"/>
              <a:t>As is typical for this stage of a large construction project, things are not always going smoothly.  Some activities are late, there have been some unanticipated technical difficulties, some key components have been broken, etc.  But so far, no show stoppers.</a:t>
            </a:r>
          </a:p>
          <a:p>
            <a:pPr marL="152400" indent="0">
              <a:buNone/>
            </a:pPr>
            <a:endParaRPr lang="en-US" dirty="0"/>
          </a:p>
          <a:p>
            <a:pPr marL="152400" indent="0">
              <a:buNone/>
            </a:pPr>
            <a:r>
              <a:rPr lang="en-US" dirty="0" smtClean="0"/>
              <a:t>Much of our attention is now focused on commissioning and operations planning. </a:t>
            </a:r>
            <a:endParaRPr lang="en-US" dirty="0"/>
          </a:p>
        </p:txBody>
      </p:sp>
    </p:spTree>
    <p:extLst>
      <p:ext uri="{BB962C8B-B14F-4D97-AF65-F5344CB8AC3E}">
        <p14:creationId xmlns:p14="http://schemas.microsoft.com/office/powerpoint/2010/main" val="724125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From NSF Presentation</a:t>
            </a:r>
            <a:endParaRPr lang="en-US" dirty="0"/>
          </a:p>
        </p:txBody>
      </p:sp>
      <p:pic>
        <p:nvPicPr>
          <p:cNvPr id="6" name="Picture 5" descr="nsfProgFigure.pdf"/>
          <p:cNvPicPr>
            <a:picLocks noChangeAspect="1"/>
          </p:cNvPicPr>
          <p:nvPr/>
        </p:nvPicPr>
        <p:blipFill rotWithShape="1">
          <a:blip r:embed="rId2" cstate="print">
            <a:extLst>
              <a:ext uri="{28A0092B-C50C-407E-A947-70E740481C1C}">
                <a14:useLocalDpi xmlns:a14="http://schemas.microsoft.com/office/drawing/2010/main"/>
              </a:ext>
            </a:extLst>
          </a:blip>
          <a:srcRect l="19804" t="3648" r="25555" b="3266"/>
          <a:stretch/>
        </p:blipFill>
        <p:spPr>
          <a:xfrm rot="16200000">
            <a:off x="2601913" y="-1284288"/>
            <a:ext cx="3940175" cy="8686800"/>
          </a:xfrm>
          <a:prstGeom prst="rect">
            <a:avLst/>
          </a:prstGeom>
        </p:spPr>
      </p:pic>
    </p:spTree>
    <p:extLst>
      <p:ext uri="{BB962C8B-B14F-4D97-AF65-F5344CB8AC3E}">
        <p14:creationId xmlns:p14="http://schemas.microsoft.com/office/powerpoint/2010/main" val="6289312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normAutofit fontScale="90000"/>
          </a:bodyPr>
          <a:lstStyle>
            <a:lvl1pPr defTabSz="496570">
              <a:defRPr sz="6800"/>
            </a:lvl1pPr>
          </a:lstStyle>
          <a:p>
            <a:r>
              <a:rPr lang="en-US" sz="2800" dirty="0"/>
              <a:t>NCOA</a:t>
            </a:r>
            <a:r>
              <a:rPr sz="2800" dirty="0"/>
              <a:t> </a:t>
            </a:r>
            <a:r>
              <a:rPr lang="en-US" sz="2800" dirty="0"/>
              <a:t>Concept </a:t>
            </a:r>
            <a:r>
              <a:rPr sz="2800" dirty="0"/>
              <a:t>Development</a:t>
            </a:r>
          </a:p>
        </p:txBody>
      </p:sp>
      <p:sp>
        <p:nvSpPr>
          <p:cNvPr id="4" name="Content Placeholder 3"/>
          <p:cNvSpPr>
            <a:spLocks noGrp="1"/>
          </p:cNvSpPr>
          <p:nvPr>
            <p:ph idx="1"/>
          </p:nvPr>
        </p:nvSpPr>
        <p:spPr/>
        <p:txBody>
          <a:bodyPr/>
          <a:lstStyle/>
          <a:p>
            <a:pPr marL="152400" indent="0" defTabSz="410751" fontAlgn="auto">
              <a:spcBef>
                <a:spcPts val="0"/>
              </a:spcBef>
              <a:spcAft>
                <a:spcPts val="0"/>
              </a:spcAft>
              <a:buNone/>
            </a:pPr>
            <a:r>
              <a:rPr lang="en-US" sz="2000" dirty="0"/>
              <a:t>NCOA would create a single, coherent scientific and service organization from NOAO, Gemini and </a:t>
            </a:r>
            <a:r>
              <a:rPr lang="en-US" sz="2000" dirty="0" smtClean="0"/>
              <a:t>LSST as </a:t>
            </a:r>
            <a:r>
              <a:rPr lang="en-US" sz="2000" dirty="0"/>
              <a:t>encouraged in the decadal survey report, New Worlds, </a:t>
            </a:r>
            <a:r>
              <a:rPr lang="en-US" sz="2000" dirty="0" smtClean="0"/>
              <a:t>New Horizons </a:t>
            </a:r>
            <a:r>
              <a:rPr lang="en-US" sz="2000" dirty="0"/>
              <a:t>in Astronomy and Astrophysics (2010) and the recent </a:t>
            </a:r>
            <a:r>
              <a:rPr lang="en-US" sz="2000" dirty="0" smtClean="0"/>
              <a:t>National </a:t>
            </a:r>
            <a:r>
              <a:rPr lang="en-US" sz="2000" dirty="0"/>
              <a:t>Academy of Sciences study, Optimizing the U.S. </a:t>
            </a:r>
            <a:r>
              <a:rPr lang="en-US" sz="2000" dirty="0" smtClean="0"/>
              <a:t>Ground-Based Optical </a:t>
            </a:r>
            <a:r>
              <a:rPr lang="en-US" sz="2000" dirty="0"/>
              <a:t>and Infrared Astronomy System (2015</a:t>
            </a:r>
            <a:r>
              <a:rPr lang="en-US" sz="2000" dirty="0" smtClean="0"/>
              <a:t>).  </a:t>
            </a:r>
            <a:endParaRPr lang="en-US" sz="2000" dirty="0"/>
          </a:p>
          <a:p>
            <a:pPr marL="152400" indent="0" defTabSz="410751" fontAlgn="auto">
              <a:spcBef>
                <a:spcPts val="0"/>
              </a:spcBef>
              <a:spcAft>
                <a:spcPts val="0"/>
              </a:spcAft>
              <a:buNone/>
            </a:pPr>
            <a:endParaRPr lang="en-US" sz="2000" dirty="0"/>
          </a:p>
          <a:p>
            <a:pPr marL="152400" indent="0">
              <a:buNone/>
            </a:pPr>
            <a:r>
              <a:rPr lang="en-US" sz="2000" dirty="0"/>
              <a:t>Specific governance, implementation plans and cost models will be developed and reviewed in response to formal NSF guidance issued September 8, 2016.</a:t>
            </a:r>
          </a:p>
          <a:p>
            <a:pPr marL="152400" indent="0">
              <a:buNone/>
            </a:pPr>
            <a:endParaRPr lang="en-US" sz="2000" dirty="0"/>
          </a:p>
          <a:p>
            <a:pPr marL="152400" indent="0">
              <a:buNone/>
            </a:pPr>
            <a:r>
              <a:rPr lang="en-US" sz="2000" dirty="0"/>
              <a:t>Core Development Team: David Silva, Markus </a:t>
            </a:r>
            <a:r>
              <a:rPr lang="en-US" sz="2000" dirty="0" err="1"/>
              <a:t>Kissler-Patig</a:t>
            </a:r>
            <a:r>
              <a:rPr lang="en-US" sz="2000" dirty="0"/>
              <a:t>, Steve Kahn, Peg Stanley, Dana Lehr </a:t>
            </a:r>
          </a:p>
          <a:p>
            <a:endParaRPr lang="en-US" sz="2000" dirty="0"/>
          </a:p>
        </p:txBody>
      </p:sp>
      <p:sp>
        <p:nvSpPr>
          <p:cNvPr id="3" name="Slide Number Placeholder 2"/>
          <p:cNvSpPr>
            <a:spLocks noGrp="1"/>
          </p:cNvSpPr>
          <p:nvPr>
            <p:ph type="sldNum" sz="quarter" idx="12"/>
          </p:nvPr>
        </p:nvSpPr>
        <p:spPr/>
        <p:txBody>
          <a:bodyPr/>
          <a:lstStyle/>
          <a:p>
            <a:fld id="{86CB4B4D-7CA3-9044-876B-883B54F8677D}" type="slidenum">
              <a:rPr lang="uk-UA" smtClean="0"/>
              <a:t>21</a:t>
            </a:fld>
            <a:endParaRPr lang="uk-UA"/>
          </a:p>
        </p:txBody>
      </p:sp>
      <p:pic>
        <p:nvPicPr>
          <p:cNvPr id="5" name="Picture 4"/>
          <p:cNvPicPr>
            <a:picLocks noChangeAspect="1"/>
          </p:cNvPicPr>
          <p:nvPr/>
        </p:nvPicPr>
        <p:blipFill>
          <a:blip r:embed="rId2"/>
          <a:stretch>
            <a:fillRect/>
          </a:stretch>
        </p:blipFill>
        <p:spPr>
          <a:xfrm>
            <a:off x="7839325" y="6203110"/>
            <a:ext cx="1150520" cy="520474"/>
          </a:xfrm>
          <a:prstGeom prst="rect">
            <a:avLst/>
          </a:prstGeom>
        </p:spPr>
      </p:pic>
      <p:sp>
        <p:nvSpPr>
          <p:cNvPr id="2" name="Footer Placeholder 1"/>
          <p:cNvSpPr>
            <a:spLocks noGrp="1"/>
          </p:cNvSpPr>
          <p:nvPr>
            <p:ph type="ftr" sz="quarter" idx="11"/>
          </p:nvPr>
        </p:nvSpPr>
        <p:spPr/>
        <p:txBody>
          <a:bodyPr/>
          <a:lstStyle/>
          <a:p>
            <a:pPr algn="l">
              <a:defRPr/>
            </a:pPr>
            <a:r>
              <a:rPr lang="is-IS" smtClean="0"/>
              <a:t>AURA OC, Mar 2017 (D2)</a:t>
            </a:r>
            <a:endParaRPr lang="en-US" dirty="0"/>
          </a:p>
        </p:txBody>
      </p:sp>
    </p:spTree>
    <p:extLst>
      <p:ext uri="{BB962C8B-B14F-4D97-AF65-F5344CB8AC3E}">
        <p14:creationId xmlns:p14="http://schemas.microsoft.com/office/powerpoint/2010/main" val="2078371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High-Level NCOA Concept</a:t>
            </a:r>
          </a:p>
        </p:txBody>
      </p:sp>
      <p:sp>
        <p:nvSpPr>
          <p:cNvPr id="132" name="Shape 132"/>
          <p:cNvSpPr>
            <a:spLocks noGrp="1"/>
          </p:cNvSpPr>
          <p:nvPr>
            <p:ph idx="1"/>
          </p:nvPr>
        </p:nvSpPr>
        <p:spPr>
          <a:prstGeom prst="rect">
            <a:avLst/>
          </a:prstGeom>
        </p:spPr>
        <p:txBody>
          <a:bodyPr anchor="t">
            <a:noAutofit/>
          </a:bodyPr>
          <a:lstStyle/>
          <a:p>
            <a:pPr marL="152400" indent="0">
              <a:buNone/>
            </a:pPr>
            <a:r>
              <a:rPr lang="en-US" sz="2250" dirty="0"/>
              <a:t>An </a:t>
            </a:r>
            <a:r>
              <a:rPr sz="2250" dirty="0"/>
              <a:t>FFRDC sponsored by NSF comprised </a:t>
            </a:r>
            <a:r>
              <a:rPr lang="en-US" sz="2250" dirty="0"/>
              <a:t>of the programmatic elements contained within NOAO, Gemini, and future LSST operations</a:t>
            </a:r>
            <a:endParaRPr sz="2250" dirty="0"/>
          </a:p>
          <a:p>
            <a:pPr marL="152400" indent="0">
              <a:spcBef>
                <a:spcPts val="1406"/>
              </a:spcBef>
              <a:buNone/>
            </a:pPr>
            <a:r>
              <a:rPr lang="en-US" sz="2250" dirty="0"/>
              <a:t>Shared </a:t>
            </a:r>
            <a:r>
              <a:rPr sz="2250" dirty="0"/>
              <a:t>resources, skills and capabilities across the observatory facilities </a:t>
            </a:r>
          </a:p>
          <a:p>
            <a:pPr marL="152400" indent="0">
              <a:spcBef>
                <a:spcPts val="1406"/>
              </a:spcBef>
              <a:buNone/>
            </a:pPr>
            <a:r>
              <a:rPr sz="2250" dirty="0"/>
              <a:t>People centrally managed and field deployed as needed in a classic matrix organizational structure </a:t>
            </a:r>
            <a:endParaRPr lang="en-US" sz="2250" dirty="0"/>
          </a:p>
          <a:p>
            <a:pPr marL="152400" indent="0">
              <a:spcBef>
                <a:spcPts val="1406"/>
              </a:spcBef>
              <a:buNone/>
            </a:pPr>
            <a:r>
              <a:rPr lang="en-US" sz="2250" dirty="0"/>
              <a:t>Well-defined lines of authority and responsibility to execute major programs and/or projects</a:t>
            </a:r>
          </a:p>
        </p:txBody>
      </p:sp>
      <p:sp>
        <p:nvSpPr>
          <p:cNvPr id="2" name="Slide Number Placeholder 1"/>
          <p:cNvSpPr>
            <a:spLocks noGrp="1"/>
          </p:cNvSpPr>
          <p:nvPr>
            <p:ph type="sldNum" sz="quarter" idx="12"/>
          </p:nvPr>
        </p:nvSpPr>
        <p:spPr/>
        <p:txBody>
          <a:bodyPr/>
          <a:lstStyle/>
          <a:p>
            <a:fld id="{86CB4B4D-7CA3-9044-876B-883B54F8677D}" type="slidenum">
              <a:rPr lang="uk-UA" smtClean="0"/>
              <a:t>22</a:t>
            </a:fld>
            <a:endParaRPr lang="uk-UA"/>
          </a:p>
        </p:txBody>
      </p:sp>
      <p:pic>
        <p:nvPicPr>
          <p:cNvPr id="4" name="Picture 3"/>
          <p:cNvPicPr>
            <a:picLocks noChangeAspect="1"/>
          </p:cNvPicPr>
          <p:nvPr/>
        </p:nvPicPr>
        <p:blipFill>
          <a:blip r:embed="rId2"/>
          <a:stretch>
            <a:fillRect/>
          </a:stretch>
        </p:blipFill>
        <p:spPr>
          <a:xfrm>
            <a:off x="7839325" y="6203110"/>
            <a:ext cx="1150520" cy="520474"/>
          </a:xfrm>
          <a:prstGeom prst="rect">
            <a:avLst/>
          </a:prstGeom>
        </p:spPr>
      </p:pic>
      <p:sp>
        <p:nvSpPr>
          <p:cNvPr id="5" name="Footer Placeholder 4"/>
          <p:cNvSpPr>
            <a:spLocks noGrp="1"/>
          </p:cNvSpPr>
          <p:nvPr>
            <p:ph type="ftr" sz="quarter" idx="11"/>
          </p:nvPr>
        </p:nvSpPr>
        <p:spPr/>
        <p:txBody>
          <a:bodyPr/>
          <a:lstStyle/>
          <a:p>
            <a:pPr algn="l">
              <a:defRPr/>
            </a:pPr>
            <a:r>
              <a:rPr lang="is-IS" smtClean="0"/>
              <a:t>AURA OC, Mar 2017 (D2)</a:t>
            </a:r>
            <a:endParaRPr lang="en-US" dirty="0"/>
          </a:p>
        </p:txBody>
      </p:sp>
    </p:spTree>
    <p:extLst>
      <p:ext uri="{BB962C8B-B14F-4D97-AF65-F5344CB8AC3E}">
        <p14:creationId xmlns:p14="http://schemas.microsoft.com/office/powerpoint/2010/main" val="13107885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NCOA Plan</a:t>
            </a:r>
            <a:endParaRPr lang="en-US" dirty="0"/>
          </a:p>
        </p:txBody>
      </p:sp>
      <p:sp>
        <p:nvSpPr>
          <p:cNvPr id="3" name="Text Placeholder 2"/>
          <p:cNvSpPr>
            <a:spLocks noGrp="1"/>
          </p:cNvSpPr>
          <p:nvPr>
            <p:ph type="body" idx="1"/>
          </p:nvPr>
        </p:nvSpPr>
        <p:spPr/>
        <p:txBody>
          <a:bodyPr anchor="t" anchorCtr="0">
            <a:normAutofit/>
          </a:bodyPr>
          <a:lstStyle/>
          <a:p>
            <a:pPr marL="152400" indent="0">
              <a:buNone/>
            </a:pPr>
            <a:r>
              <a:rPr lang="en-US" dirty="0" smtClean="0"/>
              <a:t>Initial draft of NCOA Plan submitted to NSF Dec </a:t>
            </a:r>
            <a:r>
              <a:rPr lang="en-US" dirty="0" smtClean="0"/>
              <a:t>15</a:t>
            </a:r>
          </a:p>
          <a:p>
            <a:pPr marL="152400" indent="0">
              <a:buNone/>
            </a:pPr>
            <a:endParaRPr lang="en-US" dirty="0" smtClean="0"/>
          </a:p>
          <a:p>
            <a:pPr marL="152400" indent="0">
              <a:spcAft>
                <a:spcPts val="844"/>
              </a:spcAft>
              <a:buNone/>
            </a:pPr>
            <a:r>
              <a:rPr lang="en-US" dirty="0" smtClean="0"/>
              <a:t>Plan restates and reconsiders the NCOA model; presents additional elements as considered to date:</a:t>
            </a:r>
          </a:p>
          <a:p>
            <a:pPr lvl="1">
              <a:lnSpc>
                <a:spcPct val="110000"/>
              </a:lnSpc>
              <a:spcBef>
                <a:spcPts val="0"/>
              </a:spcBef>
              <a:buFont typeface="Helvetica" charset="0"/>
              <a:buChar char="−"/>
            </a:pPr>
            <a:r>
              <a:rPr lang="en-US" dirty="0"/>
              <a:t>i</a:t>
            </a:r>
            <a:r>
              <a:rPr lang="en-US" dirty="0" smtClean="0"/>
              <a:t>nitial FTE allocations within the NCOA WBS;</a:t>
            </a:r>
          </a:p>
          <a:p>
            <a:pPr lvl="1">
              <a:lnSpc>
                <a:spcPct val="110000"/>
              </a:lnSpc>
              <a:spcBef>
                <a:spcPts val="0"/>
              </a:spcBef>
              <a:buFont typeface="Helvetica" charset="0"/>
              <a:buChar char="−"/>
            </a:pPr>
            <a:r>
              <a:rPr lang="en-US" dirty="0"/>
              <a:t>m</a:t>
            </a:r>
            <a:r>
              <a:rPr lang="en-US" dirty="0" smtClean="0"/>
              <a:t>ore detailed description of NCOA management structure under development;</a:t>
            </a:r>
          </a:p>
          <a:p>
            <a:pPr lvl="1">
              <a:lnSpc>
                <a:spcPct val="110000"/>
              </a:lnSpc>
              <a:spcBef>
                <a:spcPts val="0"/>
              </a:spcBef>
              <a:buFont typeface="Helvetica" charset="0"/>
              <a:buChar char="−"/>
            </a:pPr>
            <a:r>
              <a:rPr lang="en-US" dirty="0" smtClean="0"/>
              <a:t>initial descriptions of management processes, roles and responsibilities.</a:t>
            </a:r>
          </a:p>
        </p:txBody>
      </p:sp>
      <p:sp>
        <p:nvSpPr>
          <p:cNvPr id="4" name="Slide Number Placeholder 3"/>
          <p:cNvSpPr>
            <a:spLocks noGrp="1"/>
          </p:cNvSpPr>
          <p:nvPr>
            <p:ph type="sldNum" sz="quarter" idx="2"/>
          </p:nvPr>
        </p:nvSpPr>
        <p:spPr/>
        <p:txBody>
          <a:bodyPr/>
          <a:lstStyle/>
          <a:p>
            <a:fld id="{86CB4B4D-7CA3-9044-876B-883B54F8677D}" type="slidenum">
              <a:rPr lang="uk-UA" smtClean="0"/>
              <a:t>23</a:t>
            </a:fld>
            <a:endParaRPr lang="uk-UA"/>
          </a:p>
        </p:txBody>
      </p:sp>
    </p:spTree>
    <p:extLst>
      <p:ext uri="{BB962C8B-B14F-4D97-AF65-F5344CB8AC3E}">
        <p14:creationId xmlns:p14="http://schemas.microsoft.com/office/powerpoint/2010/main" val="4907975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NCOA design concepts</a:t>
            </a:r>
            <a:endParaRPr lang="en-US" dirty="0"/>
          </a:p>
        </p:txBody>
      </p:sp>
      <p:sp>
        <p:nvSpPr>
          <p:cNvPr id="5" name="Content Placeholder 4"/>
          <p:cNvSpPr>
            <a:spLocks noGrp="1"/>
          </p:cNvSpPr>
          <p:nvPr>
            <p:ph idx="1"/>
          </p:nvPr>
        </p:nvSpPr>
        <p:spPr/>
        <p:txBody>
          <a:bodyPr/>
          <a:lstStyle/>
          <a:p>
            <a:pPr marL="152400" indent="0">
              <a:buNone/>
            </a:pPr>
            <a:r>
              <a:rPr lang="en-US" dirty="0" smtClean="0"/>
              <a:t>Matrix organization</a:t>
            </a:r>
          </a:p>
          <a:p>
            <a:pPr lvl="1"/>
            <a:r>
              <a:rPr lang="en-US" dirty="0"/>
              <a:t>Shared resources, skills and capabilities </a:t>
            </a:r>
            <a:r>
              <a:rPr lang="en-US" dirty="0" smtClean="0"/>
              <a:t>to greatest extent</a:t>
            </a:r>
          </a:p>
          <a:p>
            <a:pPr lvl="1"/>
            <a:r>
              <a:rPr lang="en-US" dirty="0" smtClean="0"/>
              <a:t>Well</a:t>
            </a:r>
            <a:r>
              <a:rPr lang="en-US" dirty="0"/>
              <a:t>-defined lines of authority and responsibility to execute major programs and/or </a:t>
            </a:r>
            <a:r>
              <a:rPr lang="en-US" dirty="0" smtClean="0"/>
              <a:t>projects</a:t>
            </a:r>
          </a:p>
          <a:p>
            <a:pPr lvl="1"/>
            <a:r>
              <a:rPr lang="en-US" dirty="0" smtClean="0">
                <a:solidFill>
                  <a:srgbClr val="0000FF"/>
                </a:solidFill>
              </a:rPr>
              <a:t>Programs</a:t>
            </a:r>
            <a:r>
              <a:rPr lang="en-US" dirty="0" smtClean="0"/>
              <a:t> = “delivery organizations”, fixed staff is small</a:t>
            </a:r>
          </a:p>
          <a:p>
            <a:pPr lvl="1"/>
            <a:r>
              <a:rPr lang="en-US" dirty="0" smtClean="0">
                <a:solidFill>
                  <a:srgbClr val="0000FF"/>
                </a:solidFill>
              </a:rPr>
              <a:t>Services Groups </a:t>
            </a:r>
            <a:r>
              <a:rPr lang="en-US" dirty="0" smtClean="0"/>
              <a:t>= “internal service providers”, where most NCOA employees live</a:t>
            </a:r>
          </a:p>
          <a:p>
            <a:pPr lvl="1"/>
            <a:endParaRPr lang="en-US" dirty="0"/>
          </a:p>
          <a:p>
            <a:pPr marL="152400" indent="0">
              <a:buNone/>
            </a:pPr>
            <a:r>
              <a:rPr lang="en-US" dirty="0" smtClean="0"/>
              <a:t>Programs accountable to…</a:t>
            </a:r>
          </a:p>
          <a:p>
            <a:pPr lvl="1"/>
            <a:r>
              <a:rPr lang="en-US" dirty="0" smtClean="0"/>
              <a:t>AURA </a:t>
            </a:r>
            <a:r>
              <a:rPr lang="en-US" dirty="0"/>
              <a:t>through </a:t>
            </a:r>
            <a:r>
              <a:rPr lang="en-US" dirty="0" smtClean="0"/>
              <a:t>NCOA Director</a:t>
            </a:r>
          </a:p>
          <a:p>
            <a:pPr lvl="1"/>
            <a:r>
              <a:rPr lang="en-US" dirty="0">
                <a:solidFill>
                  <a:srgbClr val="0000FF"/>
                </a:solidFill>
              </a:rPr>
              <a:t>E</a:t>
            </a:r>
            <a:r>
              <a:rPr lang="en-US" dirty="0" smtClean="0">
                <a:solidFill>
                  <a:srgbClr val="0000FF"/>
                </a:solidFill>
              </a:rPr>
              <a:t>xternal </a:t>
            </a:r>
            <a:r>
              <a:rPr lang="en-US" dirty="0">
                <a:solidFill>
                  <a:srgbClr val="0000FF"/>
                </a:solidFill>
              </a:rPr>
              <a:t>partners/</a:t>
            </a:r>
            <a:r>
              <a:rPr lang="en-US" dirty="0" smtClean="0">
                <a:solidFill>
                  <a:srgbClr val="0000FF"/>
                </a:solidFill>
              </a:rPr>
              <a:t>stakeholders </a:t>
            </a:r>
            <a:r>
              <a:rPr lang="en-US" dirty="0" smtClean="0"/>
              <a:t>via Program Directors (LSST, Gemini, Mid-Scale </a:t>
            </a:r>
            <a:r>
              <a:rPr lang="en-US" dirty="0" err="1" smtClean="0"/>
              <a:t>Obs</a:t>
            </a:r>
            <a:r>
              <a:rPr lang="en-US" dirty="0" smtClean="0"/>
              <a:t>, CSDC) per mechanisms established b relevant governance agreements</a:t>
            </a:r>
          </a:p>
          <a:p>
            <a:pPr lvl="1"/>
            <a:endParaRPr lang="en-US" dirty="0" smtClean="0"/>
          </a:p>
          <a:p>
            <a:endParaRPr lang="en-US" dirty="0"/>
          </a:p>
        </p:txBody>
      </p:sp>
    </p:spTree>
    <p:extLst>
      <p:ext uri="{BB962C8B-B14F-4D97-AF65-F5344CB8AC3E}">
        <p14:creationId xmlns:p14="http://schemas.microsoft.com/office/powerpoint/2010/main" val="34143898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NCOA Matrix</a:t>
            </a:r>
            <a:endParaRPr lang="en-US" dirty="0"/>
          </a:p>
        </p:txBody>
      </p:sp>
      <p:sp>
        <p:nvSpPr>
          <p:cNvPr id="3" name="TextBox 2"/>
          <p:cNvSpPr txBox="1"/>
          <p:nvPr/>
        </p:nvSpPr>
        <p:spPr>
          <a:xfrm>
            <a:off x="1056245" y="830759"/>
            <a:ext cx="7031510" cy="830997"/>
          </a:xfrm>
          <a:prstGeom prst="rect">
            <a:avLst/>
          </a:prstGeom>
          <a:solidFill>
            <a:schemeClr val="bg1"/>
          </a:solidFill>
          <a:ln>
            <a:solidFill>
              <a:schemeClr val="tx1"/>
            </a:solidFill>
          </a:ln>
          <a:effectLst>
            <a:outerShdw blurRad="50800" dist="63500" dir="2700000" algn="tl" rotWithShape="0">
              <a:srgbClr val="000000">
                <a:alpha val="43000"/>
              </a:srgbClr>
            </a:outerShdw>
          </a:effectLst>
        </p:spPr>
        <p:txBody>
          <a:bodyPr wrap="none" rtlCol="0">
            <a:spAutoFit/>
          </a:bodyPr>
          <a:lstStyle/>
          <a:p>
            <a:pPr algn="ctr"/>
            <a:r>
              <a:rPr lang="en-US" dirty="0" smtClean="0">
                <a:latin typeface="Helvetica Neue Regular" charset="0"/>
                <a:ea typeface="Helvetica Neue Regular" charset="0"/>
                <a:cs typeface="Helvetica Neue Regular" charset="0"/>
              </a:rPr>
              <a:t>  Programs </a:t>
            </a:r>
            <a:r>
              <a:rPr lang="en-US" sz="2000" dirty="0" smtClean="0">
                <a:latin typeface="Helvetica Neue Regular" charset="0"/>
                <a:ea typeface="Helvetica Neue Regular" charset="0"/>
                <a:cs typeface="Helvetica Neue Regular" charset="0"/>
              </a:rPr>
              <a:t>= “science-enabling deliverer to community”</a:t>
            </a:r>
          </a:p>
          <a:p>
            <a:pPr algn="ctr"/>
            <a:r>
              <a:rPr lang="en-US" dirty="0" smtClean="0">
                <a:latin typeface="Helvetica Neue Regular" charset="0"/>
                <a:ea typeface="Helvetica Neue Regular" charset="0"/>
                <a:cs typeface="Helvetica Neue Regular" charset="0"/>
              </a:rPr>
              <a:t> Service Groups </a:t>
            </a:r>
            <a:r>
              <a:rPr lang="en-US" sz="2000" dirty="0" smtClean="0">
                <a:latin typeface="Helvetica Neue Regular" charset="0"/>
                <a:ea typeface="Helvetica Neue Regular" charset="0"/>
                <a:cs typeface="Helvetica Neue Regular" charset="0"/>
              </a:rPr>
              <a:t>= “internal service providers”</a:t>
            </a:r>
            <a:endParaRPr lang="en-US" sz="2000" dirty="0">
              <a:latin typeface="Helvetica Neue Regular" charset="0"/>
              <a:ea typeface="Helvetica Neue Regular" charset="0"/>
              <a:cs typeface="Helvetica Neue Regular" charset="0"/>
            </a:endParaRPr>
          </a:p>
        </p:txBody>
      </p:sp>
      <p:pic>
        <p:nvPicPr>
          <p:cNvPr id="8" name="Picture 7"/>
          <p:cNvPicPr>
            <a:picLocks noChangeAspect="1"/>
          </p:cNvPicPr>
          <p:nvPr/>
        </p:nvPicPr>
        <p:blipFill>
          <a:blip r:embed="rId3"/>
          <a:stretch>
            <a:fillRect/>
          </a:stretch>
        </p:blipFill>
        <p:spPr>
          <a:xfrm>
            <a:off x="457200" y="1942464"/>
            <a:ext cx="8229600" cy="4458336"/>
          </a:xfrm>
          <a:prstGeom prst="rect">
            <a:avLst/>
          </a:prstGeom>
        </p:spPr>
      </p:pic>
    </p:spTree>
    <p:extLst>
      <p:ext uri="{BB962C8B-B14F-4D97-AF65-F5344CB8AC3E}">
        <p14:creationId xmlns:p14="http://schemas.microsoft.com/office/powerpoint/2010/main" val="4014158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NCOA Management/Governance</a:t>
            </a:r>
            <a:endParaRPr lang="en-US" dirty="0"/>
          </a:p>
        </p:txBody>
      </p:sp>
      <p:sp>
        <p:nvSpPr>
          <p:cNvPr id="9" name="TextBox 8"/>
          <p:cNvSpPr txBox="1">
            <a:spLocks/>
          </p:cNvSpPr>
          <p:nvPr/>
        </p:nvSpPr>
        <p:spPr>
          <a:xfrm>
            <a:off x="152400" y="1676400"/>
            <a:ext cx="3505200" cy="1754327"/>
          </a:xfrm>
          <a:prstGeom prst="rect">
            <a:avLst/>
          </a:prstGeom>
          <a:solidFill>
            <a:srgbClr val="FFFF00"/>
          </a:solidFill>
          <a:ln>
            <a:solidFill>
              <a:schemeClr val="tx1"/>
            </a:solidFill>
          </a:ln>
          <a:effectLst>
            <a:outerShdw blurRad="50800" dist="76200" dir="2700000" algn="tl" rotWithShape="0">
              <a:prstClr val="black">
                <a:alpha val="40000"/>
              </a:prstClr>
            </a:outerShdw>
          </a:effectLst>
        </p:spPr>
        <p:txBody>
          <a:bodyPr wrap="square" rtlCol="0">
            <a:spAutoFit/>
          </a:bodyPr>
          <a:lstStyle/>
          <a:p>
            <a:r>
              <a:rPr lang="en-US" sz="1800" dirty="0" smtClean="0">
                <a:latin typeface="Helvetica Neue Regular" charset="0"/>
                <a:ea typeface="Helvetica Neue Regular" charset="0"/>
                <a:cs typeface="Helvetica Neue Regular" charset="0"/>
              </a:rPr>
              <a:t>Multiple federal agencies</a:t>
            </a:r>
          </a:p>
          <a:p>
            <a:r>
              <a:rPr lang="en-US" sz="1800" dirty="0" smtClean="0">
                <a:latin typeface="Helvetica Neue Regular" charset="0"/>
                <a:ea typeface="Helvetica Neue Regular" charset="0"/>
                <a:cs typeface="Helvetica Neue Regular" charset="0"/>
              </a:rPr>
              <a:t>Multiple funding streams</a:t>
            </a:r>
          </a:p>
          <a:p>
            <a:r>
              <a:rPr lang="en-US" sz="1800" dirty="0" smtClean="0">
                <a:latin typeface="Helvetica Neue Regular" charset="0"/>
                <a:ea typeface="Helvetica Neue Regular" charset="0"/>
                <a:cs typeface="Helvetica Neue Regular" charset="0"/>
              </a:rPr>
              <a:t>Multiple governance documents</a:t>
            </a:r>
          </a:p>
          <a:p>
            <a:r>
              <a:rPr lang="en-US" sz="1800" dirty="0" smtClean="0">
                <a:latin typeface="Helvetica Neue Regular" charset="0"/>
                <a:ea typeface="Helvetica Neue Regular" charset="0"/>
                <a:cs typeface="Helvetica Neue Regular" charset="0"/>
              </a:rPr>
              <a:t>Multiple governance boards</a:t>
            </a:r>
          </a:p>
          <a:p>
            <a:r>
              <a:rPr lang="en-US" sz="1800" dirty="0" smtClean="0">
                <a:latin typeface="Helvetica Neue Regular" charset="0"/>
                <a:ea typeface="Helvetica Neue Regular" charset="0"/>
                <a:cs typeface="Helvetica Neue Regular" charset="0"/>
              </a:rPr>
              <a:t>Many partners</a:t>
            </a:r>
          </a:p>
          <a:p>
            <a:r>
              <a:rPr lang="en-US" sz="1800" dirty="0" smtClean="0">
                <a:solidFill>
                  <a:srgbClr val="0000FF"/>
                </a:solidFill>
                <a:latin typeface="Helvetica Neue Regular" charset="0"/>
                <a:ea typeface="Helvetica Neue Regular" charset="0"/>
                <a:cs typeface="Helvetica Neue Regular" charset="0"/>
              </a:rPr>
              <a:t>Not new for NOAO</a:t>
            </a:r>
            <a:endParaRPr lang="en-US" sz="2000" dirty="0">
              <a:solidFill>
                <a:srgbClr val="0000FF"/>
              </a:solidFill>
              <a:latin typeface="Helvetica Neue Regular" charset="0"/>
              <a:ea typeface="Helvetica Neue Regular" charset="0"/>
              <a:cs typeface="Helvetica Neue Regular" charset="0"/>
            </a:endParaRPr>
          </a:p>
        </p:txBody>
      </p:sp>
      <p:pic>
        <p:nvPicPr>
          <p:cNvPr id="6" name="Picture 5"/>
          <p:cNvPicPr>
            <a:picLocks noChangeAspect="1"/>
          </p:cNvPicPr>
          <p:nvPr/>
        </p:nvPicPr>
        <p:blipFill>
          <a:blip r:embed="rId2"/>
          <a:stretch>
            <a:fillRect/>
          </a:stretch>
        </p:blipFill>
        <p:spPr>
          <a:xfrm>
            <a:off x="2286000" y="985044"/>
            <a:ext cx="6614160" cy="5339556"/>
          </a:xfrm>
          <a:prstGeom prst="rect">
            <a:avLst/>
          </a:prstGeom>
        </p:spPr>
      </p:pic>
    </p:spTree>
    <p:extLst>
      <p:ext uri="{BB962C8B-B14F-4D97-AF65-F5344CB8AC3E}">
        <p14:creationId xmlns:p14="http://schemas.microsoft.com/office/powerpoint/2010/main" val="23961934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title"/>
          </p:nvPr>
        </p:nvSpPr>
        <p:spPr>
          <a:xfrm>
            <a:off x="451822" y="129092"/>
            <a:ext cx="8103569" cy="63290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400" b="1" i="0" u="none" strike="noStrike" cap="none" dirty="0" smtClean="0">
                <a:solidFill>
                  <a:schemeClr val="bg2"/>
                </a:solidFill>
                <a:latin typeface="Arial"/>
                <a:ea typeface="Arial"/>
                <a:cs typeface="Arial"/>
                <a:sym typeface="Arial"/>
              </a:rPr>
              <a:t>Preliminary LSST Program Governance</a:t>
            </a:r>
            <a:endParaRPr lang="en-US" sz="2400" b="1" i="0" u="none" strike="noStrike" cap="none" dirty="0">
              <a:solidFill>
                <a:schemeClr val="bg2"/>
              </a:solidFill>
              <a:latin typeface="Arial"/>
              <a:ea typeface="Arial"/>
              <a:cs typeface="Arial"/>
              <a:sym typeface="Arial"/>
            </a:endParaRPr>
          </a:p>
        </p:txBody>
      </p:sp>
      <p:sp>
        <p:nvSpPr>
          <p:cNvPr id="136" name="Shape 136"/>
          <p:cNvSpPr txBox="1"/>
          <p:nvPr/>
        </p:nvSpPr>
        <p:spPr>
          <a:xfrm>
            <a:off x="228600" y="3041800"/>
            <a:ext cx="3014399" cy="1022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1F497D"/>
                </a:solidFill>
                <a:latin typeface="Calibri"/>
                <a:ea typeface="Calibri"/>
                <a:cs typeface="Calibri"/>
                <a:sym typeface="Calibri"/>
              </a:rPr>
              <a:t>The arrows show lines of delegated responsibility and authority for LSST.</a:t>
            </a:r>
          </a:p>
        </p:txBody>
      </p:sp>
      <p:pic>
        <p:nvPicPr>
          <p:cNvPr id="137" name="Shape 137"/>
          <p:cNvPicPr preferRelativeResize="0"/>
          <p:nvPr/>
        </p:nvPicPr>
        <p:blipFill rotWithShape="1">
          <a:blip r:embed="rId3">
            <a:alphaModFix/>
          </a:blip>
          <a:srcRect/>
          <a:stretch/>
        </p:blipFill>
        <p:spPr>
          <a:xfrm>
            <a:off x="381000" y="838200"/>
            <a:ext cx="9018912" cy="550999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Design/Implementation Remarks</a:t>
            </a:r>
            <a:endParaRPr lang="en-US" dirty="0"/>
          </a:p>
        </p:txBody>
      </p:sp>
      <p:sp>
        <p:nvSpPr>
          <p:cNvPr id="3" name="Content Placeholder 2"/>
          <p:cNvSpPr>
            <a:spLocks noGrp="1"/>
          </p:cNvSpPr>
          <p:nvPr>
            <p:ph idx="1"/>
          </p:nvPr>
        </p:nvSpPr>
        <p:spPr/>
        <p:txBody>
          <a:bodyPr/>
          <a:lstStyle/>
          <a:p>
            <a:pPr marL="152400" indent="0">
              <a:buNone/>
            </a:pPr>
            <a:r>
              <a:rPr lang="en-US" dirty="0" smtClean="0"/>
              <a:t>Goals: relative to linear combination of parents…</a:t>
            </a:r>
          </a:p>
          <a:p>
            <a:pPr lvl="1"/>
            <a:r>
              <a:rPr lang="en-US" dirty="0" smtClean="0"/>
              <a:t>NCOA annual costs must be lower </a:t>
            </a:r>
          </a:p>
          <a:p>
            <a:pPr lvl="1"/>
            <a:r>
              <a:rPr lang="en-US" dirty="0" smtClean="0"/>
              <a:t>Number of NCOA managers must be equal or lower</a:t>
            </a:r>
          </a:p>
          <a:p>
            <a:pPr lvl="1"/>
            <a:r>
              <a:rPr lang="en-US" dirty="0"/>
              <a:t>N</a:t>
            </a:r>
            <a:r>
              <a:rPr lang="en-US" dirty="0" smtClean="0"/>
              <a:t>umber of FTE per skill set must be optimized</a:t>
            </a:r>
          </a:p>
          <a:p>
            <a:pPr lvl="1"/>
            <a:r>
              <a:rPr lang="en-US" dirty="0" smtClean="0"/>
              <a:t>Key personnel must be identified, retained</a:t>
            </a:r>
          </a:p>
          <a:p>
            <a:pPr lvl="1"/>
            <a:r>
              <a:rPr lang="en-US" dirty="0"/>
              <a:t>M</a:t>
            </a:r>
            <a:r>
              <a:rPr lang="en-US" dirty="0" smtClean="0"/>
              <a:t>ore activity must be moved to shared services </a:t>
            </a:r>
          </a:p>
          <a:p>
            <a:pPr lvl="1"/>
            <a:endParaRPr lang="en-US" dirty="0" smtClean="0"/>
          </a:p>
          <a:p>
            <a:pPr marL="152400" indent="0">
              <a:buNone/>
            </a:pPr>
            <a:r>
              <a:rPr lang="en-US" dirty="0"/>
              <a:t>New </a:t>
            </a:r>
            <a:r>
              <a:rPr lang="en-US" dirty="0" smtClean="0"/>
              <a:t>cost </a:t>
            </a:r>
            <a:r>
              <a:rPr lang="en-US" dirty="0"/>
              <a:t>model needed</a:t>
            </a:r>
          </a:p>
          <a:p>
            <a:pPr lvl="1"/>
            <a:r>
              <a:rPr lang="en-US" dirty="0"/>
              <a:t>AURA services (CAS, HR, Corporate Office)</a:t>
            </a:r>
          </a:p>
          <a:p>
            <a:pPr lvl="1"/>
            <a:r>
              <a:rPr lang="en-US" dirty="0"/>
              <a:t>IT infrastructure support</a:t>
            </a:r>
          </a:p>
          <a:p>
            <a:pPr lvl="1"/>
            <a:r>
              <a:rPr lang="en-US" dirty="0"/>
              <a:t>Facilities operations (“outside the enclosure”)</a:t>
            </a:r>
          </a:p>
          <a:p>
            <a:pPr lvl="1"/>
            <a:r>
              <a:rPr lang="en-US" dirty="0"/>
              <a:t>Directorate services (various) </a:t>
            </a:r>
            <a:r>
              <a:rPr lang="en-US" dirty="0">
                <a:sym typeface="Wingdings"/>
              </a:rPr>
              <a:t> </a:t>
            </a:r>
            <a:r>
              <a:rPr lang="en-US" dirty="0">
                <a:solidFill>
                  <a:srgbClr val="0000FF"/>
                </a:solidFill>
                <a:sym typeface="Wingdings"/>
              </a:rPr>
              <a:t>NSF may “direct fund”, TBD</a:t>
            </a:r>
            <a:endParaRPr lang="en-US" dirty="0">
              <a:solidFill>
                <a:srgbClr val="0000FF"/>
              </a:solidFill>
            </a:endParaRPr>
          </a:p>
          <a:p>
            <a:endParaRPr lang="en-US" dirty="0" smtClean="0"/>
          </a:p>
          <a:p>
            <a:pPr marL="0" indent="0">
              <a:buNone/>
            </a:pPr>
            <a:endParaRPr lang="en-US" dirty="0" smtClean="0"/>
          </a:p>
          <a:p>
            <a:pPr marL="0" indent="0">
              <a:buNone/>
            </a:pPr>
            <a:endParaRPr lang="en-US" dirty="0"/>
          </a:p>
          <a:p>
            <a:endParaRPr lang="en-US" dirty="0" smtClean="0"/>
          </a:p>
        </p:txBody>
      </p:sp>
    </p:spTree>
    <p:extLst>
      <p:ext uri="{BB962C8B-B14F-4D97-AF65-F5344CB8AC3E}">
        <p14:creationId xmlns:p14="http://schemas.microsoft.com/office/powerpoint/2010/main" val="14981830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Design/Implementation Process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60928694"/>
              </p:ext>
            </p:extLst>
          </p:nvPr>
        </p:nvGraphicFramePr>
        <p:xfrm>
          <a:off x="571500" y="1203960"/>
          <a:ext cx="8001000" cy="3596640"/>
        </p:xfrm>
        <a:graphic>
          <a:graphicData uri="http://schemas.openxmlformats.org/drawingml/2006/table">
            <a:tbl>
              <a:tblPr firstRow="1" bandRow="1">
                <a:tableStyleId>{FABFCF23-3B69-468F-B69F-88F6DE6A72F2}</a:tableStyleId>
              </a:tblPr>
              <a:tblGrid>
                <a:gridCol w="1752600"/>
                <a:gridCol w="6248400"/>
              </a:tblGrid>
              <a:tr h="370840">
                <a:tc>
                  <a:txBody>
                    <a:bodyPr/>
                    <a:lstStyle/>
                    <a:p>
                      <a:pPr algn="r"/>
                      <a:r>
                        <a:rPr lang="en-US" sz="2000" b="0" i="0" dirty="0" smtClean="0">
                          <a:solidFill>
                            <a:srgbClr val="000000"/>
                          </a:solidFill>
                          <a:latin typeface="Helvetica Neue Regular" charset="0"/>
                          <a:ea typeface="Helvetica Neue Regular" charset="0"/>
                          <a:cs typeface="Helvetica Neue Regular" charset="0"/>
                        </a:rPr>
                        <a:t>FY</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2000" b="0" i="0" dirty="0" smtClean="0">
                          <a:solidFill>
                            <a:srgbClr val="000000"/>
                          </a:solidFill>
                          <a:latin typeface="Helvetica Neue Regular" charset="0"/>
                          <a:ea typeface="Helvetica Neue Regular" charset="0"/>
                          <a:cs typeface="Helvetica Neue Regular" charset="0"/>
                        </a:rPr>
                        <a:t>General</a:t>
                      </a:r>
                      <a:r>
                        <a:rPr lang="en-US" sz="2000" b="0" i="0" baseline="0" dirty="0" smtClean="0">
                          <a:solidFill>
                            <a:srgbClr val="000000"/>
                          </a:solidFill>
                          <a:latin typeface="Helvetica Neue Regular" charset="0"/>
                          <a:ea typeface="Helvetica Neue Regular" charset="0"/>
                          <a:cs typeface="Helvetica Neue Regular" charset="0"/>
                        </a:rPr>
                        <a:t> activity</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70840">
                <a:tc>
                  <a:txBody>
                    <a:bodyPr/>
                    <a:lstStyle/>
                    <a:p>
                      <a:pPr algn="r"/>
                      <a:r>
                        <a:rPr lang="en-US" sz="2000" b="0" i="0" dirty="0" smtClean="0">
                          <a:solidFill>
                            <a:srgbClr val="000000"/>
                          </a:solidFill>
                          <a:latin typeface="Helvetica Neue Regular" charset="0"/>
                          <a:ea typeface="Helvetica Neue Regular" charset="0"/>
                          <a:cs typeface="Helvetica Neue Regular" charset="0"/>
                        </a:rPr>
                        <a:t>2017</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000" b="0" i="0" dirty="0" smtClean="0">
                          <a:solidFill>
                            <a:srgbClr val="000000"/>
                          </a:solidFill>
                          <a:latin typeface="Helvetica Neue Regular" charset="0"/>
                          <a:ea typeface="Helvetica Neue Regular" charset="0"/>
                          <a:cs typeface="Helvetica Neue Regular" charset="0"/>
                        </a:rPr>
                        <a:t>Design</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r"/>
                      <a:r>
                        <a:rPr lang="en-US" sz="2000" b="0" i="0" dirty="0" smtClean="0">
                          <a:solidFill>
                            <a:srgbClr val="000000"/>
                          </a:solidFill>
                          <a:latin typeface="Helvetica Neue Regular" charset="0"/>
                          <a:ea typeface="Helvetica Neue Regular" charset="0"/>
                          <a:cs typeface="Helvetica Neue Regular" charset="0"/>
                        </a:rPr>
                        <a:t>2018</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000" b="0" i="0" dirty="0" smtClean="0">
                          <a:solidFill>
                            <a:srgbClr val="000000"/>
                          </a:solidFill>
                          <a:latin typeface="Helvetica Neue Regular" charset="0"/>
                          <a:ea typeface="Helvetica Neue Regular" charset="0"/>
                          <a:cs typeface="Helvetica Neue Regular" charset="0"/>
                        </a:rPr>
                        <a:t>NSF/NSB review(s),</a:t>
                      </a:r>
                      <a:r>
                        <a:rPr lang="en-US" sz="2000" b="0" i="0" baseline="0" dirty="0" smtClean="0">
                          <a:solidFill>
                            <a:srgbClr val="000000"/>
                          </a:solidFill>
                          <a:latin typeface="Helvetica Neue Regular" charset="0"/>
                          <a:ea typeface="Helvetica Neue Regular" charset="0"/>
                          <a:cs typeface="Helvetica Neue Regular" charset="0"/>
                        </a:rPr>
                        <a:t> </a:t>
                      </a:r>
                      <a:r>
                        <a:rPr lang="en-US" sz="2000" b="0" i="0" dirty="0" smtClean="0">
                          <a:solidFill>
                            <a:srgbClr val="000000"/>
                          </a:solidFill>
                          <a:latin typeface="Helvetica Neue Regular" charset="0"/>
                          <a:ea typeface="Helvetica Neue Regular" charset="0"/>
                          <a:cs typeface="Helvetica Neue Regular" charset="0"/>
                        </a:rPr>
                        <a:t>approval(s)</a:t>
                      </a:r>
                    </a:p>
                    <a:p>
                      <a:r>
                        <a:rPr lang="en-US" sz="2000" b="0" i="0" dirty="0" smtClean="0">
                          <a:solidFill>
                            <a:srgbClr val="000000"/>
                          </a:solidFill>
                          <a:latin typeface="Helvetica Neue Regular" charset="0"/>
                          <a:ea typeface="Helvetica Neue Regular" charset="0"/>
                          <a:cs typeface="Helvetica Neue Regular" charset="0"/>
                        </a:rPr>
                        <a:t>Gemini Board</a:t>
                      </a:r>
                      <a:r>
                        <a:rPr lang="en-US" sz="2000" b="0" i="0" baseline="0" dirty="0" smtClean="0">
                          <a:solidFill>
                            <a:srgbClr val="000000"/>
                          </a:solidFill>
                          <a:latin typeface="Helvetica Neue Regular" charset="0"/>
                          <a:ea typeface="Helvetica Neue Regular" charset="0"/>
                          <a:cs typeface="Helvetica Neue Regular" charset="0"/>
                        </a:rPr>
                        <a:t> consideration</a:t>
                      </a:r>
                      <a:endParaRPr lang="en-US" sz="2000" b="0" i="0" dirty="0" smtClean="0">
                        <a:solidFill>
                          <a:srgbClr val="000000"/>
                        </a:solidFill>
                        <a:latin typeface="Helvetica Neue Regular" charset="0"/>
                        <a:ea typeface="Helvetica Neue Regular" charset="0"/>
                        <a:cs typeface="Helvetica Neue Regular" charset="0"/>
                      </a:endParaRPr>
                    </a:p>
                    <a:p>
                      <a:r>
                        <a:rPr lang="en-US" sz="2000" b="0" i="0" dirty="0" smtClean="0">
                          <a:solidFill>
                            <a:srgbClr val="000000"/>
                          </a:solidFill>
                          <a:latin typeface="Helvetica Neue Regular" charset="0"/>
                          <a:ea typeface="Helvetica Neue Regular" charset="0"/>
                          <a:cs typeface="Helvetica Neue Regular" charset="0"/>
                        </a:rPr>
                        <a:t>AURA</a:t>
                      </a:r>
                      <a:r>
                        <a:rPr lang="en-US" sz="2000" b="0" i="0" baseline="0" dirty="0" smtClean="0">
                          <a:solidFill>
                            <a:srgbClr val="000000"/>
                          </a:solidFill>
                          <a:latin typeface="Helvetica Neue Regular" charset="0"/>
                          <a:ea typeface="Helvetica Neue Regular" charset="0"/>
                          <a:cs typeface="Helvetica Neue Regular" charset="0"/>
                        </a:rPr>
                        <a:t> p</a:t>
                      </a:r>
                      <a:r>
                        <a:rPr lang="en-US" sz="2000" b="0" i="0" dirty="0" smtClean="0">
                          <a:solidFill>
                            <a:srgbClr val="000000"/>
                          </a:solidFill>
                          <a:latin typeface="Helvetica Neue Regular" charset="0"/>
                          <a:ea typeface="Helvetica Neue Regular" charset="0"/>
                          <a:cs typeface="Helvetica Neue Regular" charset="0"/>
                        </a:rPr>
                        <a:t>re-implementation tasks</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r"/>
                      <a:r>
                        <a:rPr lang="en-US" sz="2000" b="0" i="0" dirty="0" smtClean="0">
                          <a:solidFill>
                            <a:srgbClr val="000000"/>
                          </a:solidFill>
                          <a:latin typeface="Helvetica Neue Regular" charset="0"/>
                          <a:ea typeface="Helvetica Neue Regular" charset="0"/>
                          <a:cs typeface="Helvetica Neue Regular" charset="0"/>
                        </a:rPr>
                        <a:t>2019</a:t>
                      </a:r>
                      <a:r>
                        <a:rPr lang="en-US" sz="2000" b="0" i="0" baseline="0" dirty="0" smtClean="0">
                          <a:solidFill>
                            <a:srgbClr val="000000"/>
                          </a:solidFill>
                          <a:latin typeface="Helvetica Neue Regular" charset="0"/>
                          <a:ea typeface="Helvetica Neue Regular" charset="0"/>
                          <a:cs typeface="Helvetica Neue Regular" charset="0"/>
                        </a:rPr>
                        <a:t> - 2020</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000" b="0" i="0" dirty="0" smtClean="0">
                          <a:solidFill>
                            <a:srgbClr val="000000"/>
                          </a:solidFill>
                          <a:latin typeface="Helvetica Neue Regular" charset="0"/>
                          <a:ea typeface="Helvetica Neue Regular" charset="0"/>
                          <a:cs typeface="Helvetica Neue Regular" charset="0"/>
                        </a:rPr>
                        <a:t>NCOA</a:t>
                      </a:r>
                      <a:r>
                        <a:rPr lang="en-US" sz="2000" b="0" i="0" baseline="0" dirty="0" smtClean="0">
                          <a:solidFill>
                            <a:srgbClr val="000000"/>
                          </a:solidFill>
                          <a:latin typeface="Helvetica Neue Regular" charset="0"/>
                          <a:ea typeface="Helvetica Neue Regular" charset="0"/>
                          <a:cs typeface="Helvetica Neue Regular" charset="0"/>
                        </a:rPr>
                        <a:t> start: 1 Oct 2018</a:t>
                      </a:r>
                    </a:p>
                    <a:p>
                      <a:r>
                        <a:rPr lang="en-US" sz="2000" b="0" i="0" dirty="0" smtClean="0">
                          <a:solidFill>
                            <a:srgbClr val="000000"/>
                          </a:solidFill>
                          <a:latin typeface="Helvetica Neue Regular" charset="0"/>
                          <a:ea typeface="Helvetica Neue Regular" charset="0"/>
                          <a:cs typeface="Helvetica Neue Regular" charset="0"/>
                        </a:rPr>
                        <a:t>Implementation, optimization completed</a:t>
                      </a:r>
                    </a:p>
                    <a:p>
                      <a:r>
                        <a:rPr lang="en-US" sz="2000" b="0" i="0" dirty="0" smtClean="0">
                          <a:solidFill>
                            <a:srgbClr val="000000"/>
                          </a:solidFill>
                          <a:latin typeface="Helvetica Neue Regular" charset="0"/>
                          <a:ea typeface="Helvetica Neue Regular" charset="0"/>
                          <a:cs typeface="Helvetica Neue Regular" charset="0"/>
                        </a:rPr>
                        <a:t>LSST ops</a:t>
                      </a:r>
                      <a:r>
                        <a:rPr lang="en-US" sz="2000" b="0" i="0" baseline="0" dirty="0" smtClean="0">
                          <a:solidFill>
                            <a:srgbClr val="000000"/>
                          </a:solidFill>
                          <a:latin typeface="Helvetica Neue Regular" charset="0"/>
                          <a:ea typeface="Helvetica Neue Regular" charset="0"/>
                          <a:cs typeface="Helvetica Neue Regular" charset="0"/>
                        </a:rPr>
                        <a:t> ramp-up begins</a:t>
                      </a:r>
                      <a:endParaRPr lang="en-US" sz="2000" b="0" i="0" dirty="0" smtClean="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r"/>
                      <a:r>
                        <a:rPr lang="en-US" sz="2000" b="0" i="0" dirty="0" smtClean="0">
                          <a:solidFill>
                            <a:srgbClr val="000000"/>
                          </a:solidFill>
                          <a:latin typeface="Helvetica Neue Regular" charset="0"/>
                          <a:ea typeface="Helvetica Neue Regular" charset="0"/>
                          <a:cs typeface="Helvetica Neue Regular" charset="0"/>
                        </a:rPr>
                        <a:t>2021</a:t>
                      </a:r>
                      <a:r>
                        <a:rPr lang="en-US" sz="2000" b="0" i="0" baseline="0" dirty="0" smtClean="0">
                          <a:solidFill>
                            <a:srgbClr val="000000"/>
                          </a:solidFill>
                          <a:latin typeface="Helvetica Neue Regular" charset="0"/>
                          <a:ea typeface="Helvetica Neue Regular" charset="0"/>
                          <a:cs typeface="Helvetica Neue Regular" charset="0"/>
                        </a:rPr>
                        <a:t> - 2022</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000" b="0" i="0" dirty="0" smtClean="0">
                          <a:solidFill>
                            <a:srgbClr val="000000"/>
                          </a:solidFill>
                          <a:latin typeface="Helvetica Neue Regular" charset="0"/>
                          <a:ea typeface="Helvetica Neue Regular" charset="0"/>
                          <a:cs typeface="Helvetica Neue Regular" charset="0"/>
                        </a:rPr>
                        <a:t>LSST</a:t>
                      </a:r>
                      <a:r>
                        <a:rPr lang="en-US" sz="2000" b="0" i="0" baseline="0" dirty="0" smtClean="0">
                          <a:solidFill>
                            <a:srgbClr val="000000"/>
                          </a:solidFill>
                          <a:latin typeface="Helvetica Neue Regular" charset="0"/>
                          <a:ea typeface="Helvetica Neue Regular" charset="0"/>
                          <a:cs typeface="Helvetica Neue Regular" charset="0"/>
                        </a:rPr>
                        <a:t> ops ramp-up completed</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r"/>
                      <a:r>
                        <a:rPr lang="en-US" sz="2000" b="0" i="0" dirty="0" smtClean="0">
                          <a:solidFill>
                            <a:srgbClr val="000000"/>
                          </a:solidFill>
                          <a:latin typeface="Helvetica Neue Regular" charset="0"/>
                          <a:ea typeface="Helvetica Neue Regular" charset="0"/>
                          <a:cs typeface="Helvetica Neue Regular" charset="0"/>
                        </a:rPr>
                        <a:t>2023</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000" b="0" i="0" dirty="0" smtClean="0">
                          <a:solidFill>
                            <a:srgbClr val="000000"/>
                          </a:solidFill>
                          <a:latin typeface="Helvetica Neue Regular" charset="0"/>
                          <a:ea typeface="Helvetica Neue Regular" charset="0"/>
                          <a:cs typeface="Helvetica Neue Regular" charset="0"/>
                        </a:rPr>
                        <a:t>Full-up</a:t>
                      </a:r>
                      <a:r>
                        <a:rPr lang="en-US" sz="2000" b="0" i="0" baseline="0" dirty="0" smtClean="0">
                          <a:solidFill>
                            <a:srgbClr val="000000"/>
                          </a:solidFill>
                          <a:latin typeface="Helvetica Neue Regular" charset="0"/>
                          <a:ea typeface="Helvetica Neue Regular" charset="0"/>
                          <a:cs typeface="Helvetica Neue Regular" charset="0"/>
                        </a:rPr>
                        <a:t> NCOA</a:t>
                      </a:r>
                      <a:endParaRPr lang="en-US" sz="2000" b="0" i="0" dirty="0">
                        <a:solidFill>
                          <a:srgbClr val="000000"/>
                        </a:solidFill>
                        <a:latin typeface="Helvetica Neue Regular" charset="0"/>
                        <a:ea typeface="Helvetica Neue Regular" charset="0"/>
                        <a:cs typeface="Helvetica Neue Regular"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794630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Topics For This Opening Talk</a:t>
            </a:r>
            <a:endParaRPr lang="en-US" dirty="0"/>
          </a:p>
        </p:txBody>
      </p:sp>
      <p:sp>
        <p:nvSpPr>
          <p:cNvPr id="3" name="Text Placeholder 2"/>
          <p:cNvSpPr>
            <a:spLocks noGrp="1"/>
          </p:cNvSpPr>
          <p:nvPr>
            <p:ph type="body" idx="1"/>
          </p:nvPr>
        </p:nvSpPr>
        <p:spPr/>
        <p:txBody>
          <a:bodyPr/>
          <a:lstStyle/>
          <a:p>
            <a:pPr marL="609600" indent="-457200">
              <a:buFont typeface="+mj-lt"/>
              <a:buAutoNum type="arabicPeriod"/>
            </a:pPr>
            <a:r>
              <a:rPr lang="en-US" dirty="0" smtClean="0"/>
              <a:t>What’s happening in Washington, and how does it affect LSST?</a:t>
            </a:r>
          </a:p>
          <a:p>
            <a:pPr marL="609600" indent="-457200">
              <a:buFont typeface="+mj-lt"/>
              <a:buAutoNum type="arabicPeriod"/>
            </a:pPr>
            <a:r>
              <a:rPr lang="en-US" dirty="0" smtClean="0"/>
              <a:t>AURA/SLAC Management Review of LSST.</a:t>
            </a:r>
          </a:p>
          <a:p>
            <a:pPr marL="609600" indent="-457200">
              <a:buFont typeface="+mj-lt"/>
              <a:buAutoNum type="arabicPeriod"/>
            </a:pPr>
            <a:r>
              <a:rPr lang="en-US" dirty="0" smtClean="0"/>
              <a:t>Progress on NCOA.</a:t>
            </a:r>
          </a:p>
          <a:p>
            <a:pPr marL="609600" indent="-457200">
              <a:buFont typeface="+mj-lt"/>
              <a:buAutoNum type="arabicPeriod"/>
            </a:pPr>
            <a:endParaRPr lang="en-US" dirty="0"/>
          </a:p>
          <a:p>
            <a:pPr marL="152400" indent="0">
              <a:buNone/>
            </a:pPr>
            <a:r>
              <a:rPr lang="en-US" dirty="0" smtClean="0"/>
              <a:t>Following my presentation, Chuck and Beth will address our planning for Commissioning and Operations, respectively.</a:t>
            </a:r>
          </a:p>
          <a:p>
            <a:pPr marL="152400" indent="0">
              <a:buNone/>
            </a:pPr>
            <a:endParaRPr lang="en-US" dirty="0"/>
          </a:p>
          <a:p>
            <a:pPr marL="152400" indent="0">
              <a:buNone/>
            </a:pPr>
            <a:r>
              <a:rPr lang="en-US" dirty="0" smtClean="0"/>
              <a:t>In the second plenary session, Victor will provide a status update for LSST Construction.</a:t>
            </a:r>
            <a:endParaRPr lang="en-US" dirty="0"/>
          </a:p>
        </p:txBody>
      </p:sp>
    </p:spTree>
    <p:extLst>
      <p:ext uri="{BB962C8B-B14F-4D97-AF65-F5344CB8AC3E}">
        <p14:creationId xmlns:p14="http://schemas.microsoft.com/office/powerpoint/2010/main" val="6189433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on NCOA</a:t>
            </a:r>
            <a:endParaRPr lang="en-US" dirty="0"/>
          </a:p>
        </p:txBody>
      </p:sp>
      <p:sp>
        <p:nvSpPr>
          <p:cNvPr id="3" name="Content Placeholder 2"/>
          <p:cNvSpPr>
            <a:spLocks noGrp="1"/>
          </p:cNvSpPr>
          <p:nvPr>
            <p:ph idx="1"/>
          </p:nvPr>
        </p:nvSpPr>
        <p:spPr/>
        <p:txBody>
          <a:bodyPr/>
          <a:lstStyle/>
          <a:p>
            <a:pPr marL="152400" indent="0">
              <a:buNone/>
            </a:pPr>
            <a:r>
              <a:rPr lang="en-US" dirty="0" smtClean="0"/>
              <a:t>Reimplementation of US OIR national </a:t>
            </a:r>
            <a:r>
              <a:rPr lang="en-US" dirty="0" smtClean="0"/>
              <a:t>observatory</a:t>
            </a:r>
          </a:p>
          <a:p>
            <a:pPr marL="152400" indent="0">
              <a:buNone/>
            </a:pPr>
            <a:endParaRPr lang="en-US" dirty="0" smtClean="0"/>
          </a:p>
          <a:p>
            <a:pPr marL="152400" indent="0">
              <a:buNone/>
            </a:pPr>
            <a:r>
              <a:rPr lang="en-US" dirty="0" smtClean="0"/>
              <a:t>Mission is sustained and </a:t>
            </a:r>
            <a:r>
              <a:rPr lang="en-US" dirty="0" smtClean="0"/>
              <a:t>broadened</a:t>
            </a:r>
          </a:p>
          <a:p>
            <a:pPr marL="152400" indent="0">
              <a:buNone/>
            </a:pPr>
            <a:endParaRPr lang="en-US" dirty="0" smtClean="0"/>
          </a:p>
          <a:p>
            <a:pPr marL="152400" indent="0">
              <a:buNone/>
            </a:pPr>
            <a:r>
              <a:rPr lang="en-US" dirty="0" smtClean="0"/>
              <a:t>Historic opportunity</a:t>
            </a:r>
          </a:p>
          <a:p>
            <a:pPr marL="152400" indent="0">
              <a:buNone/>
            </a:pPr>
            <a:endParaRPr lang="en-US" dirty="0"/>
          </a:p>
          <a:p>
            <a:pPr marL="152400" indent="0">
              <a:buNone/>
            </a:pPr>
            <a:r>
              <a:rPr lang="en-US" dirty="0" smtClean="0"/>
              <a:t>Much preliminary work </a:t>
            </a:r>
            <a:r>
              <a:rPr lang="en-US" dirty="0" smtClean="0"/>
              <a:t>completed</a:t>
            </a:r>
          </a:p>
          <a:p>
            <a:pPr marL="152400" indent="0">
              <a:buNone/>
            </a:pPr>
            <a:endParaRPr lang="en-US" dirty="0" smtClean="0"/>
          </a:p>
          <a:p>
            <a:pPr marL="152400" indent="0">
              <a:buNone/>
            </a:pPr>
            <a:r>
              <a:rPr lang="en-US" dirty="0" smtClean="0"/>
              <a:t>Next step: AURA/NSF iteration (mid-April)</a:t>
            </a:r>
          </a:p>
          <a:p>
            <a:endParaRPr lang="en-US" dirty="0"/>
          </a:p>
          <a:p>
            <a:pPr marL="0" indent="0">
              <a:buNone/>
            </a:pPr>
            <a:endParaRPr lang="en-US" dirty="0" smtClean="0"/>
          </a:p>
        </p:txBody>
      </p:sp>
    </p:spTree>
    <p:extLst>
      <p:ext uri="{BB962C8B-B14F-4D97-AF65-F5344CB8AC3E}">
        <p14:creationId xmlns:p14="http://schemas.microsoft.com/office/powerpoint/2010/main" val="39976125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Happening in Washington?</a:t>
            </a:r>
            <a:endParaRPr lang="en-US" dirty="0"/>
          </a:p>
        </p:txBody>
      </p:sp>
      <p:sp>
        <p:nvSpPr>
          <p:cNvPr id="3" name="Text Placeholder 2"/>
          <p:cNvSpPr>
            <a:spLocks noGrp="1"/>
          </p:cNvSpPr>
          <p:nvPr>
            <p:ph type="body" idx="1"/>
          </p:nvPr>
        </p:nvSpPr>
        <p:spPr/>
        <p:txBody>
          <a:bodyPr/>
          <a:lstStyle/>
          <a:p>
            <a:pPr marL="152400" indent="0">
              <a:buNone/>
            </a:pPr>
            <a:r>
              <a:rPr lang="en-US" sz="1800" dirty="0" smtClean="0"/>
              <a:t>These are interesting times!</a:t>
            </a:r>
          </a:p>
          <a:p>
            <a:pPr marL="152400" indent="0">
              <a:buNone/>
            </a:pPr>
            <a:endParaRPr lang="en-US" sz="1800" dirty="0"/>
          </a:p>
          <a:p>
            <a:pPr marL="152400" indent="0">
              <a:buNone/>
            </a:pPr>
            <a:r>
              <a:rPr lang="en-US" sz="1800" dirty="0" smtClean="0"/>
              <a:t>I am sure most of you have been following the news about possible major changes for funding of discretionary programs, which includes the science budgets for NSF and DOE.  Here are some random thoughts on what might be ahead:</a:t>
            </a:r>
          </a:p>
          <a:p>
            <a:pPr marL="152400" indent="0">
              <a:buNone/>
            </a:pPr>
            <a:endParaRPr lang="en-US" sz="1800" dirty="0"/>
          </a:p>
          <a:p>
            <a:pPr marL="152400" indent="0">
              <a:buNone/>
            </a:pPr>
            <a:r>
              <a:rPr lang="en-US" sz="1800" b="1" dirty="0" smtClean="0"/>
              <a:t>General Comments:</a:t>
            </a:r>
          </a:p>
          <a:p>
            <a:pPr marL="152400" indent="0">
              <a:buNone/>
            </a:pPr>
            <a:r>
              <a:rPr lang="en-US" sz="1800" dirty="0" smtClean="0"/>
              <a:t>There is reason to be concerned, but more for science in general, than for LSST construction.  </a:t>
            </a:r>
            <a:endParaRPr lang="en-US" sz="1800" dirty="0"/>
          </a:p>
          <a:p>
            <a:pPr marL="152400" indent="0">
              <a:buNone/>
            </a:pPr>
            <a:endParaRPr lang="en-US" sz="1800" dirty="0" smtClean="0"/>
          </a:p>
          <a:p>
            <a:pPr marL="152400" indent="0">
              <a:buNone/>
            </a:pPr>
            <a:r>
              <a:rPr lang="en-US" sz="1800" dirty="0" smtClean="0"/>
              <a:t>If the Trump administration is successful in pushing through the agenda they are espousing, there are likely to be significant implications for domestic programs, especially discretionary programs.</a:t>
            </a:r>
          </a:p>
          <a:p>
            <a:pPr marL="152400" indent="0">
              <a:buNone/>
            </a:pPr>
            <a:endParaRPr lang="en-US" sz="1800" dirty="0"/>
          </a:p>
          <a:p>
            <a:pPr marL="152400" indent="0">
              <a:buNone/>
            </a:pPr>
            <a:r>
              <a:rPr lang="en-US" sz="1800" dirty="0" smtClean="0"/>
              <a:t>They have indicated they want to make major increases in military and infrastructure spending, while maintaining the entitlements and reducing the overall deficit.  Something has to give.</a:t>
            </a:r>
            <a:endParaRPr lang="en-US" sz="1800" dirty="0"/>
          </a:p>
        </p:txBody>
      </p:sp>
    </p:spTree>
    <p:extLst>
      <p:ext uri="{BB962C8B-B14F-4D97-AF65-F5344CB8AC3E}">
        <p14:creationId xmlns:p14="http://schemas.microsoft.com/office/powerpoint/2010/main" val="20255170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Happening in Washington?</a:t>
            </a:r>
            <a:endParaRPr lang="en-US" dirty="0"/>
          </a:p>
        </p:txBody>
      </p:sp>
      <p:sp>
        <p:nvSpPr>
          <p:cNvPr id="3" name="Text Placeholder 2"/>
          <p:cNvSpPr>
            <a:spLocks noGrp="1"/>
          </p:cNvSpPr>
          <p:nvPr>
            <p:ph type="body" idx="1"/>
          </p:nvPr>
        </p:nvSpPr>
        <p:spPr/>
        <p:txBody>
          <a:bodyPr/>
          <a:lstStyle/>
          <a:p>
            <a:pPr marL="152400" indent="0">
              <a:buNone/>
            </a:pPr>
            <a:r>
              <a:rPr lang="en-US" sz="1600" b="1" dirty="0" smtClean="0"/>
              <a:t>General Comments (continued)</a:t>
            </a:r>
          </a:p>
          <a:p>
            <a:pPr marL="152400" indent="0">
              <a:buNone/>
            </a:pPr>
            <a:endParaRPr lang="en-US" sz="1600" dirty="0"/>
          </a:p>
          <a:p>
            <a:pPr marL="152400" indent="0">
              <a:buNone/>
            </a:pPr>
            <a:r>
              <a:rPr lang="en-US" sz="1600" dirty="0" smtClean="0"/>
              <a:t>In addition, the new Director of the Office of Management and Budget, Mick </a:t>
            </a:r>
            <a:r>
              <a:rPr lang="en-US" sz="1600" dirty="0" err="1" smtClean="0"/>
              <a:t>Mulvaney</a:t>
            </a:r>
            <a:r>
              <a:rPr lang="en-US" sz="1600" dirty="0" smtClean="0"/>
              <a:t>, is an adamant budget hawk, who has previously proposed substantial cuts (~ 25%) to federal science programs.</a:t>
            </a:r>
          </a:p>
          <a:p>
            <a:pPr marL="152400" indent="0">
              <a:buNone/>
            </a:pPr>
            <a:endParaRPr lang="en-US" sz="1600" dirty="0"/>
          </a:p>
          <a:p>
            <a:pPr marL="152400" indent="0">
              <a:buNone/>
            </a:pPr>
            <a:r>
              <a:rPr lang="en-US" sz="1600" dirty="0" smtClean="0"/>
              <a:t>However…  It would be extremely unusual to cut a major construction project which is well on its way to completion.  Reducing the funding profile only increases total costs.</a:t>
            </a:r>
          </a:p>
          <a:p>
            <a:pPr marL="152400" indent="0">
              <a:buNone/>
            </a:pPr>
            <a:endParaRPr lang="en-US" sz="1600" dirty="0"/>
          </a:p>
          <a:p>
            <a:pPr marL="152400" indent="0">
              <a:buNone/>
            </a:pPr>
            <a:r>
              <a:rPr lang="en-US" sz="1600" dirty="0" smtClean="0"/>
              <a:t>In addition, the Trump appointees are unlikely to reach down this far.  There is a lot of inertia in Washington, and that will tend to damp down radical changes.  Even some very conservative Republican representatives and senators are still very pro pure science, and their staff are working hard to preserve efforts they helped to create.</a:t>
            </a:r>
          </a:p>
          <a:p>
            <a:pPr marL="152400" indent="0">
              <a:buNone/>
            </a:pPr>
            <a:endParaRPr lang="en-US" sz="1600" dirty="0"/>
          </a:p>
          <a:p>
            <a:pPr marL="152400" indent="0">
              <a:buNone/>
            </a:pPr>
            <a:r>
              <a:rPr lang="en-US" sz="1600" dirty="0" smtClean="0"/>
              <a:t>LSST is also immune to Continuing Resolutions,  because we are now over the funding humps in both the NSF and DOE profiles.</a:t>
            </a:r>
            <a:endParaRPr lang="en-US" sz="1600" dirty="0"/>
          </a:p>
        </p:txBody>
      </p:sp>
    </p:spTree>
    <p:extLst>
      <p:ext uri="{BB962C8B-B14F-4D97-AF65-F5344CB8AC3E}">
        <p14:creationId xmlns:p14="http://schemas.microsoft.com/office/powerpoint/2010/main" val="14111346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Happening in Washington?</a:t>
            </a:r>
            <a:endParaRPr lang="en-US" dirty="0"/>
          </a:p>
        </p:txBody>
      </p:sp>
      <p:sp>
        <p:nvSpPr>
          <p:cNvPr id="3" name="Text Placeholder 2"/>
          <p:cNvSpPr>
            <a:spLocks noGrp="1"/>
          </p:cNvSpPr>
          <p:nvPr>
            <p:ph type="body" idx="1"/>
          </p:nvPr>
        </p:nvSpPr>
        <p:spPr/>
        <p:txBody>
          <a:bodyPr/>
          <a:lstStyle/>
          <a:p>
            <a:pPr marL="152400" indent="0">
              <a:buNone/>
            </a:pPr>
            <a:r>
              <a:rPr lang="en-US" sz="2000" b="1" dirty="0" smtClean="0"/>
              <a:t>NSF</a:t>
            </a:r>
            <a:endParaRPr lang="en-US" sz="2000" dirty="0" smtClean="0"/>
          </a:p>
          <a:p>
            <a:pPr marL="152400" indent="0">
              <a:buNone/>
            </a:pPr>
            <a:endParaRPr lang="en-US" sz="2000" b="1" dirty="0"/>
          </a:p>
          <a:p>
            <a:pPr marL="152400" indent="0">
              <a:buNone/>
            </a:pPr>
            <a:r>
              <a:rPr lang="en-US" sz="2000" dirty="0" smtClean="0"/>
              <a:t>The NSF Director position is not usually viewed as a political appointee, and there is no intelligence suggesting that France Cordova will be replaced any time soon.</a:t>
            </a:r>
          </a:p>
          <a:p>
            <a:pPr marL="152400" indent="0">
              <a:buNone/>
            </a:pPr>
            <a:endParaRPr lang="en-US" sz="2000" dirty="0"/>
          </a:p>
          <a:p>
            <a:pPr marL="152400" indent="0">
              <a:buNone/>
            </a:pPr>
            <a:r>
              <a:rPr lang="en-US" sz="2000" dirty="0" smtClean="0"/>
              <a:t>The political battles for NSF will be primarily over the social science programs, and possibly anything related to climate change.  Pure science will not be a primary target.</a:t>
            </a:r>
          </a:p>
          <a:p>
            <a:pPr marL="152400" indent="0">
              <a:buNone/>
            </a:pPr>
            <a:endParaRPr lang="en-US" sz="2000" dirty="0"/>
          </a:p>
          <a:p>
            <a:pPr marL="152400" indent="0">
              <a:buNone/>
            </a:pPr>
            <a:r>
              <a:rPr lang="en-US" sz="2000" dirty="0" smtClean="0"/>
              <a:t>However, there could well be a significant overall cut, so tough decisions may have to be made.</a:t>
            </a:r>
          </a:p>
          <a:p>
            <a:pPr marL="152400" indent="0">
              <a:buNone/>
            </a:pPr>
            <a:endParaRPr lang="en-US" sz="2000" dirty="0"/>
          </a:p>
          <a:p>
            <a:pPr marL="152400" indent="0">
              <a:buNone/>
            </a:pPr>
            <a:r>
              <a:rPr lang="en-US" sz="2000" dirty="0" smtClean="0"/>
              <a:t>As mentioned earlier, this is unlikely to affect LSST construction, but it could affect LSST operations, and especially research support for LSST science.</a:t>
            </a:r>
            <a:endParaRPr lang="en-US" sz="2000" dirty="0"/>
          </a:p>
        </p:txBody>
      </p:sp>
    </p:spTree>
    <p:extLst>
      <p:ext uri="{BB962C8B-B14F-4D97-AF65-F5344CB8AC3E}">
        <p14:creationId xmlns:p14="http://schemas.microsoft.com/office/powerpoint/2010/main" val="32879670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Happening in Washington?</a:t>
            </a:r>
            <a:endParaRPr lang="en-US" dirty="0"/>
          </a:p>
        </p:txBody>
      </p:sp>
      <p:sp>
        <p:nvSpPr>
          <p:cNvPr id="3" name="Text Placeholder 2"/>
          <p:cNvSpPr>
            <a:spLocks noGrp="1"/>
          </p:cNvSpPr>
          <p:nvPr>
            <p:ph type="body" idx="1"/>
          </p:nvPr>
        </p:nvSpPr>
        <p:spPr/>
        <p:txBody>
          <a:bodyPr/>
          <a:lstStyle/>
          <a:p>
            <a:pPr marL="152400" indent="0">
              <a:buNone/>
            </a:pPr>
            <a:r>
              <a:rPr lang="en-US" sz="1800" b="1" dirty="0" smtClean="0"/>
              <a:t>DOE</a:t>
            </a:r>
            <a:endParaRPr lang="en-US" sz="1800" dirty="0" smtClean="0"/>
          </a:p>
          <a:p>
            <a:pPr marL="152400" indent="0">
              <a:buNone/>
            </a:pPr>
            <a:endParaRPr lang="en-US" sz="1800" b="1" dirty="0"/>
          </a:p>
          <a:p>
            <a:pPr marL="152400" indent="0">
              <a:buNone/>
            </a:pPr>
            <a:r>
              <a:rPr lang="en-US" sz="1800" dirty="0" smtClean="0"/>
              <a:t>Rick Perry is an interesting new Secretary of Energy, since he appeared ignorant of most of what the agency does before he was appointed.  However, since that time, he has verbally been very supportive of the pure science and national security aspects of DOE, and of the DOE labs in particular.</a:t>
            </a:r>
          </a:p>
          <a:p>
            <a:pPr marL="152400" indent="0">
              <a:buNone/>
            </a:pPr>
            <a:endParaRPr lang="en-US" sz="1800" dirty="0"/>
          </a:p>
          <a:p>
            <a:pPr marL="152400" indent="0">
              <a:buNone/>
            </a:pPr>
            <a:r>
              <a:rPr lang="en-US" sz="1800" dirty="0" smtClean="0"/>
              <a:t>Office of Science could get hit hard.  However, here again the primary targets are likely to be Biological and Environmental Research, Basic Energy Sciences, and anything to do with alternative energy.  </a:t>
            </a:r>
          </a:p>
          <a:p>
            <a:pPr marL="152400" indent="0">
              <a:buNone/>
            </a:pPr>
            <a:endParaRPr lang="en-US" sz="1800" dirty="0"/>
          </a:p>
          <a:p>
            <a:pPr marL="152400" indent="0">
              <a:buNone/>
            </a:pPr>
            <a:r>
              <a:rPr lang="en-US" sz="1800" dirty="0" smtClean="0"/>
              <a:t>High Energy Physics, which has previously seen very slow or non-existent growth could end up okay.  We don’t know.  The worst outcome could be 10% cut.  This will decimate the neutrino program, which is the flagship fro HEP in the US, but is less likely to curtail the smaller efforts.  Given how far along LSST is, I see very little threat to the DOE budgets, including for commissioning and operations.</a:t>
            </a:r>
            <a:endParaRPr lang="en-US" sz="1800" dirty="0"/>
          </a:p>
        </p:txBody>
      </p:sp>
    </p:spTree>
    <p:extLst>
      <p:ext uri="{BB962C8B-B14F-4D97-AF65-F5344CB8AC3E}">
        <p14:creationId xmlns:p14="http://schemas.microsoft.com/office/powerpoint/2010/main" val="1425911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AURA/SLAC Management Review of LSST</a:t>
            </a:r>
            <a:endParaRPr lang="en-US" dirty="0"/>
          </a:p>
        </p:txBody>
      </p:sp>
      <p:sp>
        <p:nvSpPr>
          <p:cNvPr id="3" name="Text Placeholder 2"/>
          <p:cNvSpPr>
            <a:spLocks noGrp="1"/>
          </p:cNvSpPr>
          <p:nvPr>
            <p:ph type="body" idx="1"/>
          </p:nvPr>
        </p:nvSpPr>
        <p:spPr/>
        <p:txBody>
          <a:bodyPr/>
          <a:lstStyle/>
          <a:p>
            <a:pPr marL="152400" indent="0">
              <a:buNone/>
            </a:pPr>
            <a:r>
              <a:rPr lang="en-US" sz="1600" dirty="0" smtClean="0"/>
              <a:t>Matt Mountain (President of AURA) and Norbert </a:t>
            </a:r>
            <a:r>
              <a:rPr lang="en-US" sz="1600" dirty="0" err="1" smtClean="0"/>
              <a:t>Holtkamp</a:t>
            </a:r>
            <a:r>
              <a:rPr lang="en-US" sz="1600" dirty="0" smtClean="0"/>
              <a:t> (Deputy Director of SLAC) convened a subpanel of the AMCL to perform an internal review of LSST Management.</a:t>
            </a:r>
          </a:p>
          <a:p>
            <a:pPr marL="152400" indent="0">
              <a:buNone/>
            </a:pPr>
            <a:endParaRPr lang="en-US" sz="1600" dirty="0"/>
          </a:p>
          <a:p>
            <a:pPr marL="152400" indent="0">
              <a:buNone/>
            </a:pPr>
            <a:r>
              <a:rPr lang="en-US" sz="1600" dirty="0" smtClean="0"/>
              <a:t>The goal was to help us examine our own organizational structures, look into what is working, and what is not working, and pay particular attention to how we intended to make the transition from construction to operations.</a:t>
            </a:r>
          </a:p>
          <a:p>
            <a:pPr marL="152400" indent="0">
              <a:buNone/>
            </a:pPr>
            <a:endParaRPr lang="en-US" sz="1600" dirty="0"/>
          </a:p>
          <a:p>
            <a:pPr marL="152400" indent="0">
              <a:buNone/>
            </a:pPr>
            <a:r>
              <a:rPr lang="en-US" sz="1600" dirty="0" smtClean="0"/>
              <a:t>Members of the Management Review Subpanel were:</a:t>
            </a:r>
          </a:p>
          <a:p>
            <a:pPr marL="152400" indent="0">
              <a:buNone/>
            </a:pPr>
            <a:endParaRPr lang="en-US" sz="1600" dirty="0"/>
          </a:p>
          <a:p>
            <a:pPr marL="152400" indent="0">
              <a:buNone/>
            </a:pPr>
            <a:r>
              <a:rPr lang="en-US" sz="1600" dirty="0" smtClean="0"/>
              <a:t>Tony Beasley – National Radio Astronomy Observatory</a:t>
            </a:r>
          </a:p>
          <a:p>
            <a:pPr marL="152400" indent="0">
              <a:buNone/>
            </a:pPr>
            <a:r>
              <a:rPr lang="en-US" sz="1600" dirty="0" smtClean="0"/>
              <a:t>Barry </a:t>
            </a:r>
            <a:r>
              <a:rPr lang="en-US" sz="1600" dirty="0" err="1" smtClean="0"/>
              <a:t>Barish</a:t>
            </a:r>
            <a:r>
              <a:rPr lang="en-US" sz="1600" dirty="0" smtClean="0"/>
              <a:t> – Caltech</a:t>
            </a:r>
          </a:p>
          <a:p>
            <a:pPr marL="152400" indent="0">
              <a:buNone/>
            </a:pPr>
            <a:r>
              <a:rPr lang="en-US" sz="1600" dirty="0" smtClean="0"/>
              <a:t>Patty McBride – Fermi National Accelerator Laboratory</a:t>
            </a:r>
          </a:p>
          <a:p>
            <a:pPr marL="152400" indent="0">
              <a:buNone/>
            </a:pPr>
            <a:r>
              <a:rPr lang="en-US" sz="1600" dirty="0" smtClean="0"/>
              <a:t>Marcia </a:t>
            </a:r>
            <a:r>
              <a:rPr lang="en-US" sz="1600" dirty="0" err="1" smtClean="0"/>
              <a:t>Rieke</a:t>
            </a:r>
            <a:r>
              <a:rPr lang="en-US" sz="1600" dirty="0" smtClean="0"/>
              <a:t> – University of Arizona</a:t>
            </a:r>
          </a:p>
          <a:p>
            <a:pPr marL="152400" indent="0">
              <a:buNone/>
            </a:pPr>
            <a:endParaRPr lang="en-US" sz="1600" dirty="0"/>
          </a:p>
          <a:p>
            <a:pPr marL="152400" indent="0">
              <a:buNone/>
            </a:pPr>
            <a:r>
              <a:rPr lang="en-US" sz="1600" dirty="0" smtClean="0"/>
              <a:t>We had a one day face-to-face meeting with them at the end of January, and we have just received their report.</a:t>
            </a:r>
          </a:p>
          <a:p>
            <a:pPr marL="152400" indent="0">
              <a:buNone/>
            </a:pPr>
            <a:endParaRPr lang="en-US" sz="1600" dirty="0"/>
          </a:p>
          <a:p>
            <a:pPr marL="152400" indent="0">
              <a:buNone/>
            </a:pPr>
            <a:r>
              <a:rPr lang="en-US" sz="1600" dirty="0" smtClean="0"/>
              <a:t>The following slides represent a selection of ideas we presented to the Subpanel:</a:t>
            </a:r>
            <a:endParaRPr lang="en-US" sz="1600" dirty="0"/>
          </a:p>
        </p:txBody>
      </p:sp>
    </p:spTree>
    <p:extLst>
      <p:ext uri="{BB962C8B-B14F-4D97-AF65-F5344CB8AC3E}">
        <p14:creationId xmlns:p14="http://schemas.microsoft.com/office/powerpoint/2010/main" val="3328192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Key Driving Considerations for LSST Management</a:t>
            </a:r>
            <a:endParaRPr lang="en-US" sz="2000" dirty="0"/>
          </a:p>
        </p:txBody>
      </p:sp>
      <p:sp>
        <p:nvSpPr>
          <p:cNvPr id="3" name="Text Placeholder 2"/>
          <p:cNvSpPr>
            <a:spLocks noGrp="1"/>
          </p:cNvSpPr>
          <p:nvPr>
            <p:ph type="body" idx="1"/>
          </p:nvPr>
        </p:nvSpPr>
        <p:spPr/>
        <p:txBody>
          <a:bodyPr/>
          <a:lstStyle/>
          <a:p>
            <a:pPr marL="0" indent="0">
              <a:buNone/>
            </a:pPr>
            <a:r>
              <a:rPr lang="en-US" sz="2000" dirty="0" smtClean="0"/>
              <a:t>Effective distribution of effort to successfully execute the MREFC and MIE Projects:</a:t>
            </a:r>
          </a:p>
          <a:p>
            <a:pPr marL="400050" lvl="1" indent="0">
              <a:buNone/>
            </a:pPr>
            <a:r>
              <a:rPr lang="en-US" sz="1800" i="1" dirty="0" smtClean="0"/>
              <a:t>LSST is a large complex facility, pushing the state-of-the-art in many domains.  We need a structure that enables appropriate delegation of responsibility and authority to enable the subsystem leads to accomplish their missions.</a:t>
            </a:r>
          </a:p>
          <a:p>
            <a:pPr marL="400050" lvl="1" indent="0">
              <a:buNone/>
            </a:pPr>
            <a:endParaRPr lang="en-US" sz="1800" i="1" dirty="0"/>
          </a:p>
          <a:p>
            <a:pPr marL="0" indent="0">
              <a:buNone/>
            </a:pPr>
            <a:r>
              <a:rPr lang="en-US" sz="2000" dirty="0" smtClean="0"/>
              <a:t>Flexible structure to respond and effectively deal with unanticipated events:</a:t>
            </a:r>
          </a:p>
          <a:p>
            <a:pPr marL="400050" lvl="1" indent="0">
              <a:buNone/>
            </a:pPr>
            <a:r>
              <a:rPr lang="en-US" sz="1800" i="1" dirty="0" smtClean="0"/>
              <a:t>Our decision-making and approvals processes cannot be sufficiently cumbersome that they prevent us from responding quickly when we need to.  Broad consultation is good, but cannot hamper progress.</a:t>
            </a:r>
          </a:p>
          <a:p>
            <a:pPr marL="400050" lvl="1" indent="0">
              <a:buNone/>
            </a:pPr>
            <a:endParaRPr lang="en-US" sz="1800" i="1" dirty="0"/>
          </a:p>
          <a:p>
            <a:pPr marL="0" indent="0">
              <a:buNone/>
            </a:pPr>
            <a:r>
              <a:rPr lang="en-US" sz="2000" dirty="0" smtClean="0"/>
              <a:t>Organized to take explicit account of multiple funding sources:</a:t>
            </a:r>
          </a:p>
          <a:p>
            <a:pPr marL="400050" lvl="1" indent="0">
              <a:buNone/>
            </a:pPr>
            <a:r>
              <a:rPr lang="en-US" sz="1800" i="1" dirty="0" smtClean="0"/>
              <a:t>LSST is a multi-agency, public-private partnership.  The NSF and DOE have different rules and procedures.  We cannot operate like a single project programmatically, but we must operate as a single  project technically.</a:t>
            </a:r>
          </a:p>
        </p:txBody>
      </p:sp>
    </p:spTree>
    <p:extLst>
      <p:ext uri="{BB962C8B-B14F-4D97-AF65-F5344CB8AC3E}">
        <p14:creationId xmlns:p14="http://schemas.microsoft.com/office/powerpoint/2010/main" val="33735443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DR-nTele2-dm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4272</TotalTime>
  <Words>2858</Words>
  <Application>Microsoft Macintosh PowerPoint</Application>
  <PresentationFormat>On-screen Show (4:3)</PresentationFormat>
  <Paragraphs>284</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PDR-nTele2-dmf</vt:lpstr>
      <vt:lpstr>Welcome and Introduction To the Meeting  Steven M. Kahn LSST Director  LSST Joint Technical Meeting Glendale, CA March 6, 2017</vt:lpstr>
      <vt:lpstr>A Lot Is Happening!</vt:lpstr>
      <vt:lpstr>Some Topics For This Opening Talk</vt:lpstr>
      <vt:lpstr>What’s Happening in Washington?</vt:lpstr>
      <vt:lpstr>What’s Happening in Washington?</vt:lpstr>
      <vt:lpstr>What’s Happening in Washington?</vt:lpstr>
      <vt:lpstr>What’s Happening in Washington?</vt:lpstr>
      <vt:lpstr>AURA/SLAC Management Review of LSST</vt:lpstr>
      <vt:lpstr>Key Driving Considerations for LSST Management</vt:lpstr>
      <vt:lpstr>Key Driving Considerations for LSST Management </vt:lpstr>
      <vt:lpstr>PowerPoint Presentation</vt:lpstr>
      <vt:lpstr>“Two in the Box” Philosophy</vt:lpstr>
      <vt:lpstr>Roles of the Top Level Leadership Positions</vt:lpstr>
      <vt:lpstr>Roles of the Top Level Leadership Positions</vt:lpstr>
      <vt:lpstr>Team Member Interviews - Overview</vt:lpstr>
      <vt:lpstr>Overarching 2016 Communications survey themes that we are following-up</vt:lpstr>
      <vt:lpstr>Committee Report</vt:lpstr>
      <vt:lpstr>Next Steps</vt:lpstr>
      <vt:lpstr>Ulvestad, NSF Town Hall (Jan 2017)</vt:lpstr>
      <vt:lpstr>From NSF Presentation</vt:lpstr>
      <vt:lpstr>NCOA Concept Development</vt:lpstr>
      <vt:lpstr>High-Level NCOA Concept</vt:lpstr>
      <vt:lpstr>NCOA Plan</vt:lpstr>
      <vt:lpstr>High-level NCOA design concepts</vt:lpstr>
      <vt:lpstr>NCOA Matrix</vt:lpstr>
      <vt:lpstr>NCOA Management/Governance</vt:lpstr>
      <vt:lpstr>Preliminary LSST Program Governance</vt:lpstr>
      <vt:lpstr>Design/Implementation Remarks</vt:lpstr>
      <vt:lpstr>Design/Implementation Process</vt:lpstr>
      <vt:lpstr>Summary on NCOA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Talk Plan: Department X  Presenter Name Presenter Title  LSST Commissioning Plan Review January 24-26, 2017</dc:title>
  <dc:creator>victor</dc:creator>
  <cp:lastModifiedBy>Kahn , Steven M.</cp:lastModifiedBy>
  <cp:revision>30</cp:revision>
  <dcterms:modified xsi:type="dcterms:W3CDTF">2017-03-06T15:19:04Z</dcterms:modified>
</cp:coreProperties>
</file>