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9" r:id="rId2"/>
    <p:sldMasterId id="2147483828" r:id="rId3"/>
  </p:sldMasterIdLst>
  <p:notesMasterIdLst>
    <p:notesMasterId r:id="rId19"/>
  </p:notesMasterIdLst>
  <p:handoutMasterIdLst>
    <p:handoutMasterId r:id="rId20"/>
  </p:handoutMasterIdLst>
  <p:sldIdLst>
    <p:sldId id="321" r:id="rId4"/>
    <p:sldId id="578" r:id="rId5"/>
    <p:sldId id="706" r:id="rId6"/>
    <p:sldId id="707" r:id="rId7"/>
    <p:sldId id="708" r:id="rId8"/>
    <p:sldId id="581" r:id="rId9"/>
    <p:sldId id="705" r:id="rId10"/>
    <p:sldId id="591" r:id="rId11"/>
    <p:sldId id="709" r:id="rId12"/>
    <p:sldId id="689" r:id="rId13"/>
    <p:sldId id="690" r:id="rId14"/>
    <p:sldId id="691" r:id="rId15"/>
    <p:sldId id="694" r:id="rId16"/>
    <p:sldId id="701" r:id="rId17"/>
    <p:sldId id="70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00"/>
    <a:srgbClr val="FFFF00"/>
    <a:srgbClr val="8FB7D5"/>
    <a:srgbClr val="4F8FBD"/>
    <a:srgbClr val="99CCFF"/>
    <a:srgbClr val="1F497D"/>
    <a:srgbClr val="4281B0"/>
    <a:srgbClr val="4F81BD"/>
    <a:srgbClr val="4F9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85917" autoAdjust="0"/>
  </p:normalViewPr>
  <p:slideViewPr>
    <p:cSldViewPr snapToGrid="0">
      <p:cViewPr varScale="1">
        <p:scale>
          <a:sx n="85" d="100"/>
          <a:sy n="85" d="100"/>
        </p:scale>
        <p:origin x="1744" y="68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B4D7A4AE-1E04-4A83-9F5D-75B1AA859C36}" type="datetimeFigureOut">
              <a:rPr lang="en-US" smtClean="0"/>
              <a:pPr/>
              <a:t>8/17/2015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71B1CF2-FC8A-4496-A441-85C82A383C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5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530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51" rIns="93100" bIns="46551" numCol="1" anchor="t" anchorCtr="0" compatLnSpc="1">
            <a:prstTxWarp prst="textNoShape">
              <a:avLst/>
            </a:prstTxWarp>
          </a:bodyPr>
          <a:lstStyle>
            <a:lvl1pPr defTabSz="93180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18" y="1"/>
            <a:ext cx="3037530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51" rIns="93100" bIns="46551" numCol="1" anchor="t" anchorCtr="0" compatLnSpc="1">
            <a:prstTxWarp prst="textNoShape">
              <a:avLst/>
            </a:prstTxWarp>
          </a:bodyPr>
          <a:lstStyle>
            <a:lvl1pPr algn="r" defTabSz="93180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31" y="4415479"/>
            <a:ext cx="5608942" cy="418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51" rIns="93100" bIns="46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5"/>
            <a:ext cx="3037530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51" rIns="93100" bIns="46551" numCol="1" anchor="b" anchorCtr="0" compatLnSpc="1">
            <a:prstTxWarp prst="textNoShape">
              <a:avLst/>
            </a:prstTxWarp>
          </a:bodyPr>
          <a:lstStyle>
            <a:lvl1pPr defTabSz="93180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18" y="8829395"/>
            <a:ext cx="3037530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51" rIns="93100" bIns="46551" numCol="1" anchor="b" anchorCtr="0" compatLnSpc="1">
            <a:prstTxWarp prst="textNoShape">
              <a:avLst/>
            </a:prstTxWarp>
          </a:bodyPr>
          <a:lstStyle>
            <a:lvl1pPr algn="r" defTabSz="931800">
              <a:defRPr sz="1200"/>
            </a:lvl1pPr>
          </a:lstStyle>
          <a:p>
            <a:fld id="{C13862D6-DACC-4751-806F-6C276E63C2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AA20-0EDC-49BA-9148-81246CCA75A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6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1985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23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Mitigations are listed in preferred order.</a:t>
            </a: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478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641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778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7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9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02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6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Verifications are VERY IMPORTANT, since one can design and build a solid interlock system that does not one bit of good if it’s not connected.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HAZARD REPORTS: When an hazard or mitigation is very complex of presents a special threat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E8CEC-E519-4300-A5DF-081E6A32A9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84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E8CEC-E519-4300-A5DF-081E6A32A9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57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CPS maintains the safe state of the Camera involved with active monitoring and control.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CPS is INDEPENDENT of the CCS and complementary to it. Its sole purpose </a:t>
            </a:r>
            <a:r>
              <a:rPr lang="en-US" baseline="0" smtClean="0"/>
              <a:t>is to </a:t>
            </a:r>
            <a:r>
              <a:rPr lang="en-US" baseline="0" dirty="0" smtClean="0"/>
              <a:t>control energy application to protect hardware.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9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62D6-DACC-4751-806F-6C276E63C2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7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4" y="1843321"/>
            <a:ext cx="7772400" cy="1081304"/>
          </a:xfrm>
        </p:spPr>
        <p:txBody>
          <a:bodyPr lIns="91440" tIns="45720" rIns="91440" anchor="ctr"/>
          <a:lstStyle>
            <a:lvl1pPr algn="ctr">
              <a:defRPr sz="2800">
                <a:solidFill>
                  <a:srgbClr val="1F497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52400" y="6629400"/>
            <a:ext cx="88392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99"/>
                </a:solidFill>
                <a:latin typeface="Calibri" charset="0"/>
              </a:defRPr>
            </a:lvl1pPr>
          </a:lstStyle>
          <a:p>
            <a:r>
              <a:rPr lang="en-US" dirty="0"/>
              <a:t>	</a:t>
            </a:r>
            <a:fld id="{D12B2820-3F65-45BE-91BA-AE09E0F8B74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lsst_cutaway_final_small01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0224" y="3281312"/>
            <a:ext cx="4104797" cy="2952572"/>
          </a:xfrm>
          <a:prstGeom prst="rect">
            <a:avLst/>
          </a:prstGeom>
        </p:spPr>
      </p:pic>
      <p:pic>
        <p:nvPicPr>
          <p:cNvPr id="8" name="Picture 5" descr="LSST_Logo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2969" y="640475"/>
            <a:ext cx="2576286" cy="73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5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PPT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86600" y="37785"/>
            <a:ext cx="2082800" cy="8004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81200" y="640080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cap="all" dirty="0" smtClean="0">
                <a:solidFill>
                  <a:schemeClr val="bg1"/>
                </a:solidFill>
                <a:latin typeface="Arial Narrow"/>
                <a:cs typeface="Arial Narrow"/>
              </a:rPr>
              <a:t>Final</a:t>
            </a:r>
            <a:r>
              <a:rPr lang="en-US" sz="1200" cap="all" baseline="0" dirty="0" smtClean="0">
                <a:solidFill>
                  <a:schemeClr val="bg1"/>
                </a:solidFill>
                <a:latin typeface="Arial Narrow"/>
                <a:cs typeface="Arial Narrow"/>
              </a:rPr>
              <a:t> Design Review | Tucson, AZ | October 21-25, 2013</a:t>
            </a:r>
            <a:endParaRPr lang="en-US" sz="1200" cap="all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0" cap="flat">
            <a:noFill/>
            <a:round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34400" y="6553200"/>
            <a:ext cx="566737" cy="246221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fld id="{A51F6B24-625B-6B48-B1AE-970688573CDB}" type="slidenum">
              <a:rPr lang="en-US" sz="1000">
                <a:solidFill>
                  <a:schemeClr val="tx1"/>
                </a:solidFill>
                <a:latin typeface="Arial Narrow"/>
                <a:cs typeface="Arial Narrow"/>
              </a:rPr>
              <a:pPr defTabSz="457200"/>
              <a:t>‹#›</a:t>
            </a:fld>
            <a:endParaRPr lang="en-US" sz="10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602180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60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2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PPT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86600" y="37785"/>
            <a:ext cx="2082800" cy="8004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81200" y="640080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cap="all" dirty="0" smtClean="0">
                <a:solidFill>
                  <a:prstClr val="white"/>
                </a:solidFill>
                <a:latin typeface="Arial Narrow"/>
                <a:cs typeface="Arial Narrow"/>
              </a:rPr>
              <a:t>Final Design Review | Tucson, AZ | October 21-25, 2013</a:t>
            </a:r>
            <a:endParaRPr lang="en-US" sz="1200" cap="all" dirty="0">
              <a:solidFill>
                <a:prstClr val="white"/>
              </a:solidFill>
              <a:latin typeface="Arial Narrow"/>
              <a:cs typeface="Arial Narrow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0" cap="flat">
            <a:noFill/>
            <a:round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34400" y="6553200"/>
            <a:ext cx="566737" cy="246221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fld id="{A51F6B24-625B-6B48-B1AE-970688573CDB}" type="slidenum">
              <a:rPr lang="en-US" sz="1000">
                <a:solidFill>
                  <a:prstClr val="black"/>
                </a:solidFill>
                <a:latin typeface="Arial Narrow"/>
                <a:cs typeface="Arial Narrow"/>
              </a:rPr>
              <a:pPr defTabSz="457200"/>
              <a:t>‹#›</a:t>
            </a:fld>
            <a:endParaRPr lang="en-US" sz="10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3365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87" y="889000"/>
            <a:ext cx="8623495" cy="5678488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Bef>
                <a:spcPts val="600"/>
              </a:spcBef>
              <a:spcAft>
                <a:spcPts val="300"/>
              </a:spcAft>
              <a:defRPr/>
            </a:lvl2pPr>
            <a:lvl3pPr>
              <a:spcBef>
                <a:spcPts val="300"/>
              </a:spcBef>
              <a:spcAft>
                <a:spcPts val="300"/>
              </a:spcAft>
              <a:defRPr/>
            </a:lvl3pPr>
            <a:lvl4pPr>
              <a:spcBef>
                <a:spcPts val="300"/>
              </a:spcBef>
              <a:spcAft>
                <a:spcPts val="300"/>
              </a:spcAft>
              <a:defRPr/>
            </a:lvl4pPr>
            <a:lvl5pPr>
              <a:spcBef>
                <a:spcPts val="300"/>
              </a:spcBef>
              <a:spcAft>
                <a:spcPts val="300"/>
              </a:spcAft>
              <a:defRPr/>
            </a:lvl5pPr>
            <a:lvl6pPr>
              <a:spcBef>
                <a:spcPts val="300"/>
              </a:spcBef>
              <a:spcAft>
                <a:spcPts val="300"/>
              </a:spcAft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889000"/>
            <a:ext cx="4287721" cy="56784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41048" y="885283"/>
            <a:ext cx="4287721" cy="56784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DR-Camer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181769"/>
            <a:ext cx="7772400" cy="3113162"/>
          </a:xfrm>
        </p:spPr>
        <p:txBody>
          <a:bodyPr anchor="t"/>
          <a:lstStyle>
            <a:lvl1pPr algn="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10" descr="LogoW-ShadowTransBack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19843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/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/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/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/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8000">
                <a:schemeClr val="bg1"/>
              </a:gs>
              <a:gs pos="57000">
                <a:schemeClr val="bg1"/>
              </a:gs>
              <a:gs pos="0">
                <a:srgbClr val="4281B0"/>
              </a:gs>
              <a:gs pos="50000">
                <a:srgbClr val="FFFFFF"/>
              </a:gs>
              <a:gs pos="100000">
                <a:srgbClr val="4F81B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52400" y="6629400"/>
            <a:ext cx="88392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8802688" algn="r"/>
              </a:tabLst>
              <a:defRPr sz="1200" b="1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fld id="{1BE9A81E-27D7-4692-85B8-93898ECD2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lsst_cutaway_final_small01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9943" y="2648857"/>
            <a:ext cx="5109028" cy="3664857"/>
          </a:xfrm>
          <a:prstGeom prst="rect">
            <a:avLst/>
          </a:prstGeom>
        </p:spPr>
      </p:pic>
      <p:pic>
        <p:nvPicPr>
          <p:cNvPr id="8" name="Picture 10" descr="LogoW-ShadowTransBack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19843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40230" y="1197430"/>
            <a:ext cx="7634514" cy="3032188"/>
          </a:xfrm>
        </p:spPr>
        <p:txBody>
          <a:bodyPr anchor="t"/>
          <a:lstStyle>
            <a:lvl1pPr algn="r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PPT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86600" y="37785"/>
            <a:ext cx="2082800" cy="8004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981200" y="6400800"/>
            <a:ext cx="52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cap="all" dirty="0" smtClean="0">
                <a:solidFill>
                  <a:schemeClr val="bg1"/>
                </a:solidFill>
                <a:latin typeface="Arial Narrow"/>
                <a:cs typeface="Arial Narrow"/>
              </a:rPr>
              <a:t>Final</a:t>
            </a:r>
            <a:r>
              <a:rPr lang="en-US" sz="1200" cap="all" baseline="0" dirty="0" smtClean="0">
                <a:solidFill>
                  <a:schemeClr val="bg1"/>
                </a:solidFill>
                <a:latin typeface="Arial Narrow"/>
                <a:cs typeface="Arial Narrow"/>
              </a:rPr>
              <a:t> Design Review | Tucson, AZ | October 21-25, 2013</a:t>
            </a:r>
            <a:endParaRPr lang="en-US" sz="1200" cap="all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0" cap="flat">
            <a:noFill/>
            <a:round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34400" y="6553200"/>
            <a:ext cx="566737" cy="246221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fld id="{A51F6B24-625B-6B48-B1AE-970688573CDB}" type="slidenum">
              <a:rPr lang="en-US" sz="1000">
                <a:solidFill>
                  <a:schemeClr val="tx1"/>
                </a:solidFill>
                <a:latin typeface="Arial Narrow"/>
                <a:cs typeface="Arial Narrow"/>
              </a:rPr>
              <a:pPr defTabSz="457200"/>
              <a:t>‹#›</a:t>
            </a:fld>
            <a:endParaRPr lang="en-US" sz="10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23750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9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"/>
            <a:ext cx="7162800" cy="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" y="889000"/>
            <a:ext cx="8937626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25413" y="6629400"/>
            <a:ext cx="88915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1600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ctr"/>
                <a:tab pos="8859838" algn="r"/>
              </a:tabLst>
              <a:defRPr/>
            </a:pP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	LSST Camera</a:t>
            </a:r>
            <a:r>
              <a:rPr lang="en-US" sz="1000" baseline="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 CD-3</a:t>
            </a: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 Review • Brookhaven National</a:t>
            </a:r>
            <a:r>
              <a:rPr lang="en-US" sz="1000" baseline="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 Laboratory</a:t>
            </a: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, Brookhaven, NY • 2015	</a:t>
            </a:r>
            <a:fld id="{1376E7C9-C9E6-43A8-8BA8-CA44BAA9C55E}" type="slidenum">
              <a:rPr lang="en-US" sz="1000" kern="1200" smtClean="0">
                <a:solidFill>
                  <a:prstClr val="white">
                    <a:lumMod val="65000"/>
                  </a:prstClr>
                </a:solidFill>
                <a:latin typeface="+mj-lt"/>
                <a:ea typeface="ＭＳ Ｐゴシック" charset="-128"/>
                <a:cs typeface="+mn-cs"/>
              </a:rPr>
              <a:pPr marL="0" marR="0" indent="0" algn="l" defTabSz="16002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287838" algn="ctr"/>
                  <a:tab pos="8859838" algn="r"/>
                </a:tabLst>
                <a:defRPr/>
              </a:pPr>
              <a:t>‹#›</a:t>
            </a:fld>
            <a:endParaRPr lang="en-US" sz="1000" kern="1200" dirty="0">
              <a:solidFill>
                <a:prstClr val="white">
                  <a:lumMod val="65000"/>
                </a:prstClr>
              </a:solidFill>
              <a:latin typeface="+mj-lt"/>
              <a:ea typeface="ＭＳ Ｐゴシック" charset="-128"/>
              <a:cs typeface="+mn-cs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0800000">
            <a:off x="66675" y="808038"/>
            <a:ext cx="9028113" cy="1587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9" name="Picture 10" descr="LogoW-ShadowTransBack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915" y="24714"/>
            <a:ext cx="1742303" cy="7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2" r:id="rId2"/>
    <p:sldLayoutId id="2147483800" r:id="rId3"/>
    <p:sldLayoutId id="2147483788" r:id="rId4"/>
    <p:sldLayoutId id="2147483798" r:id="rId5"/>
    <p:sldLayoutId id="2147483807" r:id="rId6"/>
    <p:sldLayoutId id="2147483826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300"/>
        </a:spcAft>
        <a:buChar char="•"/>
        <a:defRPr b="1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ts val="600"/>
        </a:spcBef>
        <a:spcAft>
          <a:spcPts val="300"/>
        </a:spcAft>
        <a:buChar char="–"/>
        <a:defRPr b="1">
          <a:solidFill>
            <a:srgbClr val="1F497D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ts val="300"/>
        </a:spcBef>
        <a:spcAft>
          <a:spcPts val="300"/>
        </a:spcAft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ts val="300"/>
        </a:spcBef>
        <a:spcAft>
          <a:spcPts val="300"/>
        </a:spcAft>
        <a:buChar char="–"/>
        <a:defRPr sz="1600">
          <a:solidFill>
            <a:srgbClr val="1F497D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ts val="300"/>
        </a:spcBef>
        <a:spcAft>
          <a:spcPts val="300"/>
        </a:spcAft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"/>
            <a:ext cx="7162800" cy="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" y="889000"/>
            <a:ext cx="8937626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25413" y="6629400"/>
            <a:ext cx="88915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1600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ctr"/>
                <a:tab pos="8859838" algn="r"/>
              </a:tabLst>
              <a:defRPr/>
            </a:pP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	LSST Camera Review • SLAC National</a:t>
            </a:r>
            <a:r>
              <a:rPr lang="en-US" sz="1000" baseline="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 Accelerator Laboratory</a:t>
            </a: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, Menlo Park, CA • 2015	</a:t>
            </a:r>
            <a:fld id="{1376E7C9-C9E6-43A8-8BA8-CA44BAA9C55E}" type="slidenum">
              <a:rPr lang="en-US" sz="1000" kern="1200" smtClean="0">
                <a:solidFill>
                  <a:prstClr val="white">
                    <a:lumMod val="65000"/>
                  </a:prstClr>
                </a:solidFill>
                <a:latin typeface="+mj-lt"/>
                <a:ea typeface="ＭＳ Ｐゴシック" charset="-128"/>
                <a:cs typeface="+mn-cs"/>
              </a:rPr>
              <a:pPr marL="0" marR="0" indent="0" algn="l" defTabSz="16002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287838" algn="ctr"/>
                  <a:tab pos="8859838" algn="r"/>
                </a:tabLst>
                <a:defRPr/>
              </a:pPr>
              <a:t>‹#›</a:t>
            </a:fld>
            <a:endParaRPr lang="en-US" sz="1000" kern="1200" dirty="0">
              <a:solidFill>
                <a:prstClr val="white">
                  <a:lumMod val="65000"/>
                </a:prstClr>
              </a:solidFill>
              <a:latin typeface="+mj-lt"/>
              <a:ea typeface="ＭＳ Ｐゴシック" charset="-128"/>
              <a:cs typeface="+mn-cs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0800000">
            <a:off x="66675" y="808038"/>
            <a:ext cx="9028113" cy="1587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9" name="Picture 10" descr="LogoW-ShadowTransBack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915" y="24714"/>
            <a:ext cx="1742303" cy="7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786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27" r:id="rId2"/>
    <p:sldLayoutId id="2147483817" r:id="rId3"/>
    <p:sldLayoutId id="2147483818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300"/>
        </a:spcAft>
        <a:buChar char="•"/>
        <a:defRPr b="1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ts val="600"/>
        </a:spcBef>
        <a:spcAft>
          <a:spcPts val="300"/>
        </a:spcAft>
        <a:buChar char="–"/>
        <a:defRPr b="1">
          <a:solidFill>
            <a:srgbClr val="1F497D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ts val="300"/>
        </a:spcBef>
        <a:spcAft>
          <a:spcPts val="300"/>
        </a:spcAft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ts val="300"/>
        </a:spcBef>
        <a:spcAft>
          <a:spcPts val="300"/>
        </a:spcAft>
        <a:buChar char="–"/>
        <a:defRPr sz="1600">
          <a:solidFill>
            <a:srgbClr val="1F497D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ts val="300"/>
        </a:spcBef>
        <a:spcAft>
          <a:spcPts val="300"/>
        </a:spcAft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"/>
            <a:ext cx="7162800" cy="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" y="889000"/>
            <a:ext cx="8937626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25413" y="6629400"/>
            <a:ext cx="88915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600200">
              <a:spcBef>
                <a:spcPct val="50000"/>
              </a:spcBef>
              <a:tabLst>
                <a:tab pos="4287838" algn="ctr"/>
                <a:tab pos="8859838" algn="r"/>
              </a:tabLst>
              <a:defRPr/>
            </a:pP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t>	LSST Camera Review • SLAC National Accelerator Laboratory, Menlo Park, CA • 2015	</a:t>
            </a:r>
            <a:fld id="{1376E7C9-C9E6-43A8-8BA8-CA44BAA9C55E}" type="slidenum">
              <a:rPr lang="en-US" sz="1000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 defTabSz="1600200">
                <a:spcBef>
                  <a:spcPct val="50000"/>
                </a:spcBef>
                <a:tabLst>
                  <a:tab pos="4287838" algn="ctr"/>
                  <a:tab pos="8859838" algn="r"/>
                </a:tabLst>
                <a:defRPr/>
              </a:pPr>
              <a:t>‹#›</a:t>
            </a:fld>
            <a:endParaRPr lang="en-US" sz="1000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0800000">
            <a:off x="66675" y="808038"/>
            <a:ext cx="9028113" cy="1587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9" name="Picture 10" descr="LogoW-ShadowTransBack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915" y="24714"/>
            <a:ext cx="1742303" cy="7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722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1F497D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1F497D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181769"/>
            <a:ext cx="7772400" cy="3113162"/>
          </a:xfrm>
        </p:spPr>
        <p:txBody>
          <a:bodyPr>
            <a:noAutofit/>
          </a:bodyPr>
          <a:lstStyle/>
          <a:p>
            <a:pPr defTabSz="457200" eaLnBrk="1" hangingPunct="1"/>
            <a:r>
              <a:rPr lang="en-US" dirty="0" smtClean="0"/>
              <a:t>LSST Camera</a:t>
            </a:r>
            <a:br>
              <a:rPr lang="en-US" dirty="0" smtClean="0"/>
            </a:br>
            <a:r>
              <a:rPr lang="en-US" dirty="0" smtClean="0"/>
              <a:t>Environment, Safety, and Health</a:t>
            </a:r>
            <a:br>
              <a:rPr lang="en-US" dirty="0" smtClean="0"/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Joe Kenny</a:t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Camera Safety Manager</a:t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LSST Safety Council Review</a:t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18 August 2015</a:t>
            </a:r>
            <a:endParaRPr lang="en-US" kern="12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List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1809345" y="1014412"/>
            <a:ext cx="687745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Camera human- and system-hazards:</a:t>
            </a:r>
          </a:p>
          <a:p>
            <a:pPr marL="858838" lvl="1"/>
            <a:r>
              <a:rPr lang="en-US" sz="2200" kern="0" dirty="0" smtClean="0"/>
              <a:t>Thermal/cryogenic: 	13</a:t>
            </a:r>
            <a:endParaRPr lang="en-US" sz="2200" i="1" kern="0" dirty="0" smtClean="0"/>
          </a:p>
          <a:p>
            <a:pPr marL="858838" lvl="1"/>
            <a:r>
              <a:rPr lang="en-US" sz="2200" kern="0" dirty="0" smtClean="0"/>
              <a:t>Pressure/vacuum: 	9 </a:t>
            </a:r>
          </a:p>
          <a:p>
            <a:pPr marL="858838" lvl="1"/>
            <a:r>
              <a:rPr lang="en-US" sz="2200" kern="0" dirty="0" smtClean="0"/>
              <a:t>Mechanical: 		32 </a:t>
            </a:r>
          </a:p>
          <a:p>
            <a:pPr marL="858838" lvl="1"/>
            <a:r>
              <a:rPr lang="en-US" sz="2200" kern="0" dirty="0" smtClean="0"/>
              <a:t>Structural: 		32 </a:t>
            </a:r>
          </a:p>
          <a:p>
            <a:pPr marL="858838" lvl="1"/>
            <a:r>
              <a:rPr lang="en-US" sz="2200" kern="0" dirty="0" smtClean="0"/>
              <a:t>Electrical: 		31 </a:t>
            </a:r>
          </a:p>
          <a:p>
            <a:pPr marL="858838" lvl="1"/>
            <a:r>
              <a:rPr lang="en-US" sz="2200" kern="0" dirty="0" smtClean="0"/>
              <a:t>Control: 		4 </a:t>
            </a:r>
          </a:p>
          <a:p>
            <a:pPr marL="858838" lvl="1"/>
            <a:r>
              <a:rPr lang="en-US" sz="2200" kern="0" dirty="0" smtClean="0"/>
              <a:t>Environmental 		8 </a:t>
            </a:r>
          </a:p>
          <a:p>
            <a:pPr marL="858838" lvl="1"/>
            <a:r>
              <a:rPr lang="en-US" sz="2200" kern="0" dirty="0" smtClean="0"/>
              <a:t>Fire: 			</a:t>
            </a:r>
            <a:r>
              <a:rPr lang="en-US" sz="2200" kern="0" dirty="0"/>
              <a:t>1</a:t>
            </a:r>
            <a:endParaRPr lang="en-US" sz="2200" kern="0" dirty="0" smtClean="0"/>
          </a:p>
          <a:p>
            <a:pPr marL="858838" lvl="1"/>
            <a:r>
              <a:rPr lang="en-US" sz="2200" kern="0" dirty="0" smtClean="0"/>
              <a:t>Materials: 		19</a:t>
            </a:r>
          </a:p>
          <a:p>
            <a:pPr marL="0" indent="0">
              <a:buNone/>
            </a:pPr>
            <a:endParaRPr lang="en-US" kern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41" y="5181600"/>
            <a:ext cx="8475116" cy="137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List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 l="970" t="5434" r="970" b="1332"/>
          <a:stretch>
            <a:fillRect/>
          </a:stretch>
        </p:blipFill>
        <p:spPr bwMode="auto">
          <a:xfrm>
            <a:off x="833629" y="963038"/>
            <a:ext cx="7994726" cy="554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Lists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8425" y="951499"/>
            <a:ext cx="4775416" cy="56515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6 ways to mitigate a hazard</a:t>
            </a:r>
          </a:p>
          <a:p>
            <a:pPr lvl="1"/>
            <a:r>
              <a:rPr lang="en-US" dirty="0" smtClean="0"/>
              <a:t>Eliminate hazard: Remove the hazard altogether </a:t>
            </a:r>
          </a:p>
          <a:p>
            <a:pPr lvl="1"/>
            <a:r>
              <a:rPr lang="en-US" dirty="0" smtClean="0"/>
              <a:t>Control hazard: Change design/manufacturing plans to reduce risk of mishap</a:t>
            </a:r>
          </a:p>
          <a:p>
            <a:pPr lvl="1"/>
            <a:r>
              <a:rPr lang="en-US" dirty="0" smtClean="0"/>
              <a:t>Safety feature: Incorporate passive or static interveners to prevent a mishap</a:t>
            </a:r>
          </a:p>
          <a:p>
            <a:pPr lvl="1"/>
            <a:r>
              <a:rPr lang="en-US" dirty="0" smtClean="0"/>
              <a:t>Safety device: Add active device or monitor to interrupt mishap sequence</a:t>
            </a:r>
          </a:p>
          <a:p>
            <a:pPr lvl="1"/>
            <a:r>
              <a:rPr lang="en-US" dirty="0" smtClean="0"/>
              <a:t>Warning device: Incorporate monitors and warning of incipient mishap</a:t>
            </a:r>
          </a:p>
          <a:p>
            <a:pPr lvl="1"/>
            <a:r>
              <a:rPr lang="en-US" dirty="0" smtClean="0"/>
              <a:t>Procedure, training: Invoke special procedures, PPE, dedicated equipment</a:t>
            </a:r>
          </a:p>
          <a:p>
            <a:r>
              <a:rPr lang="en-US" dirty="0" smtClean="0"/>
              <a:t>And 5 ways to verify those mitigations:</a:t>
            </a:r>
          </a:p>
          <a:p>
            <a:pPr lvl="1"/>
            <a:r>
              <a:rPr lang="en-US" dirty="0" smtClean="0"/>
              <a:t>Test: Functional test of installed system verifies mitigation functions correctly</a:t>
            </a:r>
          </a:p>
          <a:p>
            <a:pPr lvl="1"/>
            <a:r>
              <a:rPr lang="en-US" dirty="0" smtClean="0"/>
              <a:t>Inspection: Visual inspection or measurement verifies mitigation is applied as-req'd</a:t>
            </a:r>
          </a:p>
          <a:p>
            <a:pPr lvl="1"/>
            <a:r>
              <a:rPr lang="en-US" dirty="0" smtClean="0"/>
              <a:t>Process control: Control parts/mat'l selection; qual/proof test; fab/ass'y process controls</a:t>
            </a:r>
          </a:p>
          <a:p>
            <a:pPr lvl="1"/>
            <a:r>
              <a:rPr lang="en-US" dirty="0" smtClean="0"/>
              <a:t>Audit: Check of in situ mitigations verifies that they are being used</a:t>
            </a:r>
          </a:p>
          <a:p>
            <a:pPr lvl="1"/>
            <a:r>
              <a:rPr lang="en-US" dirty="0" smtClean="0"/>
              <a:t>Review: Review or analysis of mitigation plans indicates that they will reduce hazard level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87721"/>
              </p:ext>
            </p:extLst>
          </p:nvPr>
        </p:nvGraphicFramePr>
        <p:xfrm>
          <a:off x="5459766" y="1361597"/>
          <a:ext cx="3285755" cy="18745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11171"/>
                <a:gridCol w="2574584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000099"/>
                          </a:solidFill>
                          <a:effectLst/>
                        </a:rPr>
                        <a:t>Cryostat Mitigation </a:t>
                      </a:r>
                      <a:r>
                        <a:rPr lang="en-US" sz="18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Strategy</a:t>
                      </a:r>
                      <a:endParaRPr lang="en-US" sz="20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Eliminate hazard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Control hazard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Safety feature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Safety device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Warning device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0099"/>
                          </a:solidFill>
                          <a:effectLst/>
                        </a:rPr>
                        <a:t>Procedure, training</a:t>
                      </a:r>
                      <a:endParaRPr lang="en-US" sz="1400" b="0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52470"/>
              </p:ext>
            </p:extLst>
          </p:nvPr>
        </p:nvGraphicFramePr>
        <p:xfrm>
          <a:off x="5476364" y="4230025"/>
          <a:ext cx="3285755" cy="156019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11171"/>
                <a:gridCol w="2574584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Cryostat Verification </a:t>
                      </a:r>
                      <a:r>
                        <a:rPr lang="en-US" sz="1400" b="1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Method</a:t>
                      </a:r>
                    </a:p>
                  </a:txBody>
                  <a:tcPr marL="3429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Process control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Audit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Review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Reports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200" kern="0" dirty="0" smtClean="0"/>
              <a:t>LCA-10740   </a:t>
            </a:r>
            <a:r>
              <a:rPr lang="en-US" sz="2200" i="1" kern="0" dirty="0" smtClean="0"/>
              <a:t>Physical Damage to Sensors during Acceptance Testing</a:t>
            </a:r>
          </a:p>
          <a:p>
            <a:pPr>
              <a:defRPr/>
            </a:pPr>
            <a:r>
              <a:rPr lang="en-US" sz="2200" kern="0" dirty="0" smtClean="0"/>
              <a:t>LCA-10741   </a:t>
            </a:r>
            <a:r>
              <a:rPr lang="en-US" sz="2200" i="1" kern="0" dirty="0" smtClean="0"/>
              <a:t>Contamination of Sensors</a:t>
            </a:r>
          </a:p>
          <a:p>
            <a:pPr>
              <a:defRPr/>
            </a:pPr>
            <a:r>
              <a:rPr lang="en-US" sz="2200" kern="0" dirty="0" smtClean="0"/>
              <a:t>LCA-10742   </a:t>
            </a:r>
            <a:r>
              <a:rPr lang="en-US" sz="2200" i="1" kern="0" dirty="0" smtClean="0"/>
              <a:t>Overpressure/Failure of Cryostat</a:t>
            </a:r>
          </a:p>
          <a:p>
            <a:pPr>
              <a:defRPr/>
            </a:pPr>
            <a:r>
              <a:rPr lang="en-US" sz="2200" kern="0" dirty="0"/>
              <a:t>LCA-10743   </a:t>
            </a:r>
            <a:r>
              <a:rPr lang="en-US" sz="2200" i="1" kern="0" dirty="0"/>
              <a:t>Physical Collision of Exchange System Pa</a:t>
            </a:r>
            <a:r>
              <a:rPr lang="en-US" sz="2200" kern="0" dirty="0"/>
              <a:t>rts </a:t>
            </a:r>
            <a:endParaRPr lang="en-US" sz="2200" kern="0" dirty="0" smtClean="0"/>
          </a:p>
          <a:p>
            <a:pPr>
              <a:defRPr/>
            </a:pPr>
            <a:r>
              <a:rPr lang="en-US" sz="2200" kern="0" dirty="0" smtClean="0"/>
              <a:t>LCA-10744   </a:t>
            </a:r>
            <a:r>
              <a:rPr lang="en-US" sz="2200" i="1" kern="0" dirty="0" smtClean="0"/>
              <a:t>Oxygen Deficiency Hazard (ODH)</a:t>
            </a:r>
          </a:p>
          <a:p>
            <a:pPr>
              <a:defRPr/>
            </a:pPr>
            <a:r>
              <a:rPr lang="en-US" sz="2200" kern="0" dirty="0" smtClean="0"/>
              <a:t>LCA-10745   </a:t>
            </a:r>
            <a:r>
              <a:rPr lang="en-US" sz="2200" i="1" kern="0" dirty="0" smtClean="0"/>
              <a:t>Damage/Failure of L3</a:t>
            </a:r>
          </a:p>
          <a:p>
            <a:pPr>
              <a:defRPr/>
            </a:pPr>
            <a:r>
              <a:rPr lang="en-US" sz="2200" kern="0" dirty="0" smtClean="0"/>
              <a:t>LCA-10746   </a:t>
            </a:r>
            <a:r>
              <a:rPr lang="en-US" sz="2200" i="1" kern="0" dirty="0" smtClean="0"/>
              <a:t>Damage/Failure of L1 – L2</a:t>
            </a:r>
          </a:p>
          <a:p>
            <a:pPr>
              <a:defRPr/>
            </a:pPr>
            <a:r>
              <a:rPr lang="en-US" sz="2200" kern="0" dirty="0" smtClean="0"/>
              <a:t>LCA-10747   </a:t>
            </a:r>
            <a:r>
              <a:rPr lang="en-US" sz="2200" i="1" kern="0" dirty="0" smtClean="0"/>
              <a:t>Power up or Power down Damage to Sensors</a:t>
            </a:r>
          </a:p>
          <a:p>
            <a:pPr>
              <a:defRPr/>
            </a:pPr>
            <a:r>
              <a:rPr lang="en-US" sz="2200" kern="0" dirty="0" smtClean="0"/>
              <a:t>LCA-10794   </a:t>
            </a:r>
            <a:r>
              <a:rPr lang="en-US" sz="2200" i="1" kern="0" dirty="0" smtClean="0"/>
              <a:t>ESD Damage Sensors</a:t>
            </a:r>
          </a:p>
          <a:p>
            <a:pPr>
              <a:defRPr/>
            </a:pPr>
            <a:r>
              <a:rPr lang="en-US" sz="2200" kern="0" dirty="0" smtClean="0"/>
              <a:t>LCA-10795   </a:t>
            </a:r>
            <a:r>
              <a:rPr lang="en-US" sz="2200" i="1" kern="0" dirty="0" smtClean="0"/>
              <a:t>Temperature Excursion for Sensors</a:t>
            </a:r>
          </a:p>
          <a:p>
            <a:endParaRPr 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SSPP helps integrate safety into </a:t>
            </a:r>
            <a:r>
              <a:rPr lang="en-US" sz="2400" dirty="0"/>
              <a:t>the LSST Camera </a:t>
            </a:r>
            <a:r>
              <a:rPr lang="en-US" sz="2400" dirty="0" smtClean="0"/>
              <a:t>Project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HAR, Hazard List, and Hazard Reports detail hazards, mitigations, and verifications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smtClean="0"/>
              <a:t>Team has provided extensive and detailed documentation of hazard causes and mitigations </a:t>
            </a:r>
          </a:p>
          <a:p>
            <a:endParaRPr lang="en-US" kern="0" dirty="0"/>
          </a:p>
        </p:txBody>
      </p:sp>
      <p:sp>
        <p:nvSpPr>
          <p:cNvPr id="81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2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Outline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8387" y="1478280"/>
            <a:ext cx="8661060" cy="3103448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800" i="1" dirty="0" smtClean="0"/>
              <a:t>LSST Camera System Safety Program Plan </a:t>
            </a:r>
            <a:r>
              <a:rPr lang="en-US" sz="2800" dirty="0" smtClean="0"/>
              <a:t>(LCA-31)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i="1" dirty="0" smtClean="0"/>
              <a:t>LSST Camera Hazard Analysis Report </a:t>
            </a:r>
            <a:r>
              <a:rPr lang="en-US" sz="2800" dirty="0" smtClean="0"/>
              <a:t>(LCA-14)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i="1" dirty="0" smtClean="0"/>
              <a:t>LSST Camera Hazard List </a:t>
            </a:r>
            <a:r>
              <a:rPr lang="en-US" sz="2800" dirty="0" smtClean="0"/>
              <a:t>(LCA-15), mitigations and verifications</a:t>
            </a:r>
            <a:endParaRPr lang="en-US" sz="2800" dirty="0"/>
          </a:p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000000"/>
                </a:solidFill>
                <a:effectLst/>
              </a:rPr>
              <a:t>LSST Camera System Safety Program Plan </a:t>
            </a:r>
            <a:r>
              <a:rPr lang="en-US" dirty="0">
                <a:solidFill>
                  <a:srgbClr val="000000"/>
                </a:solidFill>
                <a:effectLst/>
              </a:rPr>
              <a:t>(LCA-31)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8387" y="889000"/>
            <a:ext cx="8661060" cy="5441462"/>
          </a:xfrm>
        </p:spPr>
        <p:txBody>
          <a:bodyPr>
            <a:normAutofit fontScale="85000" lnSpcReduction="10000"/>
          </a:bodyPr>
          <a:lstStyle/>
          <a:p>
            <a:r>
              <a:rPr lang="en-US" sz="2400" b="0" dirty="0" smtClean="0"/>
              <a:t>Describes </a:t>
            </a:r>
            <a:r>
              <a:rPr lang="en-US" sz="2400" b="0" dirty="0"/>
              <a:t>tasks and </a:t>
            </a:r>
            <a:r>
              <a:rPr lang="en-US" sz="2400" b="0" dirty="0" smtClean="0"/>
              <a:t>activities of the </a:t>
            </a:r>
            <a:r>
              <a:rPr lang="en-US" sz="2400" b="0" dirty="0"/>
              <a:t>Camera System Safety </a:t>
            </a:r>
            <a:r>
              <a:rPr lang="en-US" sz="2400" b="0" dirty="0" smtClean="0"/>
              <a:t>Program (SSP) in identifying Camera hazards imposing </a:t>
            </a:r>
            <a:r>
              <a:rPr lang="en-US" sz="2400" b="0" dirty="0"/>
              <a:t>design requirements and management controls to prevent mishaps </a:t>
            </a:r>
            <a:r>
              <a:rPr lang="en-US" sz="2400" b="0" dirty="0" smtClean="0"/>
              <a:t>and/or mitigate </a:t>
            </a:r>
            <a:r>
              <a:rPr lang="en-US" sz="2400" b="0" dirty="0"/>
              <a:t>their </a:t>
            </a:r>
            <a:r>
              <a:rPr lang="en-US" sz="2400" b="0" dirty="0" smtClean="0"/>
              <a:t>impact</a:t>
            </a:r>
          </a:p>
          <a:p>
            <a:r>
              <a:rPr lang="en-US" sz="2400" b="0" dirty="0" smtClean="0"/>
              <a:t>Covers </a:t>
            </a:r>
            <a:r>
              <a:rPr lang="en-US" sz="2400" b="0" dirty="0"/>
              <a:t>all phases of the program including design, development, fabrication, assembly, handling, transportation, storage, integration, test, and </a:t>
            </a:r>
            <a:r>
              <a:rPr lang="en-US" sz="2400" b="0" dirty="0" smtClean="0"/>
              <a:t>operation </a:t>
            </a:r>
            <a:endParaRPr lang="en-US" sz="2400" b="0" dirty="0"/>
          </a:p>
          <a:p>
            <a:r>
              <a:rPr lang="en-US" sz="2400" b="0" dirty="0" smtClean="0"/>
              <a:t>Assures that </a:t>
            </a:r>
          </a:p>
          <a:p>
            <a:pPr lvl="1"/>
            <a:r>
              <a:rPr lang="en-US" sz="2400" b="0" dirty="0" smtClean="0"/>
              <a:t>Safety </a:t>
            </a:r>
            <a:r>
              <a:rPr lang="en-US" sz="2400" b="0" dirty="0"/>
              <a:t>is optimized in the design, construction, and operation of the Camera, consistent with performance, schedule and budget </a:t>
            </a:r>
          </a:p>
          <a:p>
            <a:pPr lvl="1"/>
            <a:r>
              <a:rPr lang="en-US" sz="2400" b="0" dirty="0"/>
              <a:t>Hazards associated with the system are identified and evaluated for all phases of the program. </a:t>
            </a:r>
          </a:p>
          <a:p>
            <a:pPr lvl="1"/>
            <a:r>
              <a:rPr lang="en-US" sz="2400" b="0" dirty="0"/>
              <a:t>The risks associated with all identified hazards are controlled to acceptable levels. </a:t>
            </a:r>
          </a:p>
          <a:p>
            <a:pPr lvl="1"/>
            <a:r>
              <a:rPr lang="en-US" sz="2400" b="0" dirty="0"/>
              <a:t>New hazards are not introduced into the system through design changes. </a:t>
            </a:r>
          </a:p>
          <a:p>
            <a:pPr lvl="1"/>
            <a:r>
              <a:rPr lang="en-US" sz="2400" b="0" dirty="0"/>
              <a:t>Requirements for retrofit actions necessary to eliminate or control hazards are minimized.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000000"/>
                </a:solidFill>
                <a:effectLst/>
              </a:rPr>
              <a:t>LSST Camera System Safety Program Plan </a:t>
            </a:r>
            <a:r>
              <a:rPr lang="en-US" dirty="0">
                <a:solidFill>
                  <a:srgbClr val="000000"/>
                </a:solidFill>
                <a:effectLst/>
              </a:rPr>
              <a:t>(LCA-31)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8387" y="1266092"/>
            <a:ext cx="8661060" cy="5064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/>
              <a:t>Defines the role of the  Camera System Safety Engineer, viz.:</a:t>
            </a:r>
            <a:endParaRPr lang="en-US" sz="2400" b="0" dirty="0"/>
          </a:p>
          <a:p>
            <a:pPr lvl="1"/>
            <a:r>
              <a:rPr lang="en-US" sz="2400" b="0" dirty="0" smtClean="0"/>
              <a:t>Participates in formal </a:t>
            </a:r>
            <a:r>
              <a:rPr lang="en-US" sz="2400" b="0" dirty="0"/>
              <a:t>design reviews </a:t>
            </a:r>
          </a:p>
          <a:p>
            <a:pPr lvl="1"/>
            <a:r>
              <a:rPr lang="en-US" sz="2400" b="0" dirty="0" smtClean="0"/>
              <a:t>Prepares </a:t>
            </a:r>
            <a:r>
              <a:rPr lang="en-US" sz="2400" b="0" dirty="0"/>
              <a:t>the SSP deliverable documents </a:t>
            </a:r>
          </a:p>
          <a:p>
            <a:pPr lvl="1"/>
            <a:r>
              <a:rPr lang="en-US" sz="2400" b="0" dirty="0" smtClean="0"/>
              <a:t>Supports the </a:t>
            </a:r>
            <a:r>
              <a:rPr lang="en-US" sz="2400" b="0" dirty="0"/>
              <a:t>LSST SSP implementation and providing the primary interface to the Camera </a:t>
            </a:r>
          </a:p>
          <a:p>
            <a:pPr lvl="1"/>
            <a:r>
              <a:rPr lang="en-US" sz="2400" b="0" dirty="0" smtClean="0"/>
              <a:t>Develops </a:t>
            </a:r>
            <a:r>
              <a:rPr lang="en-US" sz="2400" b="0" dirty="0"/>
              <a:t>and </a:t>
            </a:r>
            <a:r>
              <a:rPr lang="en-US" sz="2400" b="0" dirty="0" smtClean="0"/>
              <a:t>applies </a:t>
            </a:r>
            <a:r>
              <a:rPr lang="en-US" sz="2400" b="0" dirty="0"/>
              <a:t>safety design criteria and </a:t>
            </a:r>
            <a:r>
              <a:rPr lang="en-US" sz="2400" b="0" dirty="0" smtClean="0"/>
              <a:t>requirements </a:t>
            </a:r>
            <a:endParaRPr lang="en-US" sz="2400" b="0" dirty="0"/>
          </a:p>
          <a:p>
            <a:pPr lvl="1"/>
            <a:r>
              <a:rPr lang="en-US" sz="2400" b="0" dirty="0" smtClean="0"/>
              <a:t>Reviews </a:t>
            </a:r>
            <a:r>
              <a:rPr lang="en-US" sz="2400" b="0" dirty="0"/>
              <a:t>and </a:t>
            </a:r>
            <a:r>
              <a:rPr lang="en-US" sz="2400" b="0" dirty="0" smtClean="0"/>
              <a:t>approves </a:t>
            </a:r>
            <a:r>
              <a:rPr lang="en-US" sz="2400" b="0" dirty="0"/>
              <a:t>selected drawings, specifications, and procedures </a:t>
            </a:r>
            <a:r>
              <a:rPr lang="en-US" sz="2400" b="0" dirty="0" smtClean="0"/>
              <a:t> </a:t>
            </a:r>
            <a:endParaRPr lang="en-US" sz="2400" b="0" dirty="0"/>
          </a:p>
          <a:p>
            <a:pPr lvl="1"/>
            <a:r>
              <a:rPr lang="en-US" sz="2400" b="0" dirty="0" smtClean="0"/>
              <a:t>Evaluates </a:t>
            </a:r>
            <a:r>
              <a:rPr lang="en-US" sz="2400" b="0" dirty="0"/>
              <a:t>design changes for their impact on safety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000000"/>
                </a:solidFill>
                <a:effectLst/>
              </a:rPr>
              <a:t>LSST Camera System Safety Program Plan </a:t>
            </a:r>
            <a:r>
              <a:rPr lang="en-US" dirty="0">
                <a:solidFill>
                  <a:srgbClr val="000000"/>
                </a:solidFill>
                <a:effectLst/>
              </a:rPr>
              <a:t>(LCA-31)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1" y="1236720"/>
            <a:ext cx="7054947" cy="53901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744" y="1842867"/>
            <a:ext cx="5264834" cy="1575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…describes the system safety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4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Hazard Analysis Report and Hazard List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927" y="2594184"/>
            <a:ext cx="6218073" cy="356905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52401" y="846306"/>
            <a:ext cx="8839200" cy="192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i="1" kern="0" dirty="0" smtClean="0"/>
              <a:t>LSST Camera Hazard Analysis Report </a:t>
            </a:r>
            <a:r>
              <a:rPr lang="en-US" sz="2000" kern="0" dirty="0" smtClean="0"/>
              <a:t>(LCA-14) addresses Camera operating hazards</a:t>
            </a:r>
          </a:p>
          <a:p>
            <a:r>
              <a:rPr lang="en-US" sz="2000" i="1" kern="0" dirty="0" smtClean="0"/>
              <a:t>LSST Camera Hazard List </a:t>
            </a:r>
            <a:r>
              <a:rPr lang="en-US" sz="2000" kern="0" dirty="0" smtClean="0"/>
              <a:t>(LCA-15) is a summary containing all hazards, their assessed risks, and mitigations</a:t>
            </a:r>
          </a:p>
          <a:p>
            <a:endParaRPr lang="en-US" sz="2000" kern="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835" y="1948882"/>
            <a:ext cx="4432165" cy="457614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Hazard Analysis Report (LCA-14)</a:t>
            </a:r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52400" y="1433160"/>
            <a:ext cx="8839200" cy="331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Describes Camera subsystems in prose and diagrams</a:t>
            </a:r>
          </a:p>
          <a:p>
            <a:r>
              <a:rPr lang="en-US" sz="2400" kern="0" dirty="0" smtClean="0"/>
              <a:t>Describes analysis process (use of system-safety principles)</a:t>
            </a:r>
          </a:p>
          <a:p>
            <a:r>
              <a:rPr lang="en-US" sz="2400" kern="0" dirty="0" smtClean="0"/>
              <a:t>Outlines Camera operating hazards</a:t>
            </a:r>
          </a:p>
          <a:p>
            <a:r>
              <a:rPr lang="en-US" sz="2400" kern="0" dirty="0" smtClean="0"/>
              <a:t>Outlines hazards seen during integration, testing, and commissioning</a:t>
            </a:r>
          </a:p>
          <a:p>
            <a:r>
              <a:rPr lang="en-US" sz="2400" kern="0" dirty="0" smtClean="0"/>
              <a:t>Outlines mitigations for above hazards</a:t>
            </a:r>
          </a:p>
          <a:p>
            <a:endParaRPr lang="en-US" sz="2400" kern="0" dirty="0" smtClean="0"/>
          </a:p>
          <a:p>
            <a:endParaRPr lang="en-US" sz="2400" kern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List (LCA-15)</a:t>
            </a:r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149 hazards identified and analyzed for probability and consequence</a:t>
            </a:r>
            <a:endParaRPr lang="en-US" sz="2400" kern="0" dirty="0"/>
          </a:p>
          <a:p>
            <a:r>
              <a:rPr lang="en-US" sz="2400" kern="0" dirty="0" smtClean="0"/>
              <a:t>Ten of these hazards warranted the development of </a:t>
            </a:r>
            <a:r>
              <a:rPr lang="en-US" sz="2400" i="1" kern="0" dirty="0" smtClean="0"/>
              <a:t>Hazard Reports</a:t>
            </a:r>
            <a:r>
              <a:rPr lang="en-US" sz="2400" kern="0" dirty="0" smtClean="0"/>
              <a:t> (further documentation of causes, mitigations, and verification methods)</a:t>
            </a:r>
          </a:p>
          <a:p>
            <a:pPr marL="342900" lvl="1" indent="-342900">
              <a:buFontTx/>
              <a:buChar char="•"/>
            </a:pPr>
            <a:r>
              <a:rPr lang="en-US" sz="2400" kern="0" dirty="0" smtClean="0">
                <a:solidFill>
                  <a:schemeClr val="tx1"/>
                </a:solidFill>
              </a:rPr>
              <a:t>29 hazards identified mitigation strategies involving active monitoring and control. This established the requirement for the Camera Protection System (CPS)</a:t>
            </a:r>
          </a:p>
          <a:p>
            <a:pPr marL="342900" lvl="1" indent="-342900">
              <a:buFontTx/>
              <a:buChar char="•"/>
            </a:pPr>
            <a:r>
              <a:rPr lang="en-US" sz="2400" kern="0" dirty="0" smtClean="0">
                <a:solidFill>
                  <a:schemeClr val="tx1"/>
                </a:solidFill>
              </a:rPr>
              <a:t>The CPS is a safety net that ensures no unsafe operations are executed and that systems are put in a safe state if a fault or a failure occurs </a:t>
            </a:r>
            <a:endParaRPr lang="en-US" sz="2400" kern="0" dirty="0" smtClean="0">
              <a:solidFill>
                <a:schemeClr val="tx1"/>
              </a:solidFill>
              <a:cs typeface="ＭＳ Ｐゴシック" pitchFamily="-111" charset="-128"/>
            </a:endParaRPr>
          </a:p>
          <a:p>
            <a:pPr lvl="1"/>
            <a:r>
              <a:rPr lang="en-US" sz="2200" kern="0" dirty="0" smtClean="0"/>
              <a:t>LCA-139  “Hardware Protection Plan” sets the methodology, architecture, and requirements that define the CPS </a:t>
            </a:r>
          </a:p>
          <a:p>
            <a:pPr lvl="1"/>
            <a:r>
              <a:rPr lang="en-US" sz="2200" kern="0" dirty="0" smtClean="0"/>
              <a:t>LCA-140 “Hazard Protocol List” identifies these hazards and delineates the protection protocols for each</a:t>
            </a:r>
            <a:endParaRPr lang="en-US" sz="19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List (LCA-15)</a:t>
            </a:r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199" y="1014412"/>
            <a:ext cx="8229601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1F497D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Has a very-detailed log for tracking of all changes since inception</a:t>
            </a:r>
            <a:endParaRPr lang="en-US" sz="19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LSST Safety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Council Camera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Review • Bremerton,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WA</a:t>
            </a:r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Calibri" charset="0"/>
              </a:rPr>
              <a:t> • 2015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6" y="2645952"/>
            <a:ext cx="9019700" cy="182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61776</TotalTime>
  <Words>1018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Default Design</vt:lpstr>
      <vt:lpstr>2_Default Design</vt:lpstr>
      <vt:lpstr>3_Default Design</vt:lpstr>
      <vt:lpstr>LSST Camera Environment, Safety, and Health  Joe Kenny Camera Safety Manager  LSST Safety Council Review 18 August 2015</vt:lpstr>
      <vt:lpstr>Outline</vt:lpstr>
      <vt:lpstr>LSST Camera System Safety Program Plan (LCA-31)</vt:lpstr>
      <vt:lpstr>LSST Camera System Safety Program Plan (LCA-31)</vt:lpstr>
      <vt:lpstr>LSST Camera System Safety Program Plan (LCA-31)</vt:lpstr>
      <vt:lpstr>Hazard Analysis Report and Hazard List</vt:lpstr>
      <vt:lpstr>Hazard Analysis Report (LCA-14)</vt:lpstr>
      <vt:lpstr>Hazard List (LCA-15)</vt:lpstr>
      <vt:lpstr>Hazard List (LCA-15)</vt:lpstr>
      <vt:lpstr>Hazard List</vt:lpstr>
      <vt:lpstr>Hazard List</vt:lpstr>
      <vt:lpstr>Hazard Lists</vt:lpstr>
      <vt:lpstr>Hazard Reports</vt:lpstr>
      <vt:lpstr>Summary</vt:lpstr>
      <vt:lpstr>End of Presentation</vt:lpstr>
    </vt:vector>
  </TitlesOfParts>
  <Company>Stanford Linear Accelerator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Riot, Vincent J.</dc:creator>
  <cp:lastModifiedBy>robm</cp:lastModifiedBy>
  <cp:revision>1416</cp:revision>
  <cp:lastPrinted>2015-07-31T16:43:15Z</cp:lastPrinted>
  <dcterms:created xsi:type="dcterms:W3CDTF">2011-06-03T18:19:47Z</dcterms:created>
  <dcterms:modified xsi:type="dcterms:W3CDTF">2015-08-17T16:43:16Z</dcterms:modified>
</cp:coreProperties>
</file>