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1" r:id="rId2"/>
    <p:sldId id="640" r:id="rId3"/>
    <p:sldId id="641" r:id="rId4"/>
    <p:sldId id="642" r:id="rId5"/>
    <p:sldId id="643" r:id="rId6"/>
    <p:sldId id="644" r:id="rId7"/>
    <p:sldId id="645" r:id="rId8"/>
    <p:sldId id="639" r:id="rId9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CCFFCC"/>
    <a:srgbClr val="6699FF"/>
    <a:srgbClr val="DDDDDD"/>
    <a:srgbClr val="99CCFF"/>
    <a:srgbClr val="4281B0"/>
    <a:srgbClr val="4F81BD"/>
    <a:srgbClr val="4F95BD"/>
    <a:srgbClr val="4F8FBD"/>
    <a:srgbClr val="4D8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78" autoAdjust="0"/>
    <p:restoredTop sz="97030" autoAdjust="0"/>
  </p:normalViewPr>
  <p:slideViewPr>
    <p:cSldViewPr snapToGrid="0">
      <p:cViewPr varScale="1">
        <p:scale>
          <a:sx n="100" d="100"/>
          <a:sy n="100" d="100"/>
        </p:scale>
        <p:origin x="832" y="56"/>
      </p:cViewPr>
      <p:guideLst>
        <p:guide orient="horz" pos="3792"/>
        <p:guide pos="2880"/>
      </p:guideLst>
    </p:cSldViewPr>
  </p:slideViewPr>
  <p:outlineViewPr>
    <p:cViewPr>
      <p:scale>
        <a:sx n="33" d="100"/>
        <a:sy n="33" d="100"/>
      </p:scale>
      <p:origin x="0" y="1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2001" cy="461193"/>
          </a:xfrm>
          <a:prstGeom prst="rect">
            <a:avLst/>
          </a:prstGeom>
        </p:spPr>
        <p:txBody>
          <a:bodyPr vert="horz" lIns="87485" tIns="43743" rIns="87485" bIns="4374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567" y="1"/>
            <a:ext cx="3012001" cy="461193"/>
          </a:xfrm>
          <a:prstGeom prst="rect">
            <a:avLst/>
          </a:prstGeom>
        </p:spPr>
        <p:txBody>
          <a:bodyPr vert="horz" lIns="87485" tIns="43743" rIns="87485" bIns="43743" rtlCol="0"/>
          <a:lstStyle>
            <a:lvl1pPr algn="r">
              <a:defRPr sz="1100"/>
            </a:lvl1pPr>
          </a:lstStyle>
          <a:p>
            <a:fld id="{B4D7A4AE-1E04-4A83-9F5D-75B1AA859C36}" type="datetimeFigureOut">
              <a:rPr lang="en-US" smtClean="0"/>
              <a:pPr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3357"/>
            <a:ext cx="3012001" cy="461193"/>
          </a:xfrm>
          <a:prstGeom prst="rect">
            <a:avLst/>
          </a:prstGeom>
        </p:spPr>
        <p:txBody>
          <a:bodyPr vert="horz" lIns="87485" tIns="43743" rIns="87485" bIns="4374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567" y="8773357"/>
            <a:ext cx="3012001" cy="461193"/>
          </a:xfrm>
          <a:prstGeom prst="rect">
            <a:avLst/>
          </a:prstGeom>
        </p:spPr>
        <p:txBody>
          <a:bodyPr vert="horz" lIns="87485" tIns="43743" rIns="87485" bIns="43743" rtlCol="0" anchor="b"/>
          <a:lstStyle>
            <a:lvl1pPr algn="r">
              <a:defRPr sz="1100"/>
            </a:lvl1pPr>
          </a:lstStyle>
          <a:p>
            <a:fld id="{E71B1CF2-FC8A-4496-A441-85C82A383C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46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11391" cy="46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defTabSz="924884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145" y="2"/>
            <a:ext cx="3011391" cy="46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>
            <a:lvl1pPr algn="r" defTabSz="924884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701" y="4386826"/>
            <a:ext cx="5560677" cy="4157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101"/>
            <a:ext cx="3011391" cy="46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defTabSz="924884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145" y="8772101"/>
            <a:ext cx="3011391" cy="46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09" tIns="46205" rIns="92409" bIns="46205" numCol="1" anchor="b" anchorCtr="0" compatLnSpc="1">
            <a:prstTxWarp prst="textNoShape">
              <a:avLst/>
            </a:prstTxWarp>
          </a:bodyPr>
          <a:lstStyle>
            <a:lvl1pPr algn="r" defTabSz="924884">
              <a:defRPr sz="1100"/>
            </a:lvl1pPr>
          </a:lstStyle>
          <a:p>
            <a:fld id="{C13862D6-DACC-4751-806F-6C276E63C2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76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AA20-0EDC-49BA-9148-81246CCA75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9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4" y="1843321"/>
            <a:ext cx="7772400" cy="1081304"/>
          </a:xfrm>
        </p:spPr>
        <p:txBody>
          <a:bodyPr lIns="91440" tIns="45720" rIns="91440" anchor="ctr"/>
          <a:lstStyle>
            <a:lvl1pPr algn="ctr">
              <a:defRPr sz="2800">
                <a:solidFill>
                  <a:srgbClr val="1F497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52400" y="6629400"/>
            <a:ext cx="8839200" cy="195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0099"/>
                </a:solidFill>
                <a:latin typeface="Calibri" charset="0"/>
              </a:defRPr>
            </a:lvl1pPr>
          </a:lstStyle>
          <a:p>
            <a:r>
              <a:rPr lang="en-US"/>
              <a:t>	</a:t>
            </a:r>
            <a:fld id="{D12B2820-3F65-45BE-91BA-AE09E0F8B74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" name="Picture 5" descr="lsst_cutaway_final_small01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0224" y="3281312"/>
            <a:ext cx="4104797" cy="2952572"/>
          </a:xfrm>
          <a:prstGeom prst="rect">
            <a:avLst/>
          </a:prstGeom>
        </p:spPr>
      </p:pic>
      <p:pic>
        <p:nvPicPr>
          <p:cNvPr id="8" name="Picture 5" descr="LSST_Logo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969" y="640475"/>
            <a:ext cx="2576286" cy="731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err="1" smtClean="0"/>
              <a:t>adfad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25" y="889000"/>
            <a:ext cx="4287721" cy="56784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err="1" smtClean="0"/>
              <a:t>adfad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41048" y="885283"/>
            <a:ext cx="4287721" cy="56784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err="1" smtClean="0"/>
              <a:t>adfad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DR-Camera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1181769"/>
            <a:ext cx="7772400" cy="3113162"/>
          </a:xfrm>
        </p:spPr>
        <p:txBody>
          <a:bodyPr anchor="t"/>
          <a:lstStyle>
            <a:lvl1pPr algn="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10" descr="LogoW-ShadowTransBack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3" y="0"/>
            <a:ext cx="19843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6503812"/>
            <a:ext cx="82296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 smtClean="0">
                <a:solidFill>
                  <a:schemeClr val="bg1"/>
                </a:solidFill>
                <a:latin typeface="Calibri" charset="0"/>
              </a:rPr>
              <a:t>LSST Workshop • Bremerton, WA • August, 2015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8000">
                <a:schemeClr val="bg1"/>
              </a:gs>
              <a:gs pos="57000">
                <a:schemeClr val="bg1"/>
              </a:gs>
              <a:gs pos="0">
                <a:srgbClr val="4281B0"/>
              </a:gs>
              <a:gs pos="50000">
                <a:srgbClr val="FFFFFF"/>
              </a:gs>
              <a:gs pos="100000">
                <a:srgbClr val="4F81BD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52400" y="6629400"/>
            <a:ext cx="8839200" cy="1952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8802688" algn="r"/>
              </a:tabLst>
              <a:defRPr sz="1200" b="1">
                <a:solidFill>
                  <a:srgbClr val="00009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1BE9A81E-27D7-4692-85B8-93898ECD2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lsst_cutaway_final_small01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943" y="2648857"/>
            <a:ext cx="5109028" cy="3664857"/>
          </a:xfrm>
          <a:prstGeom prst="rect">
            <a:avLst/>
          </a:prstGeom>
        </p:spPr>
      </p:pic>
      <p:pic>
        <p:nvPicPr>
          <p:cNvPr id="8" name="Picture 10" descr="LogoW-ShadowTransBack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3" y="0"/>
            <a:ext cx="19843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40230" y="1197430"/>
            <a:ext cx="7634514" cy="3032188"/>
          </a:xfrm>
        </p:spPr>
        <p:txBody>
          <a:bodyPr anchor="t"/>
          <a:lstStyle>
            <a:lvl1pPr algn="r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8100"/>
            <a:ext cx="7162800" cy="72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18288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425" y="889000"/>
            <a:ext cx="8937626" cy="567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25413" y="6629400"/>
            <a:ext cx="88915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indent="0" algn="l" defTabSz="16002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87838" algn="ctr"/>
                <a:tab pos="8859838" algn="r"/>
              </a:tabLst>
              <a:defRPr/>
            </a:pPr>
            <a:r>
              <a:rPr lang="en-US" sz="1000" dirty="0" smtClean="0">
                <a:solidFill>
                  <a:prstClr val="white">
                    <a:lumMod val="65000"/>
                  </a:prstClr>
                </a:solidFill>
                <a:latin typeface="+mj-lt"/>
              </a:rPr>
              <a:t>	LSST Workshop • Bremerton, WA • August, 2015	</a:t>
            </a:r>
            <a:fld id="{1376E7C9-C9E6-43A8-8BA8-CA44BAA9C55E}" type="slidenum">
              <a:rPr lang="en-US" sz="1000" kern="1200" smtClean="0">
                <a:solidFill>
                  <a:prstClr val="white">
                    <a:lumMod val="65000"/>
                  </a:prstClr>
                </a:solidFill>
                <a:latin typeface="+mj-lt"/>
                <a:ea typeface="ＭＳ Ｐゴシック" charset="-128"/>
                <a:cs typeface="+mn-cs"/>
              </a:rPr>
              <a:pPr marL="0" marR="0" indent="0" algn="l" defTabSz="16002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287838" algn="ctr"/>
                  <a:tab pos="8859838" algn="r"/>
                </a:tabLst>
                <a:defRPr/>
              </a:pPr>
              <a:t>‹#›</a:t>
            </a:fld>
            <a:endParaRPr lang="en-US" sz="1000" kern="1200" dirty="0">
              <a:solidFill>
                <a:prstClr val="white">
                  <a:lumMod val="65000"/>
                </a:prstClr>
              </a:solidFill>
              <a:latin typeface="+mj-lt"/>
              <a:ea typeface="ＭＳ Ｐゴシック" charset="-128"/>
              <a:cs typeface="+mn-cs"/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 rot="10800000">
            <a:off x="66675" y="808038"/>
            <a:ext cx="9028113" cy="1587"/>
          </a:xfrm>
          <a:prstGeom prst="line">
            <a:avLst/>
          </a:prstGeom>
          <a:noFill/>
          <a:ln w="25400">
            <a:solidFill>
              <a:srgbClr val="4F81BD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pic>
        <p:nvPicPr>
          <p:cNvPr id="9" name="Picture 10" descr="LogoW-ShadowTransBack.png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915" y="24714"/>
            <a:ext cx="1742303" cy="74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2" r:id="rId2"/>
    <p:sldLayoutId id="2147483800" r:id="rId3"/>
    <p:sldLayoutId id="2147483788" r:id="rId4"/>
    <p:sldLayoutId id="214748379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rgbClr val="1F497D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1F497D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1769"/>
            <a:ext cx="7772400" cy="3464876"/>
          </a:xfrm>
        </p:spPr>
        <p:txBody>
          <a:bodyPr>
            <a:noAutofit/>
          </a:bodyPr>
          <a:lstStyle/>
          <a:p>
            <a:pPr defTabSz="457200" eaLnBrk="1" hangingPunct="1"/>
            <a:r>
              <a:rPr lang="en-US" sz="2800" kern="1200" dirty="0" smtClean="0">
                <a:ea typeface="ＭＳ Ｐゴシック" charset="-128"/>
                <a:cs typeface="ＭＳ Ｐゴシック" charset="-128"/>
              </a:rPr>
              <a:t>Camera Protection System</a:t>
            </a:r>
            <a:r>
              <a:rPr lang="en-US" kern="1200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kern="1200" dirty="0" smtClean="0">
                <a:ea typeface="ＭＳ Ｐゴシック" charset="-128"/>
                <a:cs typeface="ＭＳ Ｐゴシック" charset="-128"/>
              </a:rPr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kern="1200" dirty="0" smtClean="0">
                <a:ea typeface="ＭＳ Ｐゴシック" charset="-128"/>
                <a:cs typeface="ＭＳ Ｐゴシック" charset="-128"/>
              </a:rPr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kern="1200" dirty="0" smtClean="0">
                <a:ea typeface="ＭＳ Ｐゴシック" charset="-128"/>
                <a:cs typeface="ＭＳ Ｐゴシック" charset="-128"/>
              </a:rPr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>Martin Nordby</a:t>
            </a:r>
            <a:br>
              <a:rPr lang="en-US" kern="1200" dirty="0" smtClean="0">
                <a:ea typeface="ＭＳ Ｐゴシック" charset="-128"/>
                <a:cs typeface="ＭＳ Ｐゴシック" charset="-128"/>
              </a:rPr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>Chief Mechanical Engineer</a:t>
            </a:r>
            <a:br>
              <a:rPr lang="en-US" kern="1200" dirty="0" smtClean="0">
                <a:ea typeface="ＭＳ Ｐゴシック" charset="-128"/>
                <a:cs typeface="ＭＳ Ｐゴシック" charset="-128"/>
              </a:rPr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/>
            </a:r>
            <a:br>
              <a:rPr lang="en-US" kern="1200" dirty="0" smtClean="0">
                <a:ea typeface="ＭＳ Ｐゴシック" charset="-128"/>
                <a:cs typeface="ＭＳ Ｐゴシック" charset="-128"/>
              </a:rPr>
            </a:br>
            <a:r>
              <a:rPr lang="en-US" kern="1200" dirty="0">
                <a:ea typeface="ＭＳ Ｐゴシック" charset="-128"/>
                <a:cs typeface="ＭＳ Ｐゴシック" charset="-128"/>
              </a:rPr>
              <a:t>LSST </a:t>
            </a:r>
            <a:r>
              <a:rPr lang="en-US" kern="1200" dirty="0" smtClean="0">
                <a:ea typeface="ＭＳ Ｐゴシック" charset="-128"/>
                <a:cs typeface="ＭＳ Ｐゴシック" charset="-128"/>
              </a:rPr>
              <a:t>Camera Safety Review</a:t>
            </a:r>
            <a:r>
              <a:rPr lang="en-US" kern="1200" dirty="0">
                <a:ea typeface="ＭＳ Ｐゴシック" charset="-128"/>
                <a:cs typeface="ＭＳ Ｐゴシック" charset="-128"/>
              </a:rPr>
              <a:t/>
            </a:r>
            <a:br>
              <a:rPr lang="en-US" kern="1200" dirty="0">
                <a:ea typeface="ＭＳ Ｐゴシック" charset="-128"/>
                <a:cs typeface="ＭＳ Ｐゴシック" charset="-128"/>
              </a:rPr>
            </a:br>
            <a:r>
              <a:rPr lang="en-US" kern="1200" dirty="0" smtClean="0">
                <a:ea typeface="ＭＳ Ｐゴシック" charset="-128"/>
                <a:cs typeface="ＭＳ Ｐゴシック" charset="-128"/>
              </a:rPr>
              <a:t>August 18, 2015</a:t>
            </a:r>
            <a:endParaRPr lang="en-US" kern="12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7280" y="6601514"/>
            <a:ext cx="426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R1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Camera protection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Camera Protection System (CPS):</a:t>
            </a:r>
          </a:p>
          <a:p>
            <a:pPr lvl="1"/>
            <a:r>
              <a:rPr lang="en-US" dirty="0" smtClean="0"/>
              <a:t>Includes components that detect hazardous conditions and prevent mishaps from occurring—deemed an active monitoring/control mitigation in LCA-15 Hazard List</a:t>
            </a:r>
          </a:p>
          <a:p>
            <a:pPr lvl="1"/>
            <a:r>
              <a:rPr lang="en-US" dirty="0" smtClean="0"/>
              <a:t>Is fully independent of CCS software control (but is monitored by CCS)</a:t>
            </a:r>
          </a:p>
          <a:p>
            <a:pPr lvl="1"/>
            <a:r>
              <a:rPr lang="en-US" dirty="0" smtClean="0"/>
              <a:t>Operates regardless of the state of the CCS</a:t>
            </a:r>
          </a:p>
          <a:p>
            <a:r>
              <a:rPr lang="en-US" dirty="0" smtClean="0"/>
              <a:t>Provides the last and strongest line of a tiered defense against occurrence of a mishap</a:t>
            </a:r>
          </a:p>
          <a:p>
            <a:pPr lvl="1"/>
            <a:r>
              <a:rPr lang="en-US" dirty="0" smtClean="0"/>
              <a:t>1st line:  design, analysis, and testing of Camera components</a:t>
            </a:r>
          </a:p>
          <a:p>
            <a:pPr lvl="2"/>
            <a:r>
              <a:rPr lang="en-US" dirty="0" smtClean="0"/>
              <a:t>Developing clear understanding of functional requirements</a:t>
            </a:r>
          </a:p>
          <a:p>
            <a:pPr lvl="2"/>
            <a:r>
              <a:rPr lang="en-US" dirty="0" smtClean="0"/>
              <a:t>Review of design and manufacturing plans</a:t>
            </a:r>
          </a:p>
          <a:p>
            <a:pPr lvl="2"/>
            <a:r>
              <a:rPr lang="en-US" dirty="0" smtClean="0"/>
              <a:t>Verification test plans to ensure that the as-built hardware meets expectations</a:t>
            </a:r>
          </a:p>
          <a:p>
            <a:pPr lvl="1"/>
            <a:r>
              <a:rPr lang="en-US" dirty="0" smtClean="0"/>
              <a:t>2nd line:  monitoring, communication, command, and control system (a.k.a.:  CCS)</a:t>
            </a:r>
          </a:p>
          <a:p>
            <a:pPr lvl="2"/>
            <a:r>
              <a:rPr lang="en-US" dirty="0" smtClean="0"/>
              <a:t>Orchestrates all Camera actions</a:t>
            </a:r>
          </a:p>
          <a:p>
            <a:pPr lvl="2"/>
            <a:r>
              <a:rPr lang="en-US" dirty="0" smtClean="0"/>
              <a:t>Actively monitors the condition of all systems within the Camera</a:t>
            </a:r>
          </a:p>
          <a:p>
            <a:pPr lvl="2"/>
            <a:r>
              <a:rPr lang="en-US" dirty="0" smtClean="0"/>
              <a:t>Compares operating parameters with preset allowable limits</a:t>
            </a:r>
          </a:p>
          <a:p>
            <a:pPr lvl="2"/>
            <a:r>
              <a:rPr lang="en-US" dirty="0" smtClean="0"/>
              <a:t>Provides early warning of trends in hardware operation that could result in a mishap</a:t>
            </a:r>
          </a:p>
          <a:p>
            <a:pPr lvl="2"/>
            <a:r>
              <a:rPr lang="en-US" dirty="0" smtClean="0"/>
              <a:t>Takes immediate action to prevent a mishap if thresholds are exceeded</a:t>
            </a:r>
          </a:p>
          <a:p>
            <a:pPr lvl="1"/>
            <a:r>
              <a:rPr lang="en-US" dirty="0" smtClean="0"/>
              <a:t>3rd line:  Camera Protection System</a:t>
            </a:r>
          </a:p>
          <a:p>
            <a:pPr lvl="2"/>
            <a:r>
              <a:rPr lang="en-US" dirty="0" smtClean="0"/>
              <a:t>Includes hardware interlocks and switches</a:t>
            </a:r>
          </a:p>
          <a:p>
            <a:pPr lvl="2"/>
            <a:r>
              <a:rPr lang="en-US" dirty="0" smtClean="0"/>
              <a:t>PLCs enable/disable active devices to ensure systems are in a safe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8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Protection System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Active protection functions detect a hazard and put the camera into a safe state</a:t>
            </a:r>
          </a:p>
          <a:p>
            <a:pPr lvl="1"/>
            <a:r>
              <a:rPr lang="en-US" dirty="0" smtClean="0"/>
              <a:t>The safe state is attained by removing power from the device which might cause a mishap due to the fault.</a:t>
            </a:r>
          </a:p>
          <a:p>
            <a:pPr lvl="1"/>
            <a:r>
              <a:rPr lang="en-US" dirty="0" smtClean="0"/>
              <a:t>These active functions are implemented in a fail safe manner. In most instances the designs satisfy the requirements for Safety Integrity Level 2 as defined in IEC 61508, Safety Instrumented Functions.</a:t>
            </a:r>
          </a:p>
          <a:p>
            <a:pPr lvl="1"/>
            <a:r>
              <a:rPr lang="en-US" dirty="0" smtClean="0"/>
              <a:t>Active functions are implemented as locally as practical, in most cases within the subsystem concerned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Active protection functions fall into two classes</a:t>
            </a:r>
          </a:p>
          <a:p>
            <a:pPr lvl="1"/>
            <a:r>
              <a:rPr lang="en-US" dirty="0" smtClean="0"/>
              <a:t>Conditions not fulfilled for a particular action:  these are not latched</a:t>
            </a:r>
          </a:p>
          <a:p>
            <a:pPr lvl="2"/>
            <a:r>
              <a:rPr lang="en-US" dirty="0" smtClean="0"/>
              <a:t>Includes most Exchange System and Shutter protection functions </a:t>
            </a:r>
          </a:p>
          <a:p>
            <a:pPr lvl="1"/>
            <a:r>
              <a:rPr lang="en-US" dirty="0" smtClean="0"/>
              <a:t>Faults:  these are latched and need to be reset by the operator</a:t>
            </a:r>
          </a:p>
          <a:p>
            <a:pPr lvl="2"/>
            <a:r>
              <a:rPr lang="en-US" dirty="0" smtClean="0"/>
              <a:t>Mostly involve sensor values out of range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68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25" y="889000"/>
            <a:ext cx="2937852" cy="5678488"/>
          </a:xfrm>
        </p:spPr>
        <p:txBody>
          <a:bodyPr/>
          <a:lstStyle/>
          <a:p>
            <a:r>
              <a:rPr lang="en-US" dirty="0" smtClean="0"/>
              <a:t>CPS hardware and protection logic operate in parallel with the CCS and local Hardware Control Units</a:t>
            </a:r>
          </a:p>
          <a:p>
            <a:r>
              <a:rPr lang="en-US" dirty="0" smtClean="0"/>
              <a:t>CPS components are always on and are not controlled by the HCU</a:t>
            </a:r>
          </a:p>
          <a:p>
            <a:r>
              <a:rPr lang="en-US" dirty="0" smtClean="0"/>
              <a:t>Sensors and switches rely on positive signals only</a:t>
            </a:r>
          </a:p>
          <a:p>
            <a:r>
              <a:rPr lang="en-US" dirty="0" smtClean="0"/>
              <a:t>Protection logic often is binary—checking switch status or out-of-range conditions</a:t>
            </a:r>
          </a:p>
          <a:p>
            <a:r>
              <a:rPr lang="en-US" dirty="0" smtClean="0"/>
              <a:t>Elements of the CPS are not mixed with control system components or cross-strapped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977" y="896327"/>
            <a:ext cx="5816600" cy="565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12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 Changer protection system architecture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99"/>
          <a:stretch/>
        </p:blipFill>
        <p:spPr bwMode="auto">
          <a:xfrm>
            <a:off x="115413" y="867506"/>
            <a:ext cx="8941789" cy="582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037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protection example:  </a:t>
            </a:r>
            <a:r>
              <a:rPr lang="en-US" dirty="0" err="1" smtClean="0"/>
              <a:t>cryo</a:t>
            </a:r>
            <a:r>
              <a:rPr lang="en-US" dirty="0" smtClean="0"/>
              <a:t> plate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425" y="888999"/>
            <a:ext cx="2422037" cy="5647103"/>
          </a:xfrm>
        </p:spPr>
        <p:txBody>
          <a:bodyPr>
            <a:noAutofit/>
          </a:bodyPr>
          <a:lstStyle/>
          <a:p>
            <a:r>
              <a:rPr lang="en-US" dirty="0" smtClean="0"/>
              <a:t>Some protection </a:t>
            </a:r>
            <a:r>
              <a:rPr lang="en-US" dirty="0"/>
              <a:t>functions </a:t>
            </a:r>
            <a:r>
              <a:rPr lang="en-US" dirty="0" smtClean="0"/>
              <a:t>cross subsystems</a:t>
            </a:r>
            <a:endParaRPr lang="en-US" dirty="0"/>
          </a:p>
          <a:p>
            <a:pPr lvl="1"/>
            <a:r>
              <a:rPr lang="en-US" dirty="0"/>
              <a:t>These </a:t>
            </a:r>
            <a:r>
              <a:rPr lang="en-US" dirty="0" smtClean="0"/>
              <a:t>functions are </a:t>
            </a:r>
            <a:r>
              <a:rPr lang="en-US" dirty="0"/>
              <a:t>handled by the Master Protection Module</a:t>
            </a:r>
          </a:p>
          <a:p>
            <a:pPr lvl="1"/>
            <a:r>
              <a:rPr lang="en-US" dirty="0" smtClean="0"/>
              <a:t>Sensors </a:t>
            </a:r>
            <a:r>
              <a:rPr lang="en-US" dirty="0"/>
              <a:t>for these are connected directly to the MPM and the MPM is connected directly to the controlled </a:t>
            </a:r>
            <a:r>
              <a:rPr lang="en-US" dirty="0" smtClean="0"/>
              <a:t>device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936" y="1019908"/>
            <a:ext cx="6486178" cy="55161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790093" y="1248989"/>
            <a:ext cx="21101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r>
              <a:rPr lang="en-US" sz="1200" b="1" dirty="0" smtClean="0">
                <a:solidFill>
                  <a:srgbClr val="000099"/>
                </a:solidFill>
              </a:rPr>
              <a:t>Sensor and fault condition</a:t>
            </a:r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62954" y="1239443"/>
            <a:ext cx="14067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r>
              <a:rPr lang="en-US" sz="1200" b="1" dirty="0" smtClean="0">
                <a:solidFill>
                  <a:srgbClr val="000099"/>
                </a:solidFill>
              </a:rPr>
              <a:t>Protection logic</a:t>
            </a:r>
            <a:endParaRPr lang="en-US" sz="12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975232" y="1253155"/>
            <a:ext cx="1910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r>
              <a:rPr lang="en-US" sz="1200" b="1" dirty="0" smtClean="0">
                <a:solidFill>
                  <a:srgbClr val="000099"/>
                </a:solidFill>
              </a:rPr>
              <a:t>Device being controlled</a:t>
            </a:r>
            <a:endParaRPr lang="en-US" sz="1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34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protection example:  </a:t>
            </a:r>
            <a:r>
              <a:rPr lang="en-US" dirty="0" smtClean="0"/>
              <a:t>MPM PLC for </a:t>
            </a:r>
            <a:r>
              <a:rPr lang="en-US" dirty="0" err="1" smtClean="0"/>
              <a:t>cryo</a:t>
            </a:r>
            <a:r>
              <a:rPr lang="en-US" dirty="0" smtClean="0"/>
              <a:t> plate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07"/>
          <a:stretch/>
        </p:blipFill>
        <p:spPr bwMode="auto">
          <a:xfrm>
            <a:off x="762002" y="921680"/>
            <a:ext cx="7910731" cy="562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7471340" y="3690536"/>
            <a:ext cx="15357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>
            <a:defPPr>
              <a:defRPr lang="en-US"/>
            </a:defPPr>
            <a:lvl1pPr>
              <a:defRPr sz="1200" b="1">
                <a:solidFill>
                  <a:srgbClr val="000099"/>
                </a:solidFill>
              </a:defRPr>
            </a:lvl1pPr>
          </a:lstStyle>
          <a:p>
            <a:pPr algn="ctr"/>
            <a:r>
              <a:rPr lang="en-US" dirty="0"/>
              <a:t>Alarms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non-safe outputs)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6600" y="5361395"/>
            <a:ext cx="18085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>
            <a:defPPr>
              <a:defRPr lang="en-US"/>
            </a:defPPr>
            <a:lvl1pPr>
              <a:defRPr sz="1200" b="1">
                <a:solidFill>
                  <a:srgbClr val="000099"/>
                </a:solidFill>
              </a:defRPr>
            </a:lvl1pPr>
          </a:lstStyle>
          <a:p>
            <a:r>
              <a:rPr lang="en-US" dirty="0">
                <a:solidFill>
                  <a:srgbClr val="FF0000"/>
                </a:solidFill>
              </a:rPr>
              <a:t>Permits (safe outputs)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19478" y="2132154"/>
            <a:ext cx="919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>
            <a:defPPr>
              <a:defRPr lang="en-US"/>
            </a:defPPr>
            <a:lvl1pPr>
              <a:defRPr sz="1200" b="1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Patterned outputs</a:t>
            </a:r>
          </a:p>
        </p:txBody>
      </p:sp>
    </p:spTree>
    <p:extLst>
      <p:ext uri="{BB962C8B-B14F-4D97-AF65-F5344CB8AC3E}">
        <p14:creationId xmlns:p14="http://schemas.microsoft.com/office/powerpoint/2010/main" val="125689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Hazards to the camera have been collected and analyzed, and those requiring active systems for their mitigation have been identified</a:t>
            </a:r>
          </a:p>
          <a:p>
            <a:r>
              <a:rPr lang="en-US" dirty="0" smtClean="0"/>
              <a:t>Workable and costed designs for implementing the active protection functions are in hand</a:t>
            </a:r>
          </a:p>
          <a:p>
            <a:r>
              <a:rPr lang="en-US" dirty="0" smtClean="0"/>
              <a:t>Further and on-going work</a:t>
            </a:r>
          </a:p>
          <a:p>
            <a:pPr lvl="1"/>
            <a:r>
              <a:rPr lang="en-US" dirty="0" smtClean="0"/>
              <a:t>Select components</a:t>
            </a:r>
          </a:p>
          <a:p>
            <a:pPr lvl="1"/>
            <a:r>
              <a:rPr lang="en-US" dirty="0" smtClean="0"/>
              <a:t>Complete logic for all subsystem protection modules</a:t>
            </a:r>
          </a:p>
          <a:p>
            <a:pPr lvl="1"/>
            <a:r>
              <a:rPr lang="en-US" dirty="0" smtClean="0"/>
              <a:t>Develop fault recovery protocols—this ties into CCS mode transitions and definition of engineering mode levels</a:t>
            </a:r>
          </a:p>
          <a:p>
            <a:pPr lvl="1"/>
            <a:r>
              <a:rPr lang="en-US" dirty="0" smtClean="0"/>
              <a:t>Detail the certification process for local and master protection modules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348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48066</TotalTime>
  <Words>534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Default Design</vt:lpstr>
      <vt:lpstr>Camera Protection System   Martin Nordby Chief Mechanical Engineer  LSST Camera Safety Review August 18, 2015</vt:lpstr>
      <vt:lpstr>Camera protection approach</vt:lpstr>
      <vt:lpstr>Camera Protection System functionality</vt:lpstr>
      <vt:lpstr>CPS architecture</vt:lpstr>
      <vt:lpstr>Auto Changer protection system architecture</vt:lpstr>
      <vt:lpstr>Master protection example:  cryo plate temperature</vt:lpstr>
      <vt:lpstr>Master protection example:  MPM PLC for cryo plate</vt:lpstr>
      <vt:lpstr>CPS summary</vt:lpstr>
    </vt:vector>
  </TitlesOfParts>
  <Company>Stanford Linear Accelerator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Nordby</dc:creator>
  <cp:lastModifiedBy>robm</cp:lastModifiedBy>
  <cp:revision>1414</cp:revision>
  <cp:lastPrinted>2015-06-12T14:38:06Z</cp:lastPrinted>
  <dcterms:created xsi:type="dcterms:W3CDTF">2011-06-03T18:19:47Z</dcterms:created>
  <dcterms:modified xsi:type="dcterms:W3CDTF">2015-08-17T17:23:29Z</dcterms:modified>
</cp:coreProperties>
</file>