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321" r:id="rId2"/>
    <p:sldId id="636" r:id="rId3"/>
    <p:sldId id="638" r:id="rId4"/>
    <p:sldId id="637" r:id="rId5"/>
    <p:sldId id="558" r:id="rId6"/>
    <p:sldId id="611" r:id="rId7"/>
    <p:sldId id="635" r:id="rId8"/>
    <p:sldId id="631" r:id="rId9"/>
    <p:sldId id="612" r:id="rId10"/>
    <p:sldId id="613" r:id="rId11"/>
    <p:sldId id="614" r:id="rId12"/>
    <p:sldId id="615" r:id="rId13"/>
    <p:sldId id="617" r:id="rId14"/>
    <p:sldId id="618" r:id="rId15"/>
    <p:sldId id="619" r:id="rId16"/>
    <p:sldId id="620" r:id="rId17"/>
    <p:sldId id="621" r:id="rId18"/>
    <p:sldId id="622" r:id="rId19"/>
    <p:sldId id="634" r:id="rId20"/>
    <p:sldId id="623" r:id="rId21"/>
    <p:sldId id="624" r:id="rId22"/>
    <p:sldId id="625" r:id="rId23"/>
    <p:sldId id="626" r:id="rId24"/>
    <p:sldId id="639" r:id="rId25"/>
  </p:sldIdLst>
  <p:sldSz cx="9144000" cy="6858000" type="screen4x3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9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CCFFCC"/>
    <a:srgbClr val="6699FF"/>
    <a:srgbClr val="DDDDDD"/>
    <a:srgbClr val="99CCFF"/>
    <a:srgbClr val="4281B0"/>
    <a:srgbClr val="4F81BD"/>
    <a:srgbClr val="4F95BD"/>
    <a:srgbClr val="4F8FBD"/>
    <a:srgbClr val="4D8B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78" autoAdjust="0"/>
    <p:restoredTop sz="97030" autoAdjust="0"/>
  </p:normalViewPr>
  <p:slideViewPr>
    <p:cSldViewPr snapToGrid="0">
      <p:cViewPr varScale="1">
        <p:scale>
          <a:sx n="100" d="100"/>
          <a:sy n="100" d="100"/>
        </p:scale>
        <p:origin x="832" y="56"/>
      </p:cViewPr>
      <p:guideLst>
        <p:guide orient="horz" pos="3792"/>
        <p:guide pos="2880"/>
      </p:guideLst>
    </p:cSldViewPr>
  </p:slideViewPr>
  <p:outlineViewPr>
    <p:cViewPr>
      <p:scale>
        <a:sx n="33" d="100"/>
        <a:sy n="33" d="100"/>
      </p:scale>
      <p:origin x="0" y="1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2001" cy="461193"/>
          </a:xfrm>
          <a:prstGeom prst="rect">
            <a:avLst/>
          </a:prstGeom>
        </p:spPr>
        <p:txBody>
          <a:bodyPr vert="horz" lIns="87485" tIns="43743" rIns="87485" bIns="43743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567" y="1"/>
            <a:ext cx="3012001" cy="461193"/>
          </a:xfrm>
          <a:prstGeom prst="rect">
            <a:avLst/>
          </a:prstGeom>
        </p:spPr>
        <p:txBody>
          <a:bodyPr vert="horz" lIns="87485" tIns="43743" rIns="87485" bIns="43743" rtlCol="0"/>
          <a:lstStyle>
            <a:lvl1pPr algn="r">
              <a:defRPr sz="1100"/>
            </a:lvl1pPr>
          </a:lstStyle>
          <a:p>
            <a:fld id="{B4D7A4AE-1E04-4A83-9F5D-75B1AA859C36}" type="datetimeFigureOut">
              <a:rPr lang="en-US" smtClean="0"/>
              <a:pPr/>
              <a:t>8/17/2015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3357"/>
            <a:ext cx="3012001" cy="461193"/>
          </a:xfrm>
          <a:prstGeom prst="rect">
            <a:avLst/>
          </a:prstGeom>
        </p:spPr>
        <p:txBody>
          <a:bodyPr vert="horz" lIns="87485" tIns="43743" rIns="87485" bIns="43743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567" y="8773357"/>
            <a:ext cx="3012001" cy="461193"/>
          </a:xfrm>
          <a:prstGeom prst="rect">
            <a:avLst/>
          </a:prstGeom>
        </p:spPr>
        <p:txBody>
          <a:bodyPr vert="horz" lIns="87485" tIns="43743" rIns="87485" bIns="43743" rtlCol="0" anchor="b"/>
          <a:lstStyle>
            <a:lvl1pPr algn="r">
              <a:defRPr sz="1100"/>
            </a:lvl1pPr>
          </a:lstStyle>
          <a:p>
            <a:fld id="{E71B1CF2-FC8A-4496-A441-85C82A383C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46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2"/>
            <a:ext cx="3011391" cy="4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defTabSz="924884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145" y="2"/>
            <a:ext cx="3011391" cy="4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>
            <a:lvl1pPr algn="r" defTabSz="924884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5225" y="692150"/>
            <a:ext cx="4619625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4701" y="4386826"/>
            <a:ext cx="5560677" cy="415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772101"/>
            <a:ext cx="3011391" cy="4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defTabSz="924884">
              <a:defRPr sz="11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145" y="8772101"/>
            <a:ext cx="3011391" cy="46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09" tIns="46205" rIns="92409" bIns="46205" numCol="1" anchor="b" anchorCtr="0" compatLnSpc="1">
            <a:prstTxWarp prst="textNoShape">
              <a:avLst/>
            </a:prstTxWarp>
          </a:bodyPr>
          <a:lstStyle>
            <a:lvl1pPr algn="r" defTabSz="924884">
              <a:defRPr sz="1100"/>
            </a:lvl1pPr>
          </a:lstStyle>
          <a:p>
            <a:fld id="{C13862D6-DACC-4751-806F-6C276E63C2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768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50AA20-0EDC-49BA-9148-81246CCA75A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25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4" y="1843321"/>
            <a:ext cx="7772400" cy="1081304"/>
          </a:xfrm>
        </p:spPr>
        <p:txBody>
          <a:bodyPr lIns="91440" tIns="45720" rIns="91440" anchor="ctr"/>
          <a:lstStyle>
            <a:lvl1pPr algn="ctr">
              <a:defRPr sz="2800">
                <a:solidFill>
                  <a:srgbClr val="1F497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52400" y="6629400"/>
            <a:ext cx="8839200" cy="195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0099"/>
                </a:solidFill>
                <a:latin typeface="Calibri" charset="0"/>
              </a:defRPr>
            </a:lvl1pPr>
          </a:lstStyle>
          <a:p>
            <a:r>
              <a:rPr lang="en-US"/>
              <a:t>	</a:t>
            </a:r>
            <a:fld id="{D12B2820-3F65-45BE-91BA-AE09E0F8B74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6" name="Picture 5" descr="lsst_cutaway_final_small01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10224" y="3281312"/>
            <a:ext cx="4104797" cy="2952572"/>
          </a:xfrm>
          <a:prstGeom prst="rect">
            <a:avLst/>
          </a:prstGeom>
        </p:spPr>
      </p:pic>
      <p:pic>
        <p:nvPicPr>
          <p:cNvPr id="8" name="Picture 5" descr="LSST_Logo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2969" y="640475"/>
            <a:ext cx="2576286" cy="731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425" y="889000"/>
            <a:ext cx="4287721" cy="56784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741048" y="885283"/>
            <a:ext cx="4287721" cy="567848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err="1" smtClean="0"/>
              <a:t>adfad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Tit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DR-Camera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85800" y="1181769"/>
            <a:ext cx="7772400" cy="3113162"/>
          </a:xfrm>
        </p:spPr>
        <p:txBody>
          <a:bodyPr anchor="t"/>
          <a:lstStyle>
            <a:lvl1pPr algn="r"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10" descr="LogoW-ShadowTransBack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13" y="0"/>
            <a:ext cx="19843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6503812"/>
            <a:ext cx="8229600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dirty="0" smtClean="0">
                <a:solidFill>
                  <a:schemeClr val="bg1"/>
                </a:solidFill>
                <a:latin typeface="Calibri" charset="0"/>
              </a:rPr>
              <a:t>LSST Workshop • Bremerton, WA • August, 2015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8000">
                <a:schemeClr val="bg1"/>
              </a:gs>
              <a:gs pos="57000">
                <a:schemeClr val="bg1"/>
              </a:gs>
              <a:gs pos="0">
                <a:srgbClr val="4281B0"/>
              </a:gs>
              <a:gs pos="50000">
                <a:srgbClr val="FFFFFF"/>
              </a:gs>
              <a:gs pos="100000">
                <a:srgbClr val="4F81BD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152400" y="6629400"/>
            <a:ext cx="8839200" cy="1952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8802688" algn="r"/>
              </a:tabLst>
              <a:defRPr sz="1200" b="1">
                <a:solidFill>
                  <a:srgbClr val="000099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	</a:t>
            </a:r>
            <a:fld id="{1BE9A81E-27D7-4692-85B8-93898ECD2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 descr="lsst_cutaway_final_small01.jpg"/>
          <p:cNvPicPr>
            <a:picLocks noChangeAspect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9943" y="2648857"/>
            <a:ext cx="5109028" cy="3664857"/>
          </a:xfrm>
          <a:prstGeom prst="rect">
            <a:avLst/>
          </a:prstGeom>
        </p:spPr>
      </p:pic>
      <p:pic>
        <p:nvPicPr>
          <p:cNvPr id="8" name="Picture 10" descr="LogoW-ShadowTransBack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0413" y="0"/>
            <a:ext cx="19843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740230" y="1197430"/>
            <a:ext cx="7634514" cy="3032188"/>
          </a:xfrm>
        </p:spPr>
        <p:txBody>
          <a:bodyPr anchor="t"/>
          <a:lstStyle>
            <a:lvl1pPr algn="r">
              <a:defRPr sz="2800" b="1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8100"/>
            <a:ext cx="7162800" cy="72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5720" tIns="18288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425" y="889000"/>
            <a:ext cx="8937626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125413" y="6629400"/>
            <a:ext cx="889158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marL="0" marR="0" indent="0" algn="l" defTabSz="1600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4287838" algn="ctr"/>
                <a:tab pos="8859838" algn="r"/>
              </a:tabLst>
              <a:defRPr/>
            </a:pPr>
            <a:r>
              <a:rPr lang="en-US" sz="1000" dirty="0" smtClean="0">
                <a:solidFill>
                  <a:prstClr val="white">
                    <a:lumMod val="65000"/>
                  </a:prstClr>
                </a:solidFill>
                <a:latin typeface="+mj-lt"/>
              </a:rPr>
              <a:t>	LSST Workshop • Bremerton, WA • August, 2015	</a:t>
            </a:r>
            <a:fld id="{1376E7C9-C9E6-43A8-8BA8-CA44BAA9C55E}" type="slidenum">
              <a:rPr lang="en-US" sz="1000" kern="1200" smtClean="0">
                <a:solidFill>
                  <a:prstClr val="white">
                    <a:lumMod val="65000"/>
                  </a:prstClr>
                </a:solidFill>
                <a:latin typeface="+mj-lt"/>
                <a:ea typeface="ＭＳ Ｐゴシック" charset="-128"/>
                <a:cs typeface="+mn-cs"/>
              </a:rPr>
              <a:pPr marL="0" marR="0" indent="0" algn="l" defTabSz="16002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4287838" algn="ctr"/>
                  <a:tab pos="8859838" algn="r"/>
                </a:tabLst>
                <a:defRPr/>
              </a:pPr>
              <a:t>‹#›</a:t>
            </a:fld>
            <a:endParaRPr lang="en-US" sz="1000" kern="1200" dirty="0">
              <a:solidFill>
                <a:prstClr val="white">
                  <a:lumMod val="65000"/>
                </a:prstClr>
              </a:solidFill>
              <a:latin typeface="+mj-lt"/>
              <a:ea typeface="ＭＳ Ｐゴシック" charset="-128"/>
              <a:cs typeface="+mn-cs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 rot="10800000">
            <a:off x="66675" y="808038"/>
            <a:ext cx="9028113" cy="1587"/>
          </a:xfrm>
          <a:prstGeom prst="line">
            <a:avLst/>
          </a:prstGeom>
          <a:noFill/>
          <a:ln w="25400">
            <a:solidFill>
              <a:srgbClr val="4F81BD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pic>
        <p:nvPicPr>
          <p:cNvPr id="9" name="Picture 10" descr="LogoW-ShadowTransBack.png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915" y="24714"/>
            <a:ext cx="1742303" cy="74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2" r:id="rId2"/>
    <p:sldLayoutId id="2147483800" r:id="rId3"/>
    <p:sldLayoutId id="2147483788" r:id="rId4"/>
    <p:sldLayoutId id="2147483798" r:id="rId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  <a:ea typeface="ＭＳ Ｐゴシック" pitchFamily="-111" charset="-128"/>
          <a:cs typeface="ＭＳ Ｐゴシック" pitchFamily="-11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>
          <a:solidFill>
            <a:srgbClr val="1F497D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1F497D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7" Type="http://schemas.openxmlformats.org/officeDocument/2006/relationships/image" Target="../media/image43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tiff"/><Relationship Id="rId5" Type="http://schemas.openxmlformats.org/officeDocument/2006/relationships/image" Target="../media/image11.wmf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81769"/>
            <a:ext cx="7772400" cy="3464876"/>
          </a:xfrm>
        </p:spPr>
        <p:txBody>
          <a:bodyPr>
            <a:noAutofit/>
          </a:bodyPr>
          <a:lstStyle/>
          <a:p>
            <a:pPr defTabSz="457200" eaLnBrk="1" hangingPunct="1"/>
            <a:r>
              <a:rPr lang="en-US" sz="2800" kern="1200" dirty="0" smtClean="0">
                <a:ea typeface="ＭＳ Ｐゴシック" charset="-128"/>
                <a:cs typeface="ＭＳ Ｐゴシック" charset="-128"/>
              </a:rPr>
              <a:t>Introduction and Camera Overview</a:t>
            </a:r>
            <a:r>
              <a:rPr lang="en-US" kern="1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kern="1200" dirty="0" smtClean="0">
                <a:ea typeface="ＭＳ Ｐゴシック" charset="-128"/>
                <a:cs typeface="ＭＳ Ｐゴシック" charset="-128"/>
              </a:rPr>
            </a:br>
            <a:r>
              <a:rPr lang="en-US" kern="1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kern="1200" dirty="0" smtClean="0">
                <a:ea typeface="ＭＳ Ｐゴシック" charset="-128"/>
                <a:cs typeface="ＭＳ Ｐゴシック" charset="-128"/>
              </a:rPr>
            </a:br>
            <a:r>
              <a:rPr lang="en-US" kern="1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kern="1200" dirty="0" smtClean="0">
                <a:ea typeface="ＭＳ Ｐゴシック" charset="-128"/>
                <a:cs typeface="ＭＳ Ｐゴシック" charset="-128"/>
              </a:rPr>
            </a:br>
            <a:r>
              <a:rPr lang="en-US" kern="1200" dirty="0" smtClean="0">
                <a:ea typeface="ＭＳ Ｐゴシック" charset="-128"/>
                <a:cs typeface="ＭＳ Ｐゴシック" charset="-128"/>
              </a:rPr>
              <a:t>Martin Nordby</a:t>
            </a:r>
            <a:br>
              <a:rPr lang="en-US" kern="1200" dirty="0" smtClean="0">
                <a:ea typeface="ＭＳ Ｐゴシック" charset="-128"/>
                <a:cs typeface="ＭＳ Ｐゴシック" charset="-128"/>
              </a:rPr>
            </a:br>
            <a:r>
              <a:rPr lang="en-US" kern="1200" dirty="0" smtClean="0">
                <a:ea typeface="ＭＳ Ｐゴシック" charset="-128"/>
                <a:cs typeface="ＭＳ Ｐゴシック" charset="-128"/>
              </a:rPr>
              <a:t>Chief Mechanical Engineer</a:t>
            </a:r>
            <a:br>
              <a:rPr lang="en-US" kern="1200" dirty="0" smtClean="0">
                <a:ea typeface="ＭＳ Ｐゴシック" charset="-128"/>
                <a:cs typeface="ＭＳ Ｐゴシック" charset="-128"/>
              </a:rPr>
            </a:br>
            <a:r>
              <a:rPr lang="en-US" kern="1200" dirty="0" smtClean="0">
                <a:ea typeface="ＭＳ Ｐゴシック" charset="-128"/>
                <a:cs typeface="ＭＳ Ｐゴシック" charset="-128"/>
              </a:rPr>
              <a:t/>
            </a:r>
            <a:br>
              <a:rPr lang="en-US" kern="1200" dirty="0" smtClean="0">
                <a:ea typeface="ＭＳ Ｐゴシック" charset="-128"/>
                <a:cs typeface="ＭＳ Ｐゴシック" charset="-128"/>
              </a:rPr>
            </a:br>
            <a:r>
              <a:rPr lang="en-US" kern="1200" dirty="0">
                <a:ea typeface="ＭＳ Ｐゴシック" charset="-128"/>
                <a:cs typeface="ＭＳ Ｐゴシック" charset="-128"/>
              </a:rPr>
              <a:t>LSST </a:t>
            </a:r>
            <a:r>
              <a:rPr lang="en-US" kern="1200" dirty="0" smtClean="0">
                <a:ea typeface="ＭＳ Ｐゴシック" charset="-128"/>
                <a:cs typeface="ＭＳ Ｐゴシック" charset="-128"/>
              </a:rPr>
              <a:t>Camera Safety Review</a:t>
            </a:r>
            <a:r>
              <a:rPr lang="en-US" kern="1200" dirty="0">
                <a:ea typeface="ＭＳ Ｐゴシック" charset="-128"/>
                <a:cs typeface="ＭＳ Ｐゴシック" charset="-128"/>
              </a:rPr>
              <a:t/>
            </a:r>
            <a:br>
              <a:rPr lang="en-US" kern="1200" dirty="0">
                <a:ea typeface="ＭＳ Ｐゴシック" charset="-128"/>
                <a:cs typeface="ＭＳ Ｐゴシック" charset="-128"/>
              </a:rPr>
            </a:br>
            <a:r>
              <a:rPr lang="en-US" kern="1200" smtClean="0">
                <a:ea typeface="ＭＳ Ｐゴシック" charset="-128"/>
                <a:cs typeface="ＭＳ Ｐゴシック" charset="-128"/>
              </a:rPr>
              <a:t>August 18, </a:t>
            </a:r>
            <a:r>
              <a:rPr lang="en-US" kern="1200" dirty="0" smtClean="0">
                <a:ea typeface="ＭＳ Ｐゴシック" charset="-128"/>
                <a:cs typeface="ＭＳ Ｐゴシック" charset="-128"/>
              </a:rPr>
              <a:t>2015</a:t>
            </a:r>
            <a:endParaRPr lang="en-US" kern="12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17280" y="6601514"/>
            <a:ext cx="4267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/>
              <a:t>R1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nordby\Desktop\Disposable Duplicates\2015\2015-06-11--CameraFDR\CameraOnionPeelImages\corner-raft sensor assy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33817" y="3353458"/>
            <a:ext cx="1365371" cy="196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nordby\Desktop\Disposable Duplicates\2015\2015-06-11--CameraFDR\CameraOnionPeelImages\Corner raft tower module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1936" y="829975"/>
            <a:ext cx="5370677" cy="393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ordby\Desktop\Disposable Duplicates\2015\2015-06-11--CameraFDR\CameraOnionPeelImages\Raft-tower module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150" y="1364486"/>
            <a:ext cx="5342510" cy="42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sensor assemblies and raft tower modules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847546" y="3507774"/>
            <a:ext cx="483849" cy="2763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58161" y="5314311"/>
            <a:ext cx="358409" cy="2047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7" idx="1"/>
          </p:cNvCxnSpPr>
          <p:nvPr/>
        </p:nvCxnSpPr>
        <p:spPr>
          <a:xfrm flipH="1">
            <a:off x="7225048" y="3645956"/>
            <a:ext cx="715271" cy="26672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940319" y="3415123"/>
            <a:ext cx="1124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Science Raft Tower Module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76996" y="1039717"/>
            <a:ext cx="11559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Corner Raft Tower Module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9" name="Straight Arrow Connector 18"/>
          <p:cNvCxnSpPr>
            <a:stCxn id="18" idx="2"/>
          </p:cNvCxnSpPr>
          <p:nvPr/>
        </p:nvCxnSpPr>
        <p:spPr>
          <a:xfrm>
            <a:off x="4554965" y="1501382"/>
            <a:ext cx="382121" cy="56067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3" descr="C:\Users\nordby\Desktop\Disposable Duplicates\2015\2015-06-11--CameraFDR\CameraOnionPeelImages\science raft-sensor assy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48169" y="4031165"/>
            <a:ext cx="1906796" cy="226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IMG_2912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85509" y="4648394"/>
            <a:ext cx="2390378" cy="17927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5279613" y="883211"/>
            <a:ext cx="1368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Raft Electronics Board (REB)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5" name="Straight Arrow Connector 24"/>
          <p:cNvCxnSpPr>
            <a:stCxn id="24" idx="2"/>
          </p:cNvCxnSpPr>
          <p:nvPr/>
        </p:nvCxnSpPr>
        <p:spPr>
          <a:xfrm>
            <a:off x="5964074" y="1344876"/>
            <a:ext cx="114754" cy="43684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4" idx="2"/>
          </p:cNvCxnSpPr>
          <p:nvPr/>
        </p:nvCxnSpPr>
        <p:spPr>
          <a:xfrm>
            <a:off x="5964074" y="1344876"/>
            <a:ext cx="1724613" cy="58924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751523" y="6277062"/>
            <a:ext cx="2305321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Prototype RTM structure and Base Plate</a:t>
            </a:r>
            <a:endParaRPr lang="en-US" dirty="0"/>
          </a:p>
        </p:txBody>
      </p:sp>
      <p:graphicFrame>
        <p:nvGraphicFramePr>
          <p:cNvPr id="26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413361"/>
              </p:ext>
            </p:extLst>
          </p:nvPr>
        </p:nvGraphicFramePr>
        <p:xfrm>
          <a:off x="97535" y="924743"/>
          <a:ext cx="3879461" cy="1554480"/>
        </p:xfrm>
        <a:graphic>
          <a:graphicData uri="http://schemas.openxmlformats.org/drawingml/2006/table">
            <a:tbl>
              <a:tblPr/>
              <a:tblGrid>
                <a:gridCol w="3879461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Raft Tower Module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REB provides voltages, read-out control, and image digitizing for 3 CCDs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Stack of 3 REBs mount to REC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RSA is held to Grid with spring-loaded hold-downs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Gap between CCDs on neighboring rafts:  .5 mm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7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910360"/>
              </p:ext>
            </p:extLst>
          </p:nvPr>
        </p:nvGraphicFramePr>
        <p:xfrm>
          <a:off x="5863227" y="5523721"/>
          <a:ext cx="3201655" cy="987552"/>
        </p:xfrm>
        <a:graphic>
          <a:graphicData uri="http://schemas.openxmlformats.org/drawingml/2006/table">
            <a:tbl>
              <a:tblPr/>
              <a:tblGrid>
                <a:gridCol w="3201655"/>
              </a:tblGrid>
              <a:tr h="175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REB components can outgas in vacuum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RTMs integrate with very small clearances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Long thermal path with contact resistances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7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150" y="3185481"/>
            <a:ext cx="1468198" cy="161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nordby\Desktop\Disposable Duplicates\2015\2015-06-11--CameraFDR\CameraOnionPeelImages\cryo-assy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40033" y="1062049"/>
            <a:ext cx="5451230" cy="555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 assembly with raft towers integrated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8" idx="0"/>
          </p:cNvCxnSpPr>
          <p:nvPr/>
        </p:nvCxnSpPr>
        <p:spPr>
          <a:xfrm flipH="1" flipV="1">
            <a:off x="4971495" y="4864963"/>
            <a:ext cx="1178563" cy="127906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38778" y="6144029"/>
            <a:ext cx="1422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Grid support structure (-130 C)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0" name="Straight Arrow Connector 19"/>
          <p:cNvCxnSpPr>
            <a:stCxn id="23" idx="1"/>
          </p:cNvCxnSpPr>
          <p:nvPr/>
        </p:nvCxnSpPr>
        <p:spPr>
          <a:xfrm flipH="1">
            <a:off x="5293217" y="1101674"/>
            <a:ext cx="207707" cy="64761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4" idx="2"/>
          </p:cNvCxnSpPr>
          <p:nvPr/>
        </p:nvCxnSpPr>
        <p:spPr>
          <a:xfrm flipH="1">
            <a:off x="7460978" y="4011580"/>
            <a:ext cx="995579" cy="47844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25" idx="0"/>
          </p:cNvCxnSpPr>
          <p:nvPr/>
        </p:nvCxnSpPr>
        <p:spPr>
          <a:xfrm flipH="1" flipV="1">
            <a:off x="7460978" y="1873188"/>
            <a:ext cx="621154" cy="50598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00924" y="963174"/>
            <a:ext cx="13651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Cryostat Housing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824435" y="3549915"/>
            <a:ext cx="12642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Instrumentation flange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7146524" y="2379168"/>
            <a:ext cx="18712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Vacuum-insulated refrigerant lines (-135 C)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218772" y="3034889"/>
            <a:ext cx="151344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err="1" smtClean="0">
                <a:solidFill>
                  <a:srgbClr val="000099"/>
                </a:solidFill>
              </a:rPr>
              <a:t>Cryo</a:t>
            </a:r>
            <a:r>
              <a:rPr lang="en-US" sz="1200" b="1" dirty="0">
                <a:solidFill>
                  <a:srgbClr val="000099"/>
                </a:solidFill>
              </a:rPr>
              <a:t> </a:t>
            </a:r>
            <a:r>
              <a:rPr lang="en-US" sz="1200" b="1" dirty="0" smtClean="0">
                <a:solidFill>
                  <a:srgbClr val="000099"/>
                </a:solidFill>
              </a:rPr>
              <a:t>Plate (-135 C)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>
            <a:off x="5500924" y="3173389"/>
            <a:ext cx="717848" cy="95531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128787" y="4537732"/>
            <a:ext cx="115266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Grid K-C ball test</a:t>
            </a:r>
            <a:endParaRPr lang="en-US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23484" y="5760348"/>
            <a:ext cx="2198866" cy="105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7891628" y="5270684"/>
            <a:ext cx="115266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err="1" smtClean="0"/>
              <a:t>Cryo</a:t>
            </a:r>
            <a:r>
              <a:rPr lang="en-US" dirty="0" smtClean="0"/>
              <a:t> Plate braze test</a:t>
            </a:r>
            <a:endParaRPr lang="en-US" dirty="0"/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248847" y="3452257"/>
            <a:ext cx="137707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Cold Plate (-40 C)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35" name="Straight Arrow Connector 34"/>
          <p:cNvCxnSpPr>
            <a:stCxn id="34" idx="1"/>
          </p:cNvCxnSpPr>
          <p:nvPr/>
        </p:nvCxnSpPr>
        <p:spPr>
          <a:xfrm flipH="1">
            <a:off x="5652038" y="3590757"/>
            <a:ext cx="596809" cy="66004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959964" y="3922420"/>
            <a:ext cx="7567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Sensors</a:t>
            </a:r>
            <a:br>
              <a:rPr lang="en-US" sz="1200" b="1" dirty="0" smtClean="0">
                <a:solidFill>
                  <a:srgbClr val="000099"/>
                </a:solidFill>
              </a:rPr>
            </a:br>
            <a:r>
              <a:rPr lang="en-US" sz="1200" b="1" dirty="0" smtClean="0">
                <a:solidFill>
                  <a:srgbClr val="000099"/>
                </a:solidFill>
              </a:rPr>
              <a:t>(-100 C)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8" name="Straight Arrow Connector 27"/>
          <p:cNvCxnSpPr>
            <a:stCxn id="27" idx="3"/>
          </p:cNvCxnSpPr>
          <p:nvPr/>
        </p:nvCxnSpPr>
        <p:spPr>
          <a:xfrm>
            <a:off x="2716685" y="4153253"/>
            <a:ext cx="1712702" cy="33676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3817349"/>
              </p:ext>
            </p:extLst>
          </p:nvPr>
        </p:nvGraphicFramePr>
        <p:xfrm>
          <a:off x="90150" y="913068"/>
          <a:ext cx="2895600" cy="1920240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Cryostat Integrating Structure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SiC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Grid provides stable support for CCD detectors on focal plane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Cryo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plate provides thermal control of cold CCDs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Cold plate removes REB process heat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Provides pumping and monitoring for clean high-vacuum environment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0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505030"/>
              </p:ext>
            </p:extLst>
          </p:nvPr>
        </p:nvGraphicFramePr>
        <p:xfrm>
          <a:off x="90150" y="5309607"/>
          <a:ext cx="3192311" cy="1353312"/>
        </p:xfrm>
        <a:graphic>
          <a:graphicData uri="http://schemas.openxmlformats.org/drawingml/2006/table">
            <a:tbl>
              <a:tblPr/>
              <a:tblGrid>
                <a:gridCol w="3192311"/>
              </a:tblGrid>
              <a:tr h="224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34401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Refrigerant leak in cryostat would contaminate CCDs and clean components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444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SiC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Grid structure is brittle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444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Vacuum sealing and pumping is vital to reduce risk of contamination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404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nordby\Desktop\Disposable Duplicates\2015\2015-06-11--CameraFDR\CameraOnionPeelImages\cryo-with L3 lens &amp; vacuum hardware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22099" y="738236"/>
            <a:ext cx="6330463" cy="585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Cryostat with L3 lens and vacuum pumping hardware</a:t>
            </a:r>
            <a:endParaRPr lang="en-US" dirty="0"/>
          </a:p>
        </p:txBody>
      </p:sp>
      <p:cxnSp>
        <p:nvCxnSpPr>
          <p:cNvPr id="5" name="Straight Arrow Connector 4"/>
          <p:cNvCxnSpPr>
            <a:stCxn id="7" idx="0"/>
          </p:cNvCxnSpPr>
          <p:nvPr/>
        </p:nvCxnSpPr>
        <p:spPr>
          <a:xfrm flipV="1">
            <a:off x="3303548" y="5962918"/>
            <a:ext cx="444204" cy="29899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61477" y="6261912"/>
            <a:ext cx="14841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L3 Lens </a:t>
            </a:r>
            <a:r>
              <a:rPr lang="en-US" sz="1200" b="1" dirty="0">
                <a:solidFill>
                  <a:srgbClr val="000099"/>
                </a:solidFill>
              </a:rPr>
              <a:t>A</a:t>
            </a:r>
            <a:r>
              <a:rPr lang="en-US" sz="1200" b="1" dirty="0" smtClean="0">
                <a:solidFill>
                  <a:srgbClr val="000099"/>
                </a:solidFill>
              </a:rPr>
              <a:t>ssembly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7" name="Straight Arrow Connector 16"/>
          <p:cNvCxnSpPr>
            <a:stCxn id="18" idx="2"/>
          </p:cNvCxnSpPr>
          <p:nvPr/>
        </p:nvCxnSpPr>
        <p:spPr>
          <a:xfrm flipH="1">
            <a:off x="7769067" y="2505341"/>
            <a:ext cx="459388" cy="43665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600187" y="2043676"/>
            <a:ext cx="12565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Vacuum system components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1" y="3734871"/>
            <a:ext cx="2890049" cy="26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80303" y="6387532"/>
            <a:ext cx="2240926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L3 Lens stress analysis</a:t>
            </a:r>
            <a:endParaRPr lang="en-US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28455" y="935447"/>
            <a:ext cx="780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Cryostat support cylinder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6893303" y="1258613"/>
            <a:ext cx="1335152" cy="15293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933341"/>
              </p:ext>
            </p:extLst>
          </p:nvPr>
        </p:nvGraphicFramePr>
        <p:xfrm>
          <a:off x="78648" y="894146"/>
          <a:ext cx="3225384" cy="1554480"/>
        </p:xfrm>
        <a:graphic>
          <a:graphicData uri="http://schemas.openxmlformats.org/drawingml/2006/table">
            <a:tbl>
              <a:tblPr/>
              <a:tblGrid>
                <a:gridCol w="3225384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L3 Lens Assembly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Entrance window into cryostat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Holds off atmospheric pressure load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Includes double vacuum seal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Titanium flange allows for thermal and structural isolation of lens from cryostat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5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500424"/>
              </p:ext>
            </p:extLst>
          </p:nvPr>
        </p:nvGraphicFramePr>
        <p:xfrm>
          <a:off x="63849" y="2589854"/>
          <a:ext cx="2658250" cy="932688"/>
        </p:xfrm>
        <a:graphic>
          <a:graphicData uri="http://schemas.openxmlformats.org/drawingml/2006/table">
            <a:tbl>
              <a:tblPr/>
              <a:tblGrid>
                <a:gridCol w="2658250"/>
              </a:tblGrid>
              <a:tr h="16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308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Brittle material under stress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Lens/flange/cryostat CTE mismatches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293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ordby\Desktop\Disposable Duplicates\2015\2015-06-11--CameraFDR\CameraOnionPeelImages\cryo-refrigeration system HX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3125" y="779531"/>
            <a:ext cx="7744265" cy="577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Cryostat and refrigeration system heat exchangers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6491588" y="1149363"/>
            <a:ext cx="357336" cy="32997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228185" y="918530"/>
            <a:ext cx="12634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Heat exchanger units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pic>
        <p:nvPicPr>
          <p:cNvPr id="10" name="Picture 11" descr="C:\Users\rafe\Desktop\LEHMAN REVIEW MASTER\Recent Refrigerator\IMG_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95" y="5049993"/>
            <a:ext cx="1403396" cy="177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74911" y="1532586"/>
            <a:ext cx="14008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Vacuum-insulated transfer lines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5859887" y="1763419"/>
            <a:ext cx="283336" cy="425989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03032" y="4373989"/>
            <a:ext cx="1273125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Heat exchanger prototype</a:t>
            </a:r>
            <a:endParaRPr lang="en-US" dirty="0"/>
          </a:p>
        </p:txBody>
      </p:sp>
      <p:pic>
        <p:nvPicPr>
          <p:cNvPr id="20" name="Picture 19" descr="IMG_20140225_130828_19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65649" y="4528537"/>
            <a:ext cx="3229015" cy="2290031"/>
          </a:xfrm>
          <a:prstGeom prst="rect">
            <a:avLst/>
          </a:prstGeom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53374" y="6035363"/>
            <a:ext cx="1968584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Fully articulating sub-scale prototype</a:t>
            </a:r>
            <a:endParaRPr lang="en-US" dirty="0"/>
          </a:p>
        </p:txBody>
      </p:sp>
      <p:graphicFrame>
        <p:nvGraphicFramePr>
          <p:cNvPr id="12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943749"/>
              </p:ext>
            </p:extLst>
          </p:nvPr>
        </p:nvGraphicFramePr>
        <p:xfrm>
          <a:off x="78648" y="894146"/>
          <a:ext cx="3225384" cy="1920240"/>
        </p:xfrm>
        <a:graphic>
          <a:graphicData uri="http://schemas.openxmlformats.org/drawingml/2006/table">
            <a:tbl>
              <a:tblPr/>
              <a:tblGrid>
                <a:gridCol w="3225384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Refrigeration Systems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Cryo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system removes 540 W at -130 C from CCD heating, L3 radiation, conduction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Cold system removes 1500 W at -40 C from REB boards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8 parallel systems use commercial hermetically sealed compressors units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Compressors on telescope keel beam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116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ordby\Desktop\Disposable Duplicates\2015\2015-06-11--CameraFDR\CameraOnionPeelImages\cryo w-fullyloaded-UT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7507" y="733532"/>
            <a:ext cx="7726922" cy="577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Cryostat and fully loaded utility trunk</a:t>
            </a:r>
            <a:endParaRPr lang="en-US" dirty="0"/>
          </a:p>
        </p:txBody>
      </p:sp>
      <p:cxnSp>
        <p:nvCxnSpPr>
          <p:cNvPr id="6" name="Straight Arrow Connector 5"/>
          <p:cNvCxnSpPr>
            <a:stCxn id="7" idx="1"/>
            <a:endCxn id="3" idx="1"/>
          </p:cNvCxnSpPr>
          <p:nvPr/>
        </p:nvCxnSpPr>
        <p:spPr>
          <a:xfrm flipH="1" flipV="1">
            <a:off x="7200801" y="4711050"/>
            <a:ext cx="395657" cy="346125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596458" y="4918675"/>
            <a:ext cx="9786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Utility trunk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 rot="3623361">
            <a:off x="7095608" y="2726374"/>
            <a:ext cx="140811" cy="3846930"/>
          </a:xfrm>
          <a:prstGeom prst="rightBrace">
            <a:avLst>
              <a:gd name="adj1" fmla="val 43441"/>
              <a:gd name="adj2" fmla="val 50000"/>
            </a:avLst>
          </a:prstGeom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Brace 7"/>
          <p:cNvSpPr/>
          <p:nvPr/>
        </p:nvSpPr>
        <p:spPr>
          <a:xfrm rot="3623361">
            <a:off x="4359770" y="4998926"/>
            <a:ext cx="146215" cy="2219761"/>
          </a:xfrm>
          <a:prstGeom prst="rightBrace">
            <a:avLst>
              <a:gd name="adj1" fmla="val 43441"/>
              <a:gd name="adj2" fmla="val 50000"/>
            </a:avLst>
          </a:prstGeom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931219" y="6252577"/>
            <a:ext cx="76619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Cryostat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  <a:endCxn id="8" idx="1"/>
          </p:cNvCxnSpPr>
          <p:nvPr/>
        </p:nvCxnSpPr>
        <p:spPr>
          <a:xfrm flipH="1" flipV="1">
            <a:off x="4469000" y="6172367"/>
            <a:ext cx="462219" cy="21871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912912" y="925874"/>
            <a:ext cx="173258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Vacuum components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67027" y="1310534"/>
            <a:ext cx="16425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Auxiliary electronics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0" name="Straight Arrow Connector 19"/>
          <p:cNvCxnSpPr>
            <a:stCxn id="19" idx="2"/>
          </p:cNvCxnSpPr>
          <p:nvPr/>
        </p:nvCxnSpPr>
        <p:spPr>
          <a:xfrm>
            <a:off x="5188299" y="1587533"/>
            <a:ext cx="1135228" cy="1065515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8" idx="3"/>
          </p:cNvCxnSpPr>
          <p:nvPr/>
        </p:nvCxnSpPr>
        <p:spPr>
          <a:xfrm>
            <a:off x="6645499" y="1064374"/>
            <a:ext cx="1184856" cy="135259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60253" y="5947070"/>
            <a:ext cx="14700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L3 Lens Assembly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 flipV="1">
            <a:off x="1730327" y="5894364"/>
            <a:ext cx="275554" cy="19120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944716" y="5434712"/>
            <a:ext cx="19097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Region accessible while mounted to telescope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2" name="Right Brace 21"/>
          <p:cNvSpPr/>
          <p:nvPr/>
        </p:nvSpPr>
        <p:spPr>
          <a:xfrm rot="3623361">
            <a:off x="6305228" y="4193313"/>
            <a:ext cx="140811" cy="1143928"/>
          </a:xfrm>
          <a:prstGeom prst="rightBrace">
            <a:avLst>
              <a:gd name="adj1" fmla="val 43441"/>
              <a:gd name="adj2" fmla="val 50000"/>
            </a:avLst>
          </a:prstGeom>
          <a:ln>
            <a:solidFill>
              <a:srgbClr val="1F49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17" idx="1"/>
            <a:endCxn id="22" idx="1"/>
          </p:cNvCxnSpPr>
          <p:nvPr/>
        </p:nvCxnSpPr>
        <p:spPr>
          <a:xfrm flipH="1" flipV="1">
            <a:off x="6410421" y="4826488"/>
            <a:ext cx="534295" cy="83905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62991"/>
              </p:ext>
            </p:extLst>
          </p:nvPr>
        </p:nvGraphicFramePr>
        <p:xfrm>
          <a:off x="60961" y="914151"/>
          <a:ext cx="2895600" cy="2011680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Utility Trunk Integrating Structure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Houses utilities and electronics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Provides a single location for disconnect of all lines to the Camera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Cools all support utilities using glycol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Allows for access to electronics crates during camera servicing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Maintains clean, sealed environment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853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nordby\Desktop\Disposable Duplicates\2015\2015-06-11--CameraFDR\CameraOnionPeelImages\cam w-caouselfilters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3253" y="1413719"/>
            <a:ext cx="4173429" cy="421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Carousel assembly holding 5 on-board filters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852910" y="1220315"/>
            <a:ext cx="147813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Carousel structure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852910" y="1497314"/>
            <a:ext cx="739067" cy="194722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0" idx="0"/>
          </p:cNvCxnSpPr>
          <p:nvPr/>
        </p:nvCxnSpPr>
        <p:spPr>
          <a:xfrm flipH="1" flipV="1">
            <a:off x="5473521" y="5267459"/>
            <a:ext cx="90152" cy="25420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051595" y="5521665"/>
            <a:ext cx="10241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Back Flange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66722" y="5798664"/>
            <a:ext cx="615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Filters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3923930" y="4714043"/>
            <a:ext cx="550392" cy="108462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9267" y="905252"/>
            <a:ext cx="2029400" cy="18379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61501" y="2801550"/>
            <a:ext cx="2017165" cy="15128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504813" y="974094"/>
            <a:ext cx="1609478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Carousel X- filter clamp test unit</a:t>
            </a:r>
            <a:endParaRPr lang="en-US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 bwMode="auto">
          <a:xfrm>
            <a:off x="6617152" y="4483341"/>
            <a:ext cx="2481656" cy="233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242135" y="5857435"/>
            <a:ext cx="1451852" cy="738664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Filter demonstration unit</a:t>
            </a:r>
            <a:endParaRPr lang="en-US" dirty="0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341736" y="2059362"/>
            <a:ext cx="5508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Filter clamp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5473521" y="2290195"/>
            <a:ext cx="868215" cy="58617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7043633"/>
              </p:ext>
            </p:extLst>
          </p:nvPr>
        </p:nvGraphicFramePr>
        <p:xfrm>
          <a:off x="110741" y="5122008"/>
          <a:ext cx="2658250" cy="1353312"/>
        </p:xfrm>
        <a:graphic>
          <a:graphicData uri="http://schemas.openxmlformats.org/drawingml/2006/table">
            <a:tbl>
              <a:tblPr/>
              <a:tblGrid>
                <a:gridCol w="2658250"/>
              </a:tblGrid>
              <a:tr h="16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308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Control of carousel clamp and rotation mechanisms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Kinematic supports result in many single failure point items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Stresses in thin filters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698884"/>
              </p:ext>
            </p:extLst>
          </p:nvPr>
        </p:nvGraphicFramePr>
        <p:xfrm>
          <a:off x="108016" y="950798"/>
          <a:ext cx="2895600" cy="1463040"/>
        </p:xfrm>
        <a:graphic>
          <a:graphicData uri="http://schemas.openxmlformats.org/drawingml/2006/table">
            <a:tbl>
              <a:tblPr/>
              <a:tblGrid>
                <a:gridCol w="2895600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Carousel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Stores 5 filters in the clean environment of the Camera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Moves filter into the hand-off position for bringing on-line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Clears cryostat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6659110"/>
              </p:ext>
            </p:extLst>
          </p:nvPr>
        </p:nvGraphicFramePr>
        <p:xfrm>
          <a:off x="108016" y="2521027"/>
          <a:ext cx="2515237" cy="1645920"/>
        </p:xfrm>
        <a:graphic>
          <a:graphicData uri="http://schemas.openxmlformats.org/drawingml/2006/table">
            <a:tbl>
              <a:tblPr/>
              <a:tblGrid>
                <a:gridCol w="2515237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Filters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6 filters provide broad spectral range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Spherical radii and variable thickness of filters handled by standard frame design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Frame held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kinematically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4228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nordby\Desktop\Disposable Duplicates\2015\2015-06-11--CameraFDR\CameraOnionPeelImages\cam w-housing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8964" y="1433732"/>
            <a:ext cx="4629962" cy="463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body and back flange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72077" y="6147999"/>
            <a:ext cx="13856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Camera housing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>
            <a:stCxn id="6" idx="3"/>
          </p:cNvCxnSpPr>
          <p:nvPr/>
        </p:nvCxnSpPr>
        <p:spPr>
          <a:xfrm flipV="1">
            <a:off x="4657745" y="5624423"/>
            <a:ext cx="259312" cy="66207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854003" y="5627626"/>
            <a:ext cx="10441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Camera</a:t>
            </a:r>
          </a:p>
          <a:p>
            <a:r>
              <a:rPr lang="en-US" sz="1200" b="1" dirty="0" smtClean="0">
                <a:solidFill>
                  <a:srgbClr val="000099"/>
                </a:solidFill>
              </a:rPr>
              <a:t>back flange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2" name="Straight Arrow Connector 11"/>
          <p:cNvCxnSpPr>
            <a:stCxn id="11" idx="0"/>
          </p:cNvCxnSpPr>
          <p:nvPr/>
        </p:nvCxnSpPr>
        <p:spPr>
          <a:xfrm flipH="1" flipV="1">
            <a:off x="6254151" y="4848045"/>
            <a:ext cx="121924" cy="77958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999446" y="6147999"/>
            <a:ext cx="11912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Access ports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V="1">
            <a:off x="5595093" y="4848045"/>
            <a:ext cx="307041" cy="129995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185475"/>
              </p:ext>
            </p:extLst>
          </p:nvPr>
        </p:nvGraphicFramePr>
        <p:xfrm>
          <a:off x="90503" y="929411"/>
          <a:ext cx="2207220" cy="3017520"/>
        </p:xfrm>
        <a:graphic>
          <a:graphicData uri="http://schemas.openxmlformats.org/drawingml/2006/table">
            <a:tbl>
              <a:tblPr/>
              <a:tblGrid>
                <a:gridCol w="2207220"/>
              </a:tblGrid>
              <a:tr h="406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Camera Body </a:t>
                      </a:r>
                      <a:b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Integrating Structure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56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Provides primary support for L1-L2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Ass’y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, Auto Changer, Shutter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Maintains clean, hermetically sealed environment for all optics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Presents primary structural interface to telescope at back flange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68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Presents primary thermal interface to telescope at outer housing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2434271"/>
              </p:ext>
            </p:extLst>
          </p:nvPr>
        </p:nvGraphicFramePr>
        <p:xfrm>
          <a:off x="110741" y="5122008"/>
          <a:ext cx="2658250" cy="987552"/>
        </p:xfrm>
        <a:graphic>
          <a:graphicData uri="http://schemas.openxmlformats.org/drawingml/2006/table">
            <a:tbl>
              <a:tblPr/>
              <a:tblGrid>
                <a:gridCol w="2658250"/>
              </a:tblGrid>
              <a:tr h="16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308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High local loads and mount points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Must sustain 5.7 g seismic loads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Carries ~5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kPa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internal pressure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095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utter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386"/>
          <a:stretch/>
        </p:blipFill>
        <p:spPr>
          <a:xfrm>
            <a:off x="5821251" y="4403039"/>
            <a:ext cx="3256208" cy="2261776"/>
          </a:xfrm>
          <a:prstGeom prst="rect">
            <a:avLst/>
          </a:prstGeom>
        </p:spPr>
      </p:pic>
      <p:pic>
        <p:nvPicPr>
          <p:cNvPr id="9218" name="Picture 2" descr="C:\Users\nordby\Desktop\Disposable Duplicates\2015\2015-06-11--CameraFDR\CameraOnionPeelImages\cam w-shutter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4221" y="1439155"/>
            <a:ext cx="4671268" cy="46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Shutter mounts to front flange of the camera body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42407" y="6095886"/>
            <a:ext cx="71744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Shutter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flipH="1" flipV="1">
            <a:off x="3953814" y="5533927"/>
            <a:ext cx="147317" cy="561959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694005"/>
              </p:ext>
            </p:extLst>
          </p:nvPr>
        </p:nvGraphicFramePr>
        <p:xfrm>
          <a:off x="110741" y="5122008"/>
          <a:ext cx="2658250" cy="987552"/>
        </p:xfrm>
        <a:graphic>
          <a:graphicData uri="http://schemas.openxmlformats.org/drawingml/2006/table">
            <a:tbl>
              <a:tblPr/>
              <a:tblGrid>
                <a:gridCol w="2658250"/>
              </a:tblGrid>
              <a:tr h="16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308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High blade speeds (~1.5 m/sec)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Close clearances to optics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Two blade stacks run on one rail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714718"/>
              </p:ext>
            </p:extLst>
          </p:nvPr>
        </p:nvGraphicFramePr>
        <p:xfrm>
          <a:off x="113949" y="941135"/>
          <a:ext cx="2207220" cy="1371600"/>
        </p:xfrm>
        <a:graphic>
          <a:graphicData uri="http://schemas.openxmlformats.org/drawingml/2006/table">
            <a:tbl>
              <a:tblPr/>
              <a:tblGrid>
                <a:gridCol w="2207220"/>
              </a:tblGrid>
              <a:tr h="1895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Shutter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65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 sec open/close time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734 mm opening aperture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1E6 cycles per year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53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Fits between filter and L3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49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nordby\Desktop\Disposable Duplicates\2015\2015-06-11--CameraFDR\CameraOnionPeelImages\cam w-autochngr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57159" y="1443583"/>
            <a:ext cx="4672705" cy="477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 changer moves filters from the Carousel into the on-line position</a:t>
            </a:r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400001" y="6216468"/>
            <a:ext cx="120723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Auto </a:t>
            </a:r>
            <a:r>
              <a:rPr lang="en-US" sz="1200" b="1" dirty="0">
                <a:solidFill>
                  <a:srgbClr val="000099"/>
                </a:solidFill>
              </a:rPr>
              <a:t>C</a:t>
            </a:r>
            <a:r>
              <a:rPr lang="en-US" sz="1200" b="1" dirty="0" smtClean="0">
                <a:solidFill>
                  <a:srgbClr val="000099"/>
                </a:solidFill>
              </a:rPr>
              <a:t>hanger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>
            <a:stCxn id="6" idx="0"/>
          </p:cNvCxnSpPr>
          <p:nvPr/>
        </p:nvCxnSpPr>
        <p:spPr>
          <a:xfrm flipV="1">
            <a:off x="3003616" y="5589431"/>
            <a:ext cx="241860" cy="62703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493511" y="6149079"/>
            <a:ext cx="52468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Filter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3" name="Straight Arrow Connector 12"/>
          <p:cNvCxnSpPr>
            <a:stCxn id="12" idx="0"/>
          </p:cNvCxnSpPr>
          <p:nvPr/>
        </p:nvCxnSpPr>
        <p:spPr>
          <a:xfrm flipH="1" flipV="1">
            <a:off x="3721994" y="4391696"/>
            <a:ext cx="1033860" cy="175738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034" y="915807"/>
            <a:ext cx="1924284" cy="3022945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714449" y="3795380"/>
            <a:ext cx="1300800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Filter Loader prototype</a:t>
            </a: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0286" y="4938437"/>
            <a:ext cx="2612032" cy="167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318975" y="5977622"/>
            <a:ext cx="1523133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On-Line Clamp test unit</a:t>
            </a:r>
            <a:endParaRPr lang="en-US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27846" y="1443583"/>
            <a:ext cx="10659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Filter Loader mount port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>
            <a:off x="4065973" y="1674416"/>
            <a:ext cx="1561873" cy="137950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4199058"/>
              </p:ext>
            </p:extLst>
          </p:nvPr>
        </p:nvGraphicFramePr>
        <p:xfrm>
          <a:off x="108016" y="950798"/>
          <a:ext cx="2142815" cy="2194560"/>
        </p:xfrm>
        <a:graphic>
          <a:graphicData uri="http://schemas.openxmlformats.org/drawingml/2006/table">
            <a:tbl>
              <a:tblPr/>
              <a:tblGrid>
                <a:gridCol w="2142815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Exchange System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Supports a filter in the on-line position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Moves filter into the field of view by remote command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Change time &lt; 90 sec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Filter diameter ~800 mm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Accommodates swap out of filter from camera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16476"/>
              </p:ext>
            </p:extLst>
          </p:nvPr>
        </p:nvGraphicFramePr>
        <p:xfrm>
          <a:off x="110741" y="5005811"/>
          <a:ext cx="2046418" cy="1536192"/>
        </p:xfrm>
        <a:graphic>
          <a:graphicData uri="http://schemas.openxmlformats.org/drawingml/2006/table">
            <a:tbl>
              <a:tblPr/>
              <a:tblGrid>
                <a:gridCol w="2046418"/>
              </a:tblGrid>
              <a:tr h="16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308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Control of clamp and drive mechanisms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Kinematic supports result in single failure points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Drive train component failure or loss of function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51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terCh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rcRect l="11815" t="4000" r="10452" b="6001"/>
          <a:stretch>
            <a:fillRect/>
          </a:stretch>
        </p:blipFill>
        <p:spPr>
          <a:xfrm>
            <a:off x="65348" y="892493"/>
            <a:ext cx="3938014" cy="34195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Exchange system motion and single-filter prototype test videos</a:t>
            </a:r>
            <a:endParaRPr lang="en-US" dirty="0"/>
          </a:p>
        </p:txBody>
      </p:sp>
      <p:pic>
        <p:nvPicPr>
          <p:cNvPr id="5" name="My Movie.wmv" title="LSST Filter Exchange System IN2P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11675" y="3460376"/>
            <a:ext cx="5566701" cy="3128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90923" y="4494248"/>
            <a:ext cx="2106065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Exchange system motions</a:t>
            </a: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06068" y="6045144"/>
            <a:ext cx="1933887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Single filter test unit in Marseille, FR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291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 Safety Review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 (25 minutes, Nordby)</a:t>
            </a:r>
          </a:p>
          <a:p>
            <a:r>
              <a:rPr lang="en-US" dirty="0" err="1" smtClean="0"/>
              <a:t>LSSTCam</a:t>
            </a:r>
            <a:r>
              <a:rPr lang="en-US" dirty="0" smtClean="0"/>
              <a:t> PSAP and safety overview (20 minutes, Kenny)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ystem safety, SLAC ES&amp;H during I&amp;T, review process, subject-matter safety</a:t>
            </a:r>
          </a:p>
          <a:p>
            <a:r>
              <a:rPr lang="en-US" dirty="0" smtClean="0"/>
              <a:t>Hazard </a:t>
            </a:r>
            <a:r>
              <a:rPr lang="en-US" dirty="0"/>
              <a:t>analysis </a:t>
            </a:r>
            <a:r>
              <a:rPr lang="en-US" dirty="0" smtClean="0"/>
              <a:t>process (20 minutes, Kenny)</a:t>
            </a:r>
          </a:p>
          <a:p>
            <a:pPr lvl="1"/>
            <a:r>
              <a:rPr lang="en-US" dirty="0" smtClean="0"/>
              <a:t>HAR and SSPP process details and outcome</a:t>
            </a:r>
          </a:p>
          <a:p>
            <a:pPr lvl="1"/>
            <a:r>
              <a:rPr lang="en-US" dirty="0" smtClean="0"/>
              <a:t>Hazard List—details of camera hazards and mitigation (identify operating hazards)</a:t>
            </a:r>
          </a:p>
          <a:p>
            <a:r>
              <a:rPr lang="en-US" dirty="0" smtClean="0"/>
              <a:t>Camera protection system (15 minutes, Nordby)</a:t>
            </a:r>
          </a:p>
          <a:p>
            <a:pPr lvl="1"/>
            <a:r>
              <a:rPr lang="en-US" dirty="0" smtClean="0"/>
              <a:t>General plans for protection system functionality</a:t>
            </a:r>
          </a:p>
          <a:p>
            <a:r>
              <a:rPr lang="en-US" dirty="0" smtClean="0"/>
              <a:t>Camera design and hazard mitigations (60 minutes, O’Neill)</a:t>
            </a:r>
          </a:p>
          <a:p>
            <a:pPr lvl="1"/>
            <a:r>
              <a:rPr lang="en-US" dirty="0" smtClean="0"/>
              <a:t>Walk through subsystems and hazard mitigations/controls built into the design</a:t>
            </a:r>
          </a:p>
          <a:p>
            <a:r>
              <a:rPr lang="en-US" dirty="0" smtClean="0"/>
              <a:t>I&amp;T hazards (30 minutes, Nordby/Bond)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lans for capturing and addressing hazards; training-</a:t>
            </a:r>
            <a:r>
              <a:rPr lang="en-US" dirty="0" err="1" smtClean="0"/>
              <a:t>auth</a:t>
            </a:r>
            <a:r>
              <a:rPr lang="en-US" dirty="0" smtClean="0"/>
              <a:t>-release of work</a:t>
            </a:r>
          </a:p>
          <a:p>
            <a:pPr lvl="1"/>
            <a:r>
              <a:rPr lang="en-US" dirty="0" smtClean="0"/>
              <a:t>WP&amp;C; seismic; high-value lifts and handling; brittle materials</a:t>
            </a:r>
          </a:p>
          <a:p>
            <a:pPr lvl="1"/>
            <a:r>
              <a:rPr lang="en-US" dirty="0" smtClean="0"/>
              <a:t>I&amp;T process flow</a:t>
            </a:r>
          </a:p>
          <a:p>
            <a:pPr lvl="1"/>
            <a:r>
              <a:rPr lang="en-US" dirty="0" smtClean="0"/>
              <a:t>Maintenance planning</a:t>
            </a:r>
          </a:p>
          <a:p>
            <a:r>
              <a:rPr lang="en-US" dirty="0" smtClean="0"/>
              <a:t>Camera hazards on the summit (30 minutes, Kenny)</a:t>
            </a:r>
          </a:p>
          <a:p>
            <a:pPr lvl="1"/>
            <a:r>
              <a:rPr lang="en-US" dirty="0" smtClean="0"/>
              <a:t>Clean rooms; on-telescope</a:t>
            </a:r>
          </a:p>
          <a:p>
            <a:pPr lvl="1"/>
            <a:r>
              <a:rPr lang="en-US" dirty="0" smtClean="0"/>
              <a:t>Further work: LOTO, access control, ODH and clean- and utility- room monitoring, hazards associated with maintenance, hoisting and rigging, fall protection, confined space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93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8502" y="921433"/>
            <a:ext cx="6727874" cy="52572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Fully loaded cryostat integrated into Camera assembly</a:t>
            </a:r>
            <a:endParaRPr lang="en-US" dirty="0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710085" y="5855529"/>
            <a:ext cx="11652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Detector plane through Filter and L3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1" name="Straight Arrow Connector 10"/>
          <p:cNvCxnSpPr>
            <a:stCxn id="10" idx="1"/>
          </p:cNvCxnSpPr>
          <p:nvPr/>
        </p:nvCxnSpPr>
        <p:spPr>
          <a:xfrm flipH="1" flipV="1">
            <a:off x="3825025" y="4185634"/>
            <a:ext cx="885060" cy="199306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035038" y="921433"/>
            <a:ext cx="1165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Utility Trunk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4" name="Straight Arrow Connector 13"/>
          <p:cNvCxnSpPr>
            <a:stCxn id="13" idx="2"/>
          </p:cNvCxnSpPr>
          <p:nvPr/>
        </p:nvCxnSpPr>
        <p:spPr>
          <a:xfrm>
            <a:off x="5617676" y="1198432"/>
            <a:ext cx="834639" cy="83643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766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nordby\Desktop\Disposable Duplicates\2015\2015-06-11--CameraFDR\CameraOnionPeelImages\cam w-L1-L2 assy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8242" y="755774"/>
            <a:ext cx="8044192" cy="599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L1-L2 assembly mounted to the Camera front flange</a:t>
            </a:r>
            <a:endParaRPr lang="en-US" dirty="0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357828" y="6287095"/>
            <a:ext cx="1272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L1-L2 assembly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 flipV="1">
            <a:off x="3684233" y="6287095"/>
            <a:ext cx="673595" cy="13850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714763" y="5522616"/>
            <a:ext cx="18312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L1-L2 mounting struts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951535" y="5947113"/>
            <a:ext cx="234591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Camera shroud support frame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0" name="Straight Arrow Connector 9"/>
          <p:cNvCxnSpPr>
            <a:stCxn id="7" idx="1"/>
          </p:cNvCxnSpPr>
          <p:nvPr/>
        </p:nvCxnSpPr>
        <p:spPr>
          <a:xfrm flipH="1" flipV="1">
            <a:off x="4678532" y="4616388"/>
            <a:ext cx="1036231" cy="104472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1"/>
          </p:cNvCxnSpPr>
          <p:nvPr/>
        </p:nvCxnSpPr>
        <p:spPr>
          <a:xfrm flipH="1" flipV="1">
            <a:off x="4173430" y="5661115"/>
            <a:ext cx="778105" cy="42449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9" idx="1"/>
          </p:cNvCxnSpPr>
          <p:nvPr/>
        </p:nvCxnSpPr>
        <p:spPr>
          <a:xfrm flipH="1" flipV="1">
            <a:off x="4562482" y="5078027"/>
            <a:ext cx="389053" cy="100758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805563"/>
              </p:ext>
            </p:extLst>
          </p:nvPr>
        </p:nvGraphicFramePr>
        <p:xfrm>
          <a:off x="108016" y="950798"/>
          <a:ext cx="3315122" cy="1645920"/>
        </p:xfrm>
        <a:graphic>
          <a:graphicData uri="http://schemas.openxmlformats.org/drawingml/2006/table">
            <a:tbl>
              <a:tblPr/>
              <a:tblGrid>
                <a:gridCol w="3315122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L1-L2 Assembly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L1 lens is 1.6 m diameter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L1 and L2 lens aligned and tested as a unit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L1-L2 assembly supported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kinematically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Struts allow for aligning the assembly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CFC structure provides rigidity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2988484"/>
              </p:ext>
            </p:extLst>
          </p:nvPr>
        </p:nvGraphicFramePr>
        <p:xfrm>
          <a:off x="6876016" y="3942076"/>
          <a:ext cx="2162476" cy="1408176"/>
        </p:xfrm>
        <a:graphic>
          <a:graphicData uri="http://schemas.openxmlformats.org/drawingml/2006/table">
            <a:tbl>
              <a:tblPr/>
              <a:tblGrid>
                <a:gridCol w="2162476"/>
              </a:tblGrid>
              <a:tr h="1619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203083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Large, heavy lenses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Single failure point struts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Bonded joints and flexures under high stress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40347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Bonded CFC structure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80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nordby\Desktop\Disposable Duplicates\2015\2015-06-11--CameraFDR\CameraOnionPeelImages\cam w-shroud fully assembled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8129" y="758681"/>
            <a:ext cx="8074278" cy="598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 with shroud—fully assembled</a:t>
            </a: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130888" y="5542083"/>
            <a:ext cx="110372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Camera Body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409678" y="5037660"/>
            <a:ext cx="721210" cy="64292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4643021" y="5529496"/>
            <a:ext cx="662643" cy="56044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7353972" y="3988016"/>
            <a:ext cx="103749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Utility Trunk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518203" y="3375912"/>
            <a:ext cx="354515" cy="61210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553137" y="6303104"/>
            <a:ext cx="127273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L1-L2 assembly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 flipV="1">
            <a:off x="3630967" y="6222080"/>
            <a:ext cx="922170" cy="21952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305664" y="5951440"/>
            <a:ext cx="12310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Camera Shroud</a:t>
            </a:r>
            <a:endParaRPr lang="en-US" sz="1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00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19" y="914973"/>
            <a:ext cx="7863239" cy="575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6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design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Nearly all subsystems of the camera have been subjected to a Final Design Review, including review of subsystem hazards and controls</a:t>
            </a:r>
          </a:p>
          <a:p>
            <a:pPr lvl="1"/>
            <a:r>
              <a:rPr lang="en-US" dirty="0" smtClean="0"/>
              <a:t>Remaining FDRs:  refrigeration system, camera body, shutter, utility trunk, auxiliary electronics</a:t>
            </a:r>
          </a:p>
          <a:p>
            <a:endParaRPr lang="en-US" dirty="0"/>
          </a:p>
          <a:p>
            <a:r>
              <a:rPr lang="en-US" dirty="0" smtClean="0"/>
              <a:t>Subsystem hazards have been identified and their definitions refined as subsystem designs have matured over the years</a:t>
            </a:r>
          </a:p>
          <a:p>
            <a:pPr lvl="1"/>
            <a:r>
              <a:rPr lang="en-US" dirty="0" smtClean="0"/>
              <a:t>Hazard design mitigations are included in the final design</a:t>
            </a:r>
          </a:p>
          <a:p>
            <a:pPr lvl="1"/>
            <a:r>
              <a:rPr lang="en-US" dirty="0" smtClean="0"/>
              <a:t>Hazard controls have been incorporated into the control and protection systems</a:t>
            </a:r>
          </a:p>
          <a:p>
            <a:pPr lvl="1"/>
            <a:r>
              <a:rPr lang="en-US" dirty="0" smtClean="0"/>
              <a:t>Administrative controls have been flagged as operating and support hazards and are scheduled to be further addressed at subsystem Manufacturing Readiness Reviews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634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Camera Safety Review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Introduction (25 minutes, Nordby)</a:t>
            </a:r>
          </a:p>
          <a:p>
            <a:endParaRPr lang="en-US" dirty="0" smtClean="0"/>
          </a:p>
          <a:p>
            <a:r>
              <a:rPr lang="en-US" dirty="0" err="1" smtClean="0"/>
              <a:t>LSSTCam</a:t>
            </a:r>
            <a:r>
              <a:rPr lang="en-US" dirty="0" smtClean="0"/>
              <a:t> PSAP and safety overview (20 minutes, Kenny)</a:t>
            </a:r>
          </a:p>
          <a:p>
            <a:endParaRPr lang="en-US" dirty="0" smtClean="0"/>
          </a:p>
          <a:p>
            <a:r>
              <a:rPr lang="en-US" dirty="0" smtClean="0"/>
              <a:t>Hazard </a:t>
            </a:r>
            <a:r>
              <a:rPr lang="en-US" dirty="0"/>
              <a:t>analysis </a:t>
            </a:r>
            <a:r>
              <a:rPr lang="en-US" dirty="0" smtClean="0"/>
              <a:t>process (20 minutes, Kenny)</a:t>
            </a:r>
          </a:p>
          <a:p>
            <a:endParaRPr lang="en-US" dirty="0" smtClean="0"/>
          </a:p>
          <a:p>
            <a:r>
              <a:rPr lang="en-US" dirty="0" smtClean="0"/>
              <a:t>Camera protection system (15 minutes, Nordby)</a:t>
            </a:r>
          </a:p>
          <a:p>
            <a:endParaRPr lang="en-US" dirty="0" smtClean="0"/>
          </a:p>
          <a:p>
            <a:r>
              <a:rPr lang="en-US" dirty="0" smtClean="0"/>
              <a:t>Camera design and hazard mitigations (60 minutes, O’Neill)</a:t>
            </a:r>
          </a:p>
          <a:p>
            <a:endParaRPr lang="en-US" dirty="0" smtClean="0"/>
          </a:p>
          <a:p>
            <a:r>
              <a:rPr lang="en-US" dirty="0"/>
              <a:t>I&amp;T and Operating and Support </a:t>
            </a:r>
            <a:r>
              <a:rPr lang="en-US" dirty="0" smtClean="0"/>
              <a:t>Hazards (</a:t>
            </a:r>
            <a:r>
              <a:rPr lang="en-US" dirty="0"/>
              <a:t>30 </a:t>
            </a:r>
            <a:r>
              <a:rPr lang="en-US" dirty="0" smtClean="0"/>
              <a:t>minutes, Nordby/Bond)</a:t>
            </a:r>
          </a:p>
          <a:p>
            <a:endParaRPr lang="en-US" dirty="0" smtClean="0"/>
          </a:p>
          <a:p>
            <a:r>
              <a:rPr lang="en-US" dirty="0" smtClean="0"/>
              <a:t>Camera hazards on the summit (30 minutes, Kenny)</a:t>
            </a:r>
          </a:p>
        </p:txBody>
      </p:sp>
    </p:spTree>
    <p:extLst>
      <p:ext uri="{BB962C8B-B14F-4D97-AF65-F5344CB8AC3E}">
        <p14:creationId xmlns:p14="http://schemas.microsoft.com/office/powerpoint/2010/main" val="3415859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Has the Camera System Safety Program established the appropriate systems and processes to ensure the delivery of the Camera in a safe and environmentally sound manner? </a:t>
            </a:r>
          </a:p>
          <a:p>
            <a:r>
              <a:rPr lang="en-US" dirty="0"/>
              <a:t>Is safety adequately integrated into the camera system and subsystems? </a:t>
            </a:r>
          </a:p>
          <a:p>
            <a:r>
              <a:rPr lang="en-US" dirty="0"/>
              <a:t>Is the LSST Camera team </a:t>
            </a:r>
            <a:r>
              <a:rPr lang="en-US" dirty="0" smtClean="0"/>
              <a:t>effectively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dentifying hazards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haracterizing </a:t>
            </a:r>
            <a:r>
              <a:rPr lang="en-US" dirty="0"/>
              <a:t>the </a:t>
            </a:r>
            <a:r>
              <a:rPr lang="en-US" dirty="0" smtClean="0"/>
              <a:t>hazards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ssessing </a:t>
            </a:r>
            <a:r>
              <a:rPr lang="en-US" dirty="0"/>
              <a:t>the associated </a:t>
            </a:r>
            <a:r>
              <a:rPr lang="en-US" dirty="0" smtClean="0"/>
              <a:t>risk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stablishing </a:t>
            </a:r>
            <a:r>
              <a:rPr lang="en-US" dirty="0"/>
              <a:t>appropriate controls to reduce the risk to acceptable </a:t>
            </a:r>
            <a:r>
              <a:rPr lang="en-US" dirty="0" smtClean="0"/>
              <a:t>levels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dentifying </a:t>
            </a:r>
            <a:r>
              <a:rPr lang="en-US" dirty="0"/>
              <a:t>means to verify that the controls are </a:t>
            </a:r>
            <a:r>
              <a:rPr lang="en-US" dirty="0" smtClean="0"/>
              <a:t>implemented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5469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Camera Final Design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11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assembly</a:t>
            </a:r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55223" y="6006905"/>
            <a:ext cx="1888770" cy="561348"/>
          </a:xfrm>
          <a:prstGeom prst="rect">
            <a:avLst/>
          </a:prstGeom>
          <a:noFill/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none" lIns="45720" rIns="45720" anchor="t" anchorCtr="0">
            <a:noAutofit/>
          </a:bodyPr>
          <a:lstStyle/>
          <a:p>
            <a:pPr algn="ctr"/>
            <a:r>
              <a:rPr lang="en-US" sz="1200" b="1" u="sng" dirty="0" smtClean="0">
                <a:solidFill>
                  <a:srgbClr val="000099"/>
                </a:solidFill>
              </a:rPr>
              <a:t>Scale</a:t>
            </a:r>
            <a:endParaRPr lang="en-US" sz="1200" b="1" u="sng" dirty="0">
              <a:solidFill>
                <a:srgbClr val="000099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6915067" y="6396167"/>
            <a:ext cx="1645920" cy="0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396090" y="6271736"/>
            <a:ext cx="692833" cy="2462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000099"/>
                </a:solidFill>
              </a:rPr>
              <a:t>1000 mm</a:t>
            </a:r>
            <a:endParaRPr lang="en-US" sz="1000" b="1" dirty="0">
              <a:solidFill>
                <a:srgbClr val="000099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536" y="904052"/>
            <a:ext cx="7863239" cy="5752404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0942" y="6053045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Light baffles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/>
          <p:cNvCxnSpPr>
            <a:stCxn id="16" idx="1"/>
          </p:cNvCxnSpPr>
          <p:nvPr/>
        </p:nvCxnSpPr>
        <p:spPr>
          <a:xfrm flipH="1" flipV="1">
            <a:off x="6048906" y="4101152"/>
            <a:ext cx="809093" cy="65051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17" idx="1"/>
          </p:cNvCxnSpPr>
          <p:nvPr/>
        </p:nvCxnSpPr>
        <p:spPr>
          <a:xfrm flipH="1" flipV="1">
            <a:off x="5036024" y="4101152"/>
            <a:ext cx="1487674" cy="110848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8" idx="1"/>
          </p:cNvCxnSpPr>
          <p:nvPr/>
        </p:nvCxnSpPr>
        <p:spPr>
          <a:xfrm flipH="1" flipV="1">
            <a:off x="4524233" y="4797188"/>
            <a:ext cx="909211" cy="108240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43" idx="1"/>
          </p:cNvCxnSpPr>
          <p:nvPr/>
        </p:nvCxnSpPr>
        <p:spPr>
          <a:xfrm flipH="1" flipV="1">
            <a:off x="4380931" y="5741092"/>
            <a:ext cx="493224" cy="465729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19" idx="1"/>
          </p:cNvCxnSpPr>
          <p:nvPr/>
        </p:nvCxnSpPr>
        <p:spPr>
          <a:xfrm flipH="1" flipV="1">
            <a:off x="2954740" y="4797188"/>
            <a:ext cx="1303953" cy="1720769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2" idx="3"/>
          </p:cNvCxnSpPr>
          <p:nvPr/>
        </p:nvCxnSpPr>
        <p:spPr>
          <a:xfrm>
            <a:off x="972520" y="2866710"/>
            <a:ext cx="2544781" cy="1113080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3"/>
          </p:cNvCxnSpPr>
          <p:nvPr/>
        </p:nvCxnSpPr>
        <p:spPr>
          <a:xfrm>
            <a:off x="876404" y="3769983"/>
            <a:ext cx="1318156" cy="88541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857999" y="4520835"/>
            <a:ext cx="13511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Carousel holding off-line Filters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23698" y="5071136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Cryostat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33444" y="5741092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Shutter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258693" y="6379457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Auto Changer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48261" y="3631483"/>
            <a:ext cx="7281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L1 lens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60942" y="3102055"/>
            <a:ext cx="71157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L2 lens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57058" y="2728210"/>
            <a:ext cx="6154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Filter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676290" y="1640177"/>
            <a:ext cx="841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0099"/>
                </a:solidFill>
              </a:rPr>
              <a:t>Detector plane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5" name="Straight Arrow Connector 24"/>
          <p:cNvCxnSpPr>
            <a:stCxn id="21" idx="3"/>
          </p:cNvCxnSpPr>
          <p:nvPr/>
        </p:nvCxnSpPr>
        <p:spPr>
          <a:xfrm>
            <a:off x="972520" y="3240555"/>
            <a:ext cx="1982220" cy="107280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5" idx="2"/>
          </p:cNvCxnSpPr>
          <p:nvPr/>
        </p:nvCxnSpPr>
        <p:spPr>
          <a:xfrm>
            <a:off x="3702579" y="1629472"/>
            <a:ext cx="235437" cy="180976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4874155" y="6068321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Shroud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048906" y="5436292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Camera Body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51" name="Straight Arrow Connector 50"/>
          <p:cNvCxnSpPr>
            <a:stCxn id="50" idx="1"/>
          </p:cNvCxnSpPr>
          <p:nvPr/>
        </p:nvCxnSpPr>
        <p:spPr>
          <a:xfrm flipH="1" flipV="1">
            <a:off x="5677469" y="5262190"/>
            <a:ext cx="371437" cy="31260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3370997" y="1352473"/>
            <a:ext cx="6631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L3 lens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57" name="Straight Arrow Connector 56"/>
          <p:cNvCxnSpPr>
            <a:stCxn id="23" idx="2"/>
          </p:cNvCxnSpPr>
          <p:nvPr/>
        </p:nvCxnSpPr>
        <p:spPr>
          <a:xfrm>
            <a:off x="3096796" y="2101842"/>
            <a:ext cx="838525" cy="1760474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7" idx="3"/>
          </p:cNvCxnSpPr>
          <p:nvPr/>
        </p:nvCxnSpPr>
        <p:spPr>
          <a:xfrm flipV="1">
            <a:off x="1491866" y="5741092"/>
            <a:ext cx="603065" cy="45045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>
            <a:spLocks noChangeArrowheads="1"/>
          </p:cNvSpPr>
          <p:nvPr/>
        </p:nvSpPr>
        <p:spPr bwMode="auto">
          <a:xfrm>
            <a:off x="7119984" y="4149411"/>
            <a:ext cx="1351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Utility Trunk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68" name="Straight Arrow Connector 67"/>
          <p:cNvCxnSpPr>
            <a:stCxn id="67" idx="1"/>
          </p:cNvCxnSpPr>
          <p:nvPr/>
        </p:nvCxnSpPr>
        <p:spPr>
          <a:xfrm flipH="1" flipV="1">
            <a:off x="6673463" y="3671669"/>
            <a:ext cx="446521" cy="61624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3606716" y="1038069"/>
            <a:ext cx="184248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Auxiliary electronics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72" name="Straight Arrow Connector 71"/>
          <p:cNvCxnSpPr>
            <a:stCxn id="71" idx="3"/>
          </p:cNvCxnSpPr>
          <p:nvPr/>
        </p:nvCxnSpPr>
        <p:spPr>
          <a:xfrm>
            <a:off x="5449198" y="1176569"/>
            <a:ext cx="599708" cy="123141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7323674" y="3631483"/>
            <a:ext cx="17709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Refrigeration system heat exchangers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76" name="Straight Arrow Connector 75"/>
          <p:cNvCxnSpPr>
            <a:stCxn id="75" idx="0"/>
          </p:cNvCxnSpPr>
          <p:nvPr/>
        </p:nvCxnSpPr>
        <p:spPr>
          <a:xfrm flipH="1" flipV="1">
            <a:off x="7533563" y="2552131"/>
            <a:ext cx="675565" cy="107935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Group 1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213772"/>
              </p:ext>
            </p:extLst>
          </p:nvPr>
        </p:nvGraphicFramePr>
        <p:xfrm>
          <a:off x="81546" y="910650"/>
          <a:ext cx="2454390" cy="1645920"/>
        </p:xfrm>
        <a:graphic>
          <a:graphicData uri="http://schemas.openxmlformats.org/drawingml/2006/table">
            <a:tbl>
              <a:tblPr/>
              <a:tblGrid>
                <a:gridCol w="1683338"/>
                <a:gridCol w="771052"/>
              </a:tblGrid>
              <a:tr h="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Camera Parameters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Depth-of-focus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 1.2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Focal plane diameter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634 mm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Maximum mass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3000 kg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Maximum diameter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1650 mm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length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3732 mm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10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Camera focal plane with 201 sensors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054196" y="1057687"/>
            <a:ext cx="1201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99"/>
                </a:solidFill>
              </a:defRPr>
            </a:lvl1pPr>
          </a:lstStyle>
          <a:p>
            <a:r>
              <a:rPr lang="en-US" altLang="en-US" dirty="0"/>
              <a:t>Guide </a:t>
            </a:r>
            <a:r>
              <a:rPr lang="en-US" altLang="en-US" dirty="0" smtClean="0"/>
              <a:t>Sensors</a:t>
            </a:r>
          </a:p>
          <a:p>
            <a:r>
              <a:rPr lang="en-US" altLang="en-US" dirty="0" smtClean="0"/>
              <a:t>(8 </a:t>
            </a:r>
            <a:r>
              <a:rPr lang="en-US" altLang="en-US" dirty="0"/>
              <a:t>locations)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5487" y="1019888"/>
            <a:ext cx="2078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99"/>
                </a:solidFill>
              </a:defRPr>
            </a:lvl1pPr>
          </a:lstStyle>
          <a:p>
            <a:r>
              <a:rPr lang="en-US" altLang="en-US" dirty="0" err="1"/>
              <a:t>Wavefront</a:t>
            </a:r>
            <a:r>
              <a:rPr lang="en-US" altLang="en-US" dirty="0"/>
              <a:t> </a:t>
            </a:r>
            <a:r>
              <a:rPr lang="en-US" altLang="en-US" dirty="0" smtClean="0"/>
              <a:t>Sensors</a:t>
            </a:r>
          </a:p>
          <a:p>
            <a:r>
              <a:rPr lang="en-US" altLang="en-US" dirty="0" smtClean="0"/>
              <a:t>(2 half-WFS at 4 </a:t>
            </a:r>
            <a:r>
              <a:rPr lang="en-US" altLang="en-US" dirty="0"/>
              <a:t>locations)</a:t>
            </a:r>
          </a:p>
        </p:txBody>
      </p: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33400" y="1676400"/>
            <a:ext cx="4038600" cy="4191000"/>
            <a:chOff x="1466" y="1147"/>
            <a:chExt cx="2804" cy="2805"/>
          </a:xfrm>
        </p:grpSpPr>
        <p:grpSp>
          <p:nvGrpSpPr>
            <p:cNvPr id="7" name="Group 9"/>
            <p:cNvGrpSpPr>
              <a:grpSpLocks/>
            </p:cNvGrpSpPr>
            <p:nvPr/>
          </p:nvGrpSpPr>
          <p:grpSpPr bwMode="auto">
            <a:xfrm>
              <a:off x="1470" y="1153"/>
              <a:ext cx="2795" cy="2798"/>
              <a:chOff x="1618" y="861"/>
              <a:chExt cx="2795" cy="2798"/>
            </a:xfrm>
          </p:grpSpPr>
          <p:grpSp>
            <p:nvGrpSpPr>
              <p:cNvPr id="9" name="Group 10"/>
              <p:cNvGrpSpPr>
                <a:grpSpLocks/>
              </p:cNvGrpSpPr>
              <p:nvPr/>
            </p:nvGrpSpPr>
            <p:grpSpPr bwMode="auto">
              <a:xfrm flipH="1" flipV="1">
                <a:off x="3853" y="1050"/>
                <a:ext cx="373" cy="374"/>
                <a:chOff x="1521" y="2823"/>
                <a:chExt cx="373" cy="374"/>
              </a:xfrm>
            </p:grpSpPr>
            <p:sp>
              <p:nvSpPr>
                <p:cNvPr id="258" name="Rectangle 11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1520" y="2824"/>
                  <a:ext cx="187" cy="186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9" name="Rectangle 12"/>
                <p:cNvSpPr>
                  <a:spLocks noChangeArrowheads="1"/>
                </p:cNvSpPr>
                <p:nvPr/>
              </p:nvSpPr>
              <p:spPr bwMode="auto">
                <a:xfrm rot="-5400000">
                  <a:off x="1707" y="3010"/>
                  <a:ext cx="187" cy="187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60" name="Rectangle 13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707" y="2823"/>
                  <a:ext cx="187" cy="187"/>
                </a:xfrm>
                <a:prstGeom prst="rect">
                  <a:avLst/>
                </a:prstGeom>
                <a:solidFill>
                  <a:srgbClr val="99FF99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 flipH="1">
                <a:off x="3851" y="3099"/>
                <a:ext cx="373" cy="374"/>
                <a:chOff x="1521" y="2823"/>
                <a:chExt cx="373" cy="374"/>
              </a:xfrm>
            </p:grpSpPr>
            <p:sp>
              <p:nvSpPr>
                <p:cNvPr id="255" name="Rectangle 15"/>
                <p:cNvSpPr>
                  <a:spLocks noChangeArrowheads="1"/>
                </p:cNvSpPr>
                <p:nvPr/>
              </p:nvSpPr>
              <p:spPr bwMode="auto">
                <a:xfrm rot="-5400000">
                  <a:off x="1520" y="2824"/>
                  <a:ext cx="187" cy="186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6" name="Rectangle 16"/>
                <p:cNvSpPr>
                  <a:spLocks noChangeArrowheads="1"/>
                </p:cNvSpPr>
                <p:nvPr/>
              </p:nvSpPr>
              <p:spPr bwMode="auto">
                <a:xfrm rot="-5400000">
                  <a:off x="1707" y="3010"/>
                  <a:ext cx="187" cy="187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7" name="Rectangle 17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707" y="2823"/>
                  <a:ext cx="187" cy="187"/>
                </a:xfrm>
                <a:prstGeom prst="rect">
                  <a:avLst/>
                </a:prstGeom>
                <a:solidFill>
                  <a:srgbClr val="99FF99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1" name="Group 18"/>
              <p:cNvGrpSpPr>
                <a:grpSpLocks/>
              </p:cNvGrpSpPr>
              <p:nvPr/>
            </p:nvGrpSpPr>
            <p:grpSpPr bwMode="auto">
              <a:xfrm>
                <a:off x="1805" y="1048"/>
                <a:ext cx="374" cy="373"/>
                <a:chOff x="1713" y="820"/>
                <a:chExt cx="374" cy="373"/>
              </a:xfrm>
            </p:grpSpPr>
            <p:sp>
              <p:nvSpPr>
                <p:cNvPr id="252" name="Rectangle 19"/>
                <p:cNvSpPr>
                  <a:spLocks noChangeArrowheads="1"/>
                </p:cNvSpPr>
                <p:nvPr/>
              </p:nvSpPr>
              <p:spPr bwMode="auto">
                <a:xfrm>
                  <a:off x="1900" y="820"/>
                  <a:ext cx="187" cy="186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3" name="Rectangle 20"/>
                <p:cNvSpPr>
                  <a:spLocks noChangeArrowheads="1"/>
                </p:cNvSpPr>
                <p:nvPr/>
              </p:nvSpPr>
              <p:spPr bwMode="auto">
                <a:xfrm>
                  <a:off x="1713" y="1006"/>
                  <a:ext cx="187" cy="187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4" name="Rectangle 21"/>
                <p:cNvSpPr>
                  <a:spLocks noChangeArrowheads="1"/>
                </p:cNvSpPr>
                <p:nvPr/>
              </p:nvSpPr>
              <p:spPr bwMode="auto">
                <a:xfrm>
                  <a:off x="1900" y="1006"/>
                  <a:ext cx="187" cy="187"/>
                </a:xfrm>
                <a:prstGeom prst="rect">
                  <a:avLst/>
                </a:prstGeom>
                <a:solidFill>
                  <a:srgbClr val="99FF99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2" name="Group 22"/>
              <p:cNvGrpSpPr>
                <a:grpSpLocks/>
              </p:cNvGrpSpPr>
              <p:nvPr/>
            </p:nvGrpSpPr>
            <p:grpSpPr bwMode="auto">
              <a:xfrm>
                <a:off x="1805" y="3097"/>
                <a:ext cx="373" cy="374"/>
                <a:chOff x="1521" y="2823"/>
                <a:chExt cx="373" cy="374"/>
              </a:xfrm>
            </p:grpSpPr>
            <p:sp>
              <p:nvSpPr>
                <p:cNvPr id="249" name="Rectangle 23"/>
                <p:cNvSpPr>
                  <a:spLocks noChangeArrowheads="1"/>
                </p:cNvSpPr>
                <p:nvPr/>
              </p:nvSpPr>
              <p:spPr bwMode="auto">
                <a:xfrm rot="-5400000">
                  <a:off x="1520" y="2824"/>
                  <a:ext cx="187" cy="186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0" name="Rectangle 24"/>
                <p:cNvSpPr>
                  <a:spLocks noChangeArrowheads="1"/>
                </p:cNvSpPr>
                <p:nvPr/>
              </p:nvSpPr>
              <p:spPr bwMode="auto">
                <a:xfrm rot="-5400000">
                  <a:off x="1707" y="3010"/>
                  <a:ext cx="187" cy="187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solidFill>
                    <a:srgbClr val="80008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251" name="Rectangle 25"/>
                <p:cNvSpPr>
                  <a:spLocks noChangeArrowheads="1"/>
                </p:cNvSpPr>
                <p:nvPr/>
              </p:nvSpPr>
              <p:spPr bwMode="auto">
                <a:xfrm rot="-5400000">
                  <a:off x="1707" y="2823"/>
                  <a:ext cx="187" cy="187"/>
                </a:xfrm>
                <a:prstGeom prst="rect">
                  <a:avLst/>
                </a:prstGeom>
                <a:solidFill>
                  <a:srgbClr val="99FF99"/>
                </a:solidFill>
                <a:ln w="9525">
                  <a:solidFill>
                    <a:srgbClr val="008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pitchFamily="-111" charset="-128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13" name="Group 26"/>
              <p:cNvGrpSpPr>
                <a:grpSpLocks/>
              </p:cNvGrpSpPr>
              <p:nvPr/>
            </p:nvGrpSpPr>
            <p:grpSpPr bwMode="auto">
              <a:xfrm>
                <a:off x="2736" y="861"/>
                <a:ext cx="561" cy="2796"/>
                <a:chOff x="2736" y="861"/>
                <a:chExt cx="561" cy="2796"/>
              </a:xfrm>
            </p:grpSpPr>
            <p:grpSp>
              <p:nvGrpSpPr>
                <p:cNvPr id="194" name="Group 27"/>
                <p:cNvGrpSpPr>
                  <a:grpSpLocks/>
                </p:cNvGrpSpPr>
                <p:nvPr/>
              </p:nvGrpSpPr>
              <p:grpSpPr bwMode="auto">
                <a:xfrm>
                  <a:off x="2736" y="861"/>
                  <a:ext cx="561" cy="560"/>
                  <a:chOff x="2552" y="1797"/>
                  <a:chExt cx="561" cy="560"/>
                </a:xfrm>
              </p:grpSpPr>
              <p:sp>
                <p:nvSpPr>
                  <p:cNvPr id="239" name="Rectangle 2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0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1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2" name="Rectangle 3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3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4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5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6" name="Rectangle 3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7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95" name="Group 38"/>
                <p:cNvGrpSpPr>
                  <a:grpSpLocks/>
                </p:cNvGrpSpPr>
                <p:nvPr/>
              </p:nvGrpSpPr>
              <p:grpSpPr bwMode="auto">
                <a:xfrm>
                  <a:off x="2736" y="1421"/>
                  <a:ext cx="561" cy="560"/>
                  <a:chOff x="2552" y="1797"/>
                  <a:chExt cx="561" cy="560"/>
                </a:xfrm>
              </p:grpSpPr>
              <p:sp>
                <p:nvSpPr>
                  <p:cNvPr id="229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0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2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3" name="Rectangle 4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4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5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6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7" name="Rectangle 4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8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96" name="Group 49"/>
                <p:cNvGrpSpPr>
                  <a:grpSpLocks/>
                </p:cNvGrpSpPr>
                <p:nvPr/>
              </p:nvGrpSpPr>
              <p:grpSpPr bwMode="auto">
                <a:xfrm>
                  <a:off x="2736" y="1981"/>
                  <a:ext cx="561" cy="560"/>
                  <a:chOff x="2552" y="1797"/>
                  <a:chExt cx="561" cy="560"/>
                </a:xfrm>
              </p:grpSpPr>
              <p:sp>
                <p:nvSpPr>
                  <p:cNvPr id="219" name="Rectangle 5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0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1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2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3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4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5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6" name="Rectangle 57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7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8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97" name="Group 60"/>
                <p:cNvGrpSpPr>
                  <a:grpSpLocks/>
                </p:cNvGrpSpPr>
                <p:nvPr/>
              </p:nvGrpSpPr>
              <p:grpSpPr bwMode="auto">
                <a:xfrm>
                  <a:off x="2736" y="2541"/>
                  <a:ext cx="561" cy="560"/>
                  <a:chOff x="2552" y="1797"/>
                  <a:chExt cx="561" cy="560"/>
                </a:xfrm>
              </p:grpSpPr>
              <p:sp>
                <p:nvSpPr>
                  <p:cNvPr id="209" name="Rectangle 6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0" name="Rectangle 6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1" name="Rectangle 6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2" name="Rectangle 6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3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4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5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6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7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18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98" name="Group 71"/>
                <p:cNvGrpSpPr>
                  <a:grpSpLocks/>
                </p:cNvGrpSpPr>
                <p:nvPr/>
              </p:nvGrpSpPr>
              <p:grpSpPr bwMode="auto">
                <a:xfrm>
                  <a:off x="2736" y="3097"/>
                  <a:ext cx="561" cy="560"/>
                  <a:chOff x="2552" y="1797"/>
                  <a:chExt cx="561" cy="560"/>
                </a:xfrm>
              </p:grpSpPr>
              <p:sp>
                <p:nvSpPr>
                  <p:cNvPr id="199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0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1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2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3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4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5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6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7" name="Rectangle 8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08" name="Rectangle 81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14" name="Group 82"/>
              <p:cNvGrpSpPr>
                <a:grpSpLocks/>
              </p:cNvGrpSpPr>
              <p:nvPr/>
            </p:nvGrpSpPr>
            <p:grpSpPr bwMode="auto">
              <a:xfrm>
                <a:off x="3293" y="863"/>
                <a:ext cx="561" cy="2796"/>
                <a:chOff x="2736" y="861"/>
                <a:chExt cx="561" cy="2796"/>
              </a:xfrm>
            </p:grpSpPr>
            <p:grpSp>
              <p:nvGrpSpPr>
                <p:cNvPr id="139" name="Group 83"/>
                <p:cNvGrpSpPr>
                  <a:grpSpLocks/>
                </p:cNvGrpSpPr>
                <p:nvPr/>
              </p:nvGrpSpPr>
              <p:grpSpPr bwMode="auto">
                <a:xfrm>
                  <a:off x="2736" y="861"/>
                  <a:ext cx="561" cy="560"/>
                  <a:chOff x="2552" y="1797"/>
                  <a:chExt cx="561" cy="560"/>
                </a:xfrm>
              </p:grpSpPr>
              <p:sp>
                <p:nvSpPr>
                  <p:cNvPr id="184" name="Rectangle 8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5" name="Rectangle 8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6" name="Rectangle 8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7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8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9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90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91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92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93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40" name="Group 94"/>
                <p:cNvGrpSpPr>
                  <a:grpSpLocks/>
                </p:cNvGrpSpPr>
                <p:nvPr/>
              </p:nvGrpSpPr>
              <p:grpSpPr bwMode="auto">
                <a:xfrm>
                  <a:off x="2736" y="1421"/>
                  <a:ext cx="561" cy="560"/>
                  <a:chOff x="2552" y="1797"/>
                  <a:chExt cx="561" cy="560"/>
                </a:xfrm>
              </p:grpSpPr>
              <p:sp>
                <p:nvSpPr>
                  <p:cNvPr id="174" name="Rectangle 95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5" name="Rectangle 9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6" name="Rectangle 9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7" name="Rectangle 9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8" name="Rectangle 9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9" name="Rectangle 10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0" name="Rectangle 10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1" name="Rectangle 10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2" name="Rectangle 10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83" name="Rectangle 10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41" name="Group 105"/>
                <p:cNvGrpSpPr>
                  <a:grpSpLocks/>
                </p:cNvGrpSpPr>
                <p:nvPr/>
              </p:nvGrpSpPr>
              <p:grpSpPr bwMode="auto">
                <a:xfrm>
                  <a:off x="2736" y="1981"/>
                  <a:ext cx="561" cy="560"/>
                  <a:chOff x="2552" y="1797"/>
                  <a:chExt cx="561" cy="560"/>
                </a:xfrm>
              </p:grpSpPr>
              <p:sp>
                <p:nvSpPr>
                  <p:cNvPr id="164" name="Rectangle 106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5" name="Rectangle 107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6" name="Rectangle 108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7" name="Rectangle 109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8" name="Rectangle 110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9" name="Rectangle 111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0" name="Rectangle 112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1" name="Rectangle 11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2" name="Rectangle 11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73" name="Rectangle 11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42" name="Group 116"/>
                <p:cNvGrpSpPr>
                  <a:grpSpLocks/>
                </p:cNvGrpSpPr>
                <p:nvPr/>
              </p:nvGrpSpPr>
              <p:grpSpPr bwMode="auto">
                <a:xfrm>
                  <a:off x="2736" y="2541"/>
                  <a:ext cx="561" cy="560"/>
                  <a:chOff x="2552" y="1797"/>
                  <a:chExt cx="561" cy="560"/>
                </a:xfrm>
              </p:grpSpPr>
              <p:sp>
                <p:nvSpPr>
                  <p:cNvPr id="154" name="Rectangle 11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5" name="Rectangle 11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6" name="Rectangle 11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7" name="Rectangle 12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8" name="Rectangle 12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9" name="Rectangle 12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0" name="Rectangle 123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1" name="Rectangle 12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2" name="Rectangle 12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63" name="Rectangle 12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43" name="Group 127"/>
                <p:cNvGrpSpPr>
                  <a:grpSpLocks/>
                </p:cNvGrpSpPr>
                <p:nvPr/>
              </p:nvGrpSpPr>
              <p:grpSpPr bwMode="auto">
                <a:xfrm>
                  <a:off x="2736" y="3097"/>
                  <a:ext cx="561" cy="560"/>
                  <a:chOff x="2552" y="1797"/>
                  <a:chExt cx="561" cy="560"/>
                </a:xfrm>
              </p:grpSpPr>
              <p:sp>
                <p:nvSpPr>
                  <p:cNvPr id="144" name="Rectangle 12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5" name="Rectangle 12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6" name="Rectangle 13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7" name="Rectangle 13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8" name="Rectangle 13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49" name="Rectangle 13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0" name="Rectangle 13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1" name="Rectangle 13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2" name="Rectangle 13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53" name="Rectangle 13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15" name="Group 138"/>
              <p:cNvGrpSpPr>
                <a:grpSpLocks/>
              </p:cNvGrpSpPr>
              <p:nvPr/>
            </p:nvGrpSpPr>
            <p:grpSpPr bwMode="auto">
              <a:xfrm>
                <a:off x="3852" y="1422"/>
                <a:ext cx="561" cy="1680"/>
                <a:chOff x="4324" y="1277"/>
                <a:chExt cx="561" cy="1680"/>
              </a:xfrm>
            </p:grpSpPr>
            <p:grpSp>
              <p:nvGrpSpPr>
                <p:cNvPr id="106" name="Group 139"/>
                <p:cNvGrpSpPr>
                  <a:grpSpLocks/>
                </p:cNvGrpSpPr>
                <p:nvPr/>
              </p:nvGrpSpPr>
              <p:grpSpPr bwMode="auto">
                <a:xfrm>
                  <a:off x="4324" y="1277"/>
                  <a:ext cx="561" cy="560"/>
                  <a:chOff x="2552" y="1797"/>
                  <a:chExt cx="561" cy="560"/>
                </a:xfrm>
              </p:grpSpPr>
              <p:sp>
                <p:nvSpPr>
                  <p:cNvPr id="129" name="Rectangle 14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0" name="Rectangle 14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1" name="Rectangle 14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2" name="Rectangle 143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3" name="Rectangle 14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4" name="Rectangle 14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5" name="Rectangle 146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6" name="Rectangle 147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7" name="Rectangle 148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8" name="Rectangle 14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07" name="Group 150"/>
                <p:cNvGrpSpPr>
                  <a:grpSpLocks/>
                </p:cNvGrpSpPr>
                <p:nvPr/>
              </p:nvGrpSpPr>
              <p:grpSpPr bwMode="auto">
                <a:xfrm>
                  <a:off x="4324" y="1837"/>
                  <a:ext cx="561" cy="560"/>
                  <a:chOff x="2552" y="1797"/>
                  <a:chExt cx="561" cy="560"/>
                </a:xfrm>
              </p:grpSpPr>
              <p:sp>
                <p:nvSpPr>
                  <p:cNvPr id="119" name="Rectangle 15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0" name="Rectangle 15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1" name="Rectangle 15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2" name="Rectangle 15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3" name="Rectangle 15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4" name="Rectangle 15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5" name="Rectangle 15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6" name="Rectangle 15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7" name="Rectangle 15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8" name="Rectangle 16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08" name="Group 161"/>
                <p:cNvGrpSpPr>
                  <a:grpSpLocks/>
                </p:cNvGrpSpPr>
                <p:nvPr/>
              </p:nvGrpSpPr>
              <p:grpSpPr bwMode="auto">
                <a:xfrm>
                  <a:off x="4324" y="2397"/>
                  <a:ext cx="561" cy="560"/>
                  <a:chOff x="2552" y="1797"/>
                  <a:chExt cx="561" cy="560"/>
                </a:xfrm>
              </p:grpSpPr>
              <p:sp>
                <p:nvSpPr>
                  <p:cNvPr id="109" name="Rectangle 162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0" name="Rectangle 16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1" name="Rectangle 16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2" name="Rectangle 165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3" name="Rectangle 16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4" name="Rectangle 16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5" name="Rectangle 16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6" name="Rectangle 16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7" name="Rectangle 17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18" name="Rectangle 171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16" name="Group 172"/>
              <p:cNvGrpSpPr>
                <a:grpSpLocks/>
              </p:cNvGrpSpPr>
              <p:nvPr/>
            </p:nvGrpSpPr>
            <p:grpSpPr bwMode="auto">
              <a:xfrm>
                <a:off x="2176" y="863"/>
                <a:ext cx="561" cy="2796"/>
                <a:chOff x="2736" y="861"/>
                <a:chExt cx="561" cy="2796"/>
              </a:xfrm>
            </p:grpSpPr>
            <p:grpSp>
              <p:nvGrpSpPr>
                <p:cNvPr id="51" name="Group 173"/>
                <p:cNvGrpSpPr>
                  <a:grpSpLocks/>
                </p:cNvGrpSpPr>
                <p:nvPr/>
              </p:nvGrpSpPr>
              <p:grpSpPr bwMode="auto">
                <a:xfrm>
                  <a:off x="2736" y="861"/>
                  <a:ext cx="561" cy="560"/>
                  <a:chOff x="2552" y="1797"/>
                  <a:chExt cx="561" cy="560"/>
                </a:xfrm>
              </p:grpSpPr>
              <p:sp>
                <p:nvSpPr>
                  <p:cNvPr id="96" name="Rectangle 17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7" name="Rectangle 17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8" name="Rectangle 17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9" name="Rectangle 17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00" name="Rectangle 17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01" name="Rectangle 17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02" name="Rectangle 18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03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04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05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52" name="Group 184"/>
                <p:cNvGrpSpPr>
                  <a:grpSpLocks/>
                </p:cNvGrpSpPr>
                <p:nvPr/>
              </p:nvGrpSpPr>
              <p:grpSpPr bwMode="auto">
                <a:xfrm>
                  <a:off x="2736" y="1421"/>
                  <a:ext cx="561" cy="560"/>
                  <a:chOff x="2552" y="1797"/>
                  <a:chExt cx="561" cy="560"/>
                </a:xfrm>
              </p:grpSpPr>
              <p:sp>
                <p:nvSpPr>
                  <p:cNvPr id="86" name="Rectangle 185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7" name="Rectangle 18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8" name="Rectangle 18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9" name="Rectangle 18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0" name="Rectangle 18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1" name="Rectangle 19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2" name="Rectangle 19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3" name="Rectangle 19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4" name="Rectangle 19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95" name="Rectangle 19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53" name="Group 195"/>
                <p:cNvGrpSpPr>
                  <a:grpSpLocks/>
                </p:cNvGrpSpPr>
                <p:nvPr/>
              </p:nvGrpSpPr>
              <p:grpSpPr bwMode="auto">
                <a:xfrm>
                  <a:off x="2736" y="1981"/>
                  <a:ext cx="561" cy="560"/>
                  <a:chOff x="2552" y="1797"/>
                  <a:chExt cx="561" cy="560"/>
                </a:xfrm>
              </p:grpSpPr>
              <p:sp>
                <p:nvSpPr>
                  <p:cNvPr id="76" name="Rectangle 196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7" name="Rectangle 197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8" name="Rectangle 198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9" name="Rectangle 199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0" name="Rectangle 200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1" name="Rectangle 201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2" name="Rectangle 202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3" name="Rectangle 20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4" name="Rectangle 20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85" name="Rectangle 20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54" name="Group 206"/>
                <p:cNvGrpSpPr>
                  <a:grpSpLocks/>
                </p:cNvGrpSpPr>
                <p:nvPr/>
              </p:nvGrpSpPr>
              <p:grpSpPr bwMode="auto">
                <a:xfrm>
                  <a:off x="2736" y="2541"/>
                  <a:ext cx="561" cy="560"/>
                  <a:chOff x="2552" y="1797"/>
                  <a:chExt cx="561" cy="560"/>
                </a:xfrm>
              </p:grpSpPr>
              <p:sp>
                <p:nvSpPr>
                  <p:cNvPr id="66" name="Rectangle 20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7" name="Rectangle 20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8" name="Rectangle 20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9" name="Rectangle 21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0" name="Rectangle 21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1" name="Rectangle 21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2" name="Rectangle 213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3" name="Rectangle 21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4" name="Rectangle 21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75" name="Rectangle 21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55" name="Group 217"/>
                <p:cNvGrpSpPr>
                  <a:grpSpLocks/>
                </p:cNvGrpSpPr>
                <p:nvPr/>
              </p:nvGrpSpPr>
              <p:grpSpPr bwMode="auto">
                <a:xfrm>
                  <a:off x="2736" y="3097"/>
                  <a:ext cx="561" cy="560"/>
                  <a:chOff x="2552" y="1797"/>
                  <a:chExt cx="561" cy="560"/>
                </a:xfrm>
              </p:grpSpPr>
              <p:sp>
                <p:nvSpPr>
                  <p:cNvPr id="56" name="Rectangle 21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7" name="Rectangle 21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8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9" name="Rectangle 22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0" name="Rectangle 22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1" name="Rectangle 22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2" name="Rectangle 22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3" name="Rectangle 22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4" name="Rectangle 22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65" name="Rectangle 22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  <p:grpSp>
            <p:nvGrpSpPr>
              <p:cNvPr id="17" name="Group 228"/>
              <p:cNvGrpSpPr>
                <a:grpSpLocks/>
              </p:cNvGrpSpPr>
              <p:nvPr/>
            </p:nvGrpSpPr>
            <p:grpSpPr bwMode="auto">
              <a:xfrm>
                <a:off x="1618" y="1422"/>
                <a:ext cx="561" cy="1680"/>
                <a:chOff x="4324" y="1277"/>
                <a:chExt cx="561" cy="1680"/>
              </a:xfrm>
            </p:grpSpPr>
            <p:grpSp>
              <p:nvGrpSpPr>
                <p:cNvPr id="18" name="Group 229"/>
                <p:cNvGrpSpPr>
                  <a:grpSpLocks/>
                </p:cNvGrpSpPr>
                <p:nvPr/>
              </p:nvGrpSpPr>
              <p:grpSpPr bwMode="auto">
                <a:xfrm>
                  <a:off x="4324" y="1277"/>
                  <a:ext cx="561" cy="560"/>
                  <a:chOff x="2552" y="1797"/>
                  <a:chExt cx="561" cy="560"/>
                </a:xfrm>
              </p:grpSpPr>
              <p:sp>
                <p:nvSpPr>
                  <p:cNvPr id="41" name="Rectangle 230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2" name="Rectangle 231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3" name="Rectangle 232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4" name="Rectangle 233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5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6" name="Rectangle 235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7" name="Rectangle 236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8" name="Rectangle 237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9" name="Rectangle 238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50" name="Rectangle 23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19" name="Group 240"/>
                <p:cNvGrpSpPr>
                  <a:grpSpLocks/>
                </p:cNvGrpSpPr>
                <p:nvPr/>
              </p:nvGrpSpPr>
              <p:grpSpPr bwMode="auto">
                <a:xfrm>
                  <a:off x="4324" y="1837"/>
                  <a:ext cx="561" cy="560"/>
                  <a:chOff x="2552" y="1797"/>
                  <a:chExt cx="561" cy="560"/>
                </a:xfrm>
              </p:grpSpPr>
              <p:sp>
                <p:nvSpPr>
                  <p:cNvPr id="31" name="Rectangle 241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2" name="Rectangle 242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3" name="Rectangle 243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4" name="Rectangle 244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5" name="Rectangle 245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6" name="Rectangle 246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7" name="Rectangle 247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8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9" name="Rectangle 249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40" name="Rectangle 25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grpSp>
              <p:nvGrpSpPr>
                <p:cNvPr id="20" name="Group 251"/>
                <p:cNvGrpSpPr>
                  <a:grpSpLocks/>
                </p:cNvGrpSpPr>
                <p:nvPr/>
              </p:nvGrpSpPr>
              <p:grpSpPr bwMode="auto">
                <a:xfrm>
                  <a:off x="4324" y="2397"/>
                  <a:ext cx="561" cy="560"/>
                  <a:chOff x="2552" y="1797"/>
                  <a:chExt cx="561" cy="560"/>
                </a:xfrm>
              </p:grpSpPr>
              <p:sp>
                <p:nvSpPr>
                  <p:cNvPr id="21" name="Rectangle 252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2" name="Rectangle 253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3" name="Rectangle 254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4" name="Rectangle 255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5" name="Rectangle 256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6" name="Rectangle 257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984"/>
                    <a:ext cx="187" cy="186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7" name="Rectangle 258"/>
                  <p:cNvSpPr>
                    <a:spLocks noChangeArrowheads="1"/>
                  </p:cNvSpPr>
                  <p:nvPr/>
                </p:nvSpPr>
                <p:spPr bwMode="auto">
                  <a:xfrm>
                    <a:off x="2739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8" name="Rectangle 259"/>
                  <p:cNvSpPr>
                    <a:spLocks noChangeArrowheads="1"/>
                  </p:cNvSpPr>
                  <p:nvPr/>
                </p:nvSpPr>
                <p:spPr bwMode="auto">
                  <a:xfrm>
                    <a:off x="2926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29" name="Rectangle 260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2170"/>
                    <a:ext cx="187" cy="187"/>
                  </a:xfrm>
                  <a:prstGeom prst="rect">
                    <a:avLst/>
                  </a:prstGeom>
                  <a:solidFill>
                    <a:srgbClr val="99CCFF"/>
                  </a:solidFill>
                  <a:ln w="9525">
                    <a:solidFill>
                      <a:srgbClr val="0000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30" name="Rectangle 261"/>
                  <p:cNvSpPr>
                    <a:spLocks noChangeArrowheads="1"/>
                  </p:cNvSpPr>
                  <p:nvPr/>
                </p:nvSpPr>
                <p:spPr bwMode="auto">
                  <a:xfrm>
                    <a:off x="2552" y="1797"/>
                    <a:ext cx="561" cy="560"/>
                  </a:xfrm>
                  <a:prstGeom prst="rect">
                    <a:avLst/>
                  </a:prstGeom>
                  <a:noFill/>
                  <a:ln w="19050">
                    <a:solidFill>
                      <a:srgbClr val="CC000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pitchFamily="-111" charset="-128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</p:grpSp>
        </p:grpSp>
        <p:sp>
          <p:nvSpPr>
            <p:cNvPr id="8" name="Oval 262"/>
            <p:cNvSpPr>
              <a:spLocks noChangeArrowheads="1"/>
            </p:cNvSpPr>
            <p:nvPr/>
          </p:nvSpPr>
          <p:spPr bwMode="auto">
            <a:xfrm>
              <a:off x="1466" y="1147"/>
              <a:ext cx="2804" cy="2805"/>
            </a:xfrm>
            <a:prstGeom prst="ellipse">
              <a:avLst/>
            </a:prstGeom>
            <a:solidFill>
              <a:schemeClr val="bg2">
                <a:alpha val="10196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cxnSp>
        <p:nvCxnSpPr>
          <p:cNvPr id="261" name="AutoShape 263"/>
          <p:cNvCxnSpPr>
            <a:cxnSpLocks noChangeShapeType="1"/>
            <a:stCxn id="5" idx="2"/>
          </p:cNvCxnSpPr>
          <p:nvPr/>
        </p:nvCxnSpPr>
        <p:spPr bwMode="auto">
          <a:xfrm flipH="1">
            <a:off x="1178628" y="1481553"/>
            <a:ext cx="66158" cy="87582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AutoShape 272"/>
          <p:cNvCxnSpPr>
            <a:cxnSpLocks noChangeShapeType="1"/>
            <a:stCxn id="4" idx="2"/>
            <a:endCxn id="259" idx="0"/>
          </p:cNvCxnSpPr>
          <p:nvPr/>
        </p:nvCxnSpPr>
        <p:spPr bwMode="auto">
          <a:xfrm flipH="1">
            <a:off x="4027566" y="1519352"/>
            <a:ext cx="627330" cy="588101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3" name="Text Box 7"/>
          <p:cNvSpPr txBox="1">
            <a:spLocks noChangeArrowheads="1"/>
          </p:cNvSpPr>
          <p:nvPr/>
        </p:nvSpPr>
        <p:spPr bwMode="auto">
          <a:xfrm>
            <a:off x="4788763" y="1936982"/>
            <a:ext cx="1916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99"/>
                </a:solidFill>
              </a:defRPr>
            </a:lvl1pPr>
          </a:lstStyle>
          <a:p>
            <a:r>
              <a:rPr lang="en-US" altLang="en-US" dirty="0"/>
              <a:t>3.5 degree Field of View </a:t>
            </a:r>
            <a:br>
              <a:rPr lang="en-US" altLang="en-US" dirty="0"/>
            </a:br>
            <a:r>
              <a:rPr lang="en-US" altLang="en-US" dirty="0"/>
              <a:t>(634 mm diameter)</a:t>
            </a:r>
          </a:p>
        </p:txBody>
      </p:sp>
      <p:cxnSp>
        <p:nvCxnSpPr>
          <p:cNvPr id="264" name="AutoShape 273"/>
          <p:cNvCxnSpPr>
            <a:cxnSpLocks noChangeShapeType="1"/>
            <a:stCxn id="263" idx="1"/>
          </p:cNvCxnSpPr>
          <p:nvPr/>
        </p:nvCxnSpPr>
        <p:spPr bwMode="auto">
          <a:xfrm flipH="1">
            <a:off x="4225771" y="2167815"/>
            <a:ext cx="562992" cy="424465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 Box 274"/>
          <p:cNvSpPr txBox="1">
            <a:spLocks noChangeArrowheads="1"/>
          </p:cNvSpPr>
          <p:nvPr/>
        </p:nvSpPr>
        <p:spPr bwMode="auto">
          <a:xfrm>
            <a:off x="6262116" y="5268628"/>
            <a:ext cx="2743200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altLang="en-US" dirty="0" err="1"/>
              <a:t>Wavefront</a:t>
            </a:r>
            <a:r>
              <a:rPr lang="en-US" altLang="en-US" dirty="0"/>
              <a:t> - Curvature Sensor Side View Configuration</a:t>
            </a:r>
          </a:p>
        </p:txBody>
      </p:sp>
      <p:grpSp>
        <p:nvGrpSpPr>
          <p:cNvPr id="266" name="Group 275"/>
          <p:cNvGrpSpPr>
            <a:grpSpLocks/>
          </p:cNvGrpSpPr>
          <p:nvPr/>
        </p:nvGrpSpPr>
        <p:grpSpPr bwMode="auto">
          <a:xfrm>
            <a:off x="6132576" y="3925824"/>
            <a:ext cx="2743200" cy="1258888"/>
            <a:chOff x="3456" y="3168"/>
            <a:chExt cx="1728" cy="874"/>
          </a:xfrm>
        </p:grpSpPr>
        <p:sp>
          <p:nvSpPr>
            <p:cNvPr id="267" name="Text Box 276"/>
            <p:cNvSpPr txBox="1">
              <a:spLocks noChangeArrowheads="1"/>
            </p:cNvSpPr>
            <p:nvPr/>
          </p:nvSpPr>
          <p:spPr bwMode="auto">
            <a:xfrm>
              <a:off x="4704" y="3576"/>
              <a:ext cx="480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FF0000"/>
                  </a:solidFill>
                </a:rPr>
                <a:t>Focal plane</a:t>
              </a:r>
            </a:p>
          </p:txBody>
        </p:sp>
        <p:sp>
          <p:nvSpPr>
            <p:cNvPr id="268" name="Line 277"/>
            <p:cNvSpPr>
              <a:spLocks noChangeShapeType="1"/>
            </p:cNvSpPr>
            <p:nvPr/>
          </p:nvSpPr>
          <p:spPr bwMode="auto">
            <a:xfrm>
              <a:off x="3456" y="3696"/>
              <a:ext cx="17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69" name="Group 278"/>
            <p:cNvGrpSpPr>
              <a:grpSpLocks/>
            </p:cNvGrpSpPr>
            <p:nvPr/>
          </p:nvGrpSpPr>
          <p:grpSpPr bwMode="auto">
            <a:xfrm>
              <a:off x="3576" y="3171"/>
              <a:ext cx="288" cy="624"/>
              <a:chOff x="4032" y="2976"/>
              <a:chExt cx="288" cy="624"/>
            </a:xfrm>
          </p:grpSpPr>
          <p:sp>
            <p:nvSpPr>
              <p:cNvPr id="283" name="Line 279"/>
              <p:cNvSpPr>
                <a:spLocks noChangeShapeType="1"/>
              </p:cNvSpPr>
              <p:nvPr/>
            </p:nvSpPr>
            <p:spPr bwMode="auto">
              <a:xfrm>
                <a:off x="4032" y="2976"/>
                <a:ext cx="170" cy="624"/>
              </a:xfrm>
              <a:prstGeom prst="line">
                <a:avLst/>
              </a:prstGeom>
              <a:noFill/>
              <a:ln w="9525">
                <a:solidFill>
                  <a:srgbClr val="1200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4" name="Line 280"/>
              <p:cNvSpPr>
                <a:spLocks noChangeShapeType="1"/>
              </p:cNvSpPr>
              <p:nvPr/>
            </p:nvSpPr>
            <p:spPr bwMode="auto">
              <a:xfrm flipH="1">
                <a:off x="4150" y="2976"/>
                <a:ext cx="170" cy="624"/>
              </a:xfrm>
              <a:prstGeom prst="line">
                <a:avLst/>
              </a:prstGeom>
              <a:noFill/>
              <a:ln w="9525">
                <a:solidFill>
                  <a:srgbClr val="1200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70" name="Group 281"/>
            <p:cNvGrpSpPr>
              <a:grpSpLocks/>
            </p:cNvGrpSpPr>
            <p:nvPr/>
          </p:nvGrpSpPr>
          <p:grpSpPr bwMode="auto">
            <a:xfrm>
              <a:off x="3936" y="3168"/>
              <a:ext cx="288" cy="528"/>
              <a:chOff x="3456" y="2976"/>
              <a:chExt cx="288" cy="528"/>
            </a:xfrm>
          </p:grpSpPr>
          <p:sp>
            <p:nvSpPr>
              <p:cNvPr id="281" name="Line 282"/>
              <p:cNvSpPr>
                <a:spLocks noChangeShapeType="1"/>
              </p:cNvSpPr>
              <p:nvPr/>
            </p:nvSpPr>
            <p:spPr bwMode="auto">
              <a:xfrm>
                <a:off x="3456" y="2976"/>
                <a:ext cx="144" cy="528"/>
              </a:xfrm>
              <a:prstGeom prst="line">
                <a:avLst/>
              </a:prstGeom>
              <a:noFill/>
              <a:ln w="9525">
                <a:solidFill>
                  <a:srgbClr val="1200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2" name="Line 283"/>
              <p:cNvSpPr>
                <a:spLocks noChangeShapeType="1"/>
              </p:cNvSpPr>
              <p:nvPr/>
            </p:nvSpPr>
            <p:spPr bwMode="auto">
              <a:xfrm flipH="1">
                <a:off x="3600" y="2976"/>
                <a:ext cx="144" cy="528"/>
              </a:xfrm>
              <a:prstGeom prst="line">
                <a:avLst/>
              </a:prstGeom>
              <a:noFill/>
              <a:ln w="9525">
                <a:solidFill>
                  <a:srgbClr val="1200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1" name="Text Box 284"/>
            <p:cNvSpPr txBox="1">
              <a:spLocks noChangeArrowheads="1"/>
            </p:cNvSpPr>
            <p:nvPr/>
          </p:nvSpPr>
          <p:spPr bwMode="auto">
            <a:xfrm>
              <a:off x="3552" y="3744"/>
              <a:ext cx="360" cy="133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1000" b="1" baseline="-25000"/>
            </a:p>
          </p:txBody>
        </p:sp>
        <p:sp>
          <p:nvSpPr>
            <p:cNvPr id="272" name="Text Box 285"/>
            <p:cNvSpPr txBox="1">
              <a:spLocks noChangeArrowheads="1"/>
            </p:cNvSpPr>
            <p:nvPr/>
          </p:nvSpPr>
          <p:spPr bwMode="auto">
            <a:xfrm>
              <a:off x="3912" y="3624"/>
              <a:ext cx="360" cy="143"/>
            </a:xfrm>
            <a:prstGeom prst="rect">
              <a:avLst/>
            </a:prstGeom>
            <a:solidFill>
              <a:srgbClr val="99CC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1000" b="1" baseline="-25000"/>
            </a:p>
          </p:txBody>
        </p:sp>
        <p:sp>
          <p:nvSpPr>
            <p:cNvPr id="273" name="Text Box 286"/>
            <p:cNvSpPr txBox="1">
              <a:spLocks noChangeArrowheads="1"/>
            </p:cNvSpPr>
            <p:nvPr/>
          </p:nvSpPr>
          <p:spPr bwMode="auto">
            <a:xfrm>
              <a:off x="3783" y="3505"/>
              <a:ext cx="237" cy="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1000" b="1" dirty="0" smtClean="0">
                  <a:solidFill>
                    <a:srgbClr val="FF0000"/>
                  </a:solidFill>
                </a:rPr>
                <a:t>4 mm</a:t>
              </a:r>
              <a:endParaRPr lang="en-US" altLang="en-US" sz="1000" b="1" dirty="0">
                <a:solidFill>
                  <a:srgbClr val="FF0000"/>
                </a:solidFill>
              </a:endParaRPr>
            </a:p>
          </p:txBody>
        </p:sp>
        <p:sp>
          <p:nvSpPr>
            <p:cNvPr id="274" name="Line 287"/>
            <p:cNvSpPr>
              <a:spLocks noChangeShapeType="1"/>
            </p:cNvSpPr>
            <p:nvPr/>
          </p:nvSpPr>
          <p:spPr bwMode="auto">
            <a:xfrm>
              <a:off x="3870" y="3624"/>
              <a:ext cx="0" cy="12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75" name="Group 288"/>
            <p:cNvGrpSpPr>
              <a:grpSpLocks/>
            </p:cNvGrpSpPr>
            <p:nvPr/>
          </p:nvGrpSpPr>
          <p:grpSpPr bwMode="auto">
            <a:xfrm>
              <a:off x="4464" y="3168"/>
              <a:ext cx="288" cy="528"/>
              <a:chOff x="3456" y="2976"/>
              <a:chExt cx="288" cy="528"/>
            </a:xfrm>
          </p:grpSpPr>
          <p:sp>
            <p:nvSpPr>
              <p:cNvPr id="279" name="Line 289"/>
              <p:cNvSpPr>
                <a:spLocks noChangeShapeType="1"/>
              </p:cNvSpPr>
              <p:nvPr/>
            </p:nvSpPr>
            <p:spPr bwMode="auto">
              <a:xfrm>
                <a:off x="3456" y="2976"/>
                <a:ext cx="144" cy="528"/>
              </a:xfrm>
              <a:prstGeom prst="line">
                <a:avLst/>
              </a:prstGeom>
              <a:noFill/>
              <a:ln w="9525">
                <a:solidFill>
                  <a:srgbClr val="1200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0" name="Line 290"/>
              <p:cNvSpPr>
                <a:spLocks noChangeShapeType="1"/>
              </p:cNvSpPr>
              <p:nvPr/>
            </p:nvSpPr>
            <p:spPr bwMode="auto">
              <a:xfrm flipH="1">
                <a:off x="3600" y="2976"/>
                <a:ext cx="144" cy="528"/>
              </a:xfrm>
              <a:prstGeom prst="line">
                <a:avLst/>
              </a:prstGeom>
              <a:noFill/>
              <a:ln w="9525">
                <a:solidFill>
                  <a:srgbClr val="1200FE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76" name="Line 291"/>
            <p:cNvSpPr>
              <a:spLocks noChangeShapeType="1"/>
            </p:cNvSpPr>
            <p:nvPr/>
          </p:nvSpPr>
          <p:spPr bwMode="auto">
            <a:xfrm rot="5400000">
              <a:off x="3888" y="3600"/>
              <a:ext cx="0" cy="76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" name="Text Box 292"/>
            <p:cNvSpPr txBox="1">
              <a:spLocks noChangeArrowheads="1"/>
            </p:cNvSpPr>
            <p:nvPr/>
          </p:nvSpPr>
          <p:spPr bwMode="auto">
            <a:xfrm>
              <a:off x="3738" y="3936"/>
              <a:ext cx="336" cy="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000" b="1">
                  <a:solidFill>
                    <a:srgbClr val="FF0000"/>
                  </a:solidFill>
                </a:rPr>
                <a:t>40 mm</a:t>
              </a:r>
            </a:p>
          </p:txBody>
        </p:sp>
        <p:sp>
          <p:nvSpPr>
            <p:cNvPr id="278" name="Text Box 293"/>
            <p:cNvSpPr txBox="1">
              <a:spLocks noChangeArrowheads="1"/>
            </p:cNvSpPr>
            <p:nvPr/>
          </p:nvSpPr>
          <p:spPr bwMode="auto">
            <a:xfrm>
              <a:off x="4368" y="3696"/>
              <a:ext cx="432" cy="108"/>
            </a:xfrm>
            <a:prstGeom prst="rect">
              <a:avLst/>
            </a:prstGeom>
            <a:solidFill>
              <a:srgbClr val="99CC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0" tIns="0" rIns="0" bIns="0" anchor="ctr" anchorCtr="1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111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000" b="1"/>
                <a:t>Sci CCD</a:t>
              </a:r>
            </a:p>
          </p:txBody>
        </p:sp>
      </p:grpSp>
      <p:sp>
        <p:nvSpPr>
          <p:cNvPr id="291" name="Text Box 5"/>
          <p:cNvSpPr txBox="1">
            <a:spLocks noChangeArrowheads="1"/>
          </p:cNvSpPr>
          <p:nvPr/>
        </p:nvSpPr>
        <p:spPr bwMode="auto">
          <a:xfrm>
            <a:off x="5059363" y="2505286"/>
            <a:ext cx="14176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99"/>
                </a:solidFill>
              </a:defRPr>
            </a:lvl1pPr>
          </a:lstStyle>
          <a:p>
            <a:r>
              <a:rPr lang="en-US" altLang="en-US" dirty="0" smtClean="0"/>
              <a:t>Science Sensors (189 </a:t>
            </a:r>
            <a:r>
              <a:rPr lang="en-US" altLang="en-US" dirty="0"/>
              <a:t>locations)</a:t>
            </a:r>
          </a:p>
        </p:txBody>
      </p:sp>
      <p:cxnSp>
        <p:nvCxnSpPr>
          <p:cNvPr id="296" name="AutoShape 273"/>
          <p:cNvCxnSpPr>
            <a:cxnSpLocks noChangeShapeType="1"/>
            <a:stCxn id="291" idx="1"/>
            <a:endCxn id="133" idx="3"/>
          </p:cNvCxnSpPr>
          <p:nvPr/>
        </p:nvCxnSpPr>
        <p:spPr bwMode="auto">
          <a:xfrm flipH="1">
            <a:off x="4564798" y="2736119"/>
            <a:ext cx="494565" cy="205799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" name="L-Shape 285"/>
          <p:cNvSpPr/>
          <p:nvPr/>
        </p:nvSpPr>
        <p:spPr>
          <a:xfrm rot="5400000">
            <a:off x="3732471" y="5042139"/>
            <a:ext cx="581560" cy="557306"/>
          </a:xfrm>
          <a:prstGeom prst="corner">
            <a:avLst/>
          </a:prstGeom>
          <a:noFill/>
          <a:ln w="57150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/>
          <p:cNvSpPr/>
          <p:nvPr/>
        </p:nvSpPr>
        <p:spPr>
          <a:xfrm>
            <a:off x="2951662" y="3361765"/>
            <a:ext cx="808009" cy="836706"/>
          </a:xfrm>
          <a:prstGeom prst="rect">
            <a:avLst/>
          </a:prstGeom>
          <a:noFill/>
          <a:ln w="57150">
            <a:solidFill>
              <a:srgbClr val="1F49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Text Box 5"/>
          <p:cNvSpPr txBox="1">
            <a:spLocks noChangeArrowheads="1"/>
          </p:cNvSpPr>
          <p:nvPr/>
        </p:nvSpPr>
        <p:spPr bwMode="auto">
          <a:xfrm>
            <a:off x="5004834" y="3130932"/>
            <a:ext cx="2923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99"/>
                </a:solidFill>
              </a:defRPr>
            </a:lvl1pPr>
          </a:lstStyle>
          <a:p>
            <a:r>
              <a:rPr lang="en-US" altLang="en-US" dirty="0" smtClean="0"/>
              <a:t>Science Raft Sensor Assembly (RSA)</a:t>
            </a:r>
          </a:p>
          <a:p>
            <a:r>
              <a:rPr lang="en-US" altLang="en-US" dirty="0" smtClean="0"/>
              <a:t>(21 </a:t>
            </a:r>
            <a:r>
              <a:rPr lang="en-US" altLang="en-US" dirty="0"/>
              <a:t>locations)</a:t>
            </a:r>
          </a:p>
        </p:txBody>
      </p:sp>
      <p:sp>
        <p:nvSpPr>
          <p:cNvPr id="292" name="Text Box 5"/>
          <p:cNvSpPr txBox="1">
            <a:spLocks noChangeArrowheads="1"/>
          </p:cNvSpPr>
          <p:nvPr/>
        </p:nvSpPr>
        <p:spPr bwMode="auto">
          <a:xfrm>
            <a:off x="4540070" y="6060642"/>
            <a:ext cx="29230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wrap="square" lIns="45720" rIns="45720">
            <a:spAutoFit/>
          </a:bodyPr>
          <a:lstStyle>
            <a:defPPr>
              <a:defRPr lang="en-US"/>
            </a:defPPr>
            <a:lvl1pPr>
              <a:defRPr sz="1200" b="1">
                <a:solidFill>
                  <a:srgbClr val="000099"/>
                </a:solidFill>
              </a:defRPr>
            </a:lvl1pPr>
          </a:lstStyle>
          <a:p>
            <a:r>
              <a:rPr lang="en-US" altLang="en-US" dirty="0" smtClean="0"/>
              <a:t>Corner Raft Sensor Assembly (RSA)</a:t>
            </a:r>
          </a:p>
          <a:p>
            <a:r>
              <a:rPr lang="en-US" altLang="en-US" dirty="0" smtClean="0"/>
              <a:t>(4 </a:t>
            </a:r>
            <a:r>
              <a:rPr lang="en-US" altLang="en-US" dirty="0"/>
              <a:t>locations)</a:t>
            </a:r>
          </a:p>
        </p:txBody>
      </p:sp>
      <p:cxnSp>
        <p:nvCxnSpPr>
          <p:cNvPr id="293" name="AutoShape 273"/>
          <p:cNvCxnSpPr>
            <a:cxnSpLocks noChangeShapeType="1"/>
            <a:stCxn id="290" idx="1"/>
            <a:endCxn id="287" idx="3"/>
          </p:cNvCxnSpPr>
          <p:nvPr/>
        </p:nvCxnSpPr>
        <p:spPr bwMode="auto">
          <a:xfrm flipH="1">
            <a:off x="3759671" y="3361765"/>
            <a:ext cx="1245163" cy="41835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AutoShape 273"/>
          <p:cNvCxnSpPr>
            <a:cxnSpLocks noChangeShapeType="1"/>
            <a:stCxn id="292" idx="1"/>
            <a:endCxn id="286" idx="0"/>
          </p:cNvCxnSpPr>
          <p:nvPr/>
        </p:nvCxnSpPr>
        <p:spPr bwMode="auto">
          <a:xfrm flipH="1" flipV="1">
            <a:off x="3883924" y="5611572"/>
            <a:ext cx="656146" cy="67990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708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and guide sensors</a:t>
            </a:r>
            <a:endParaRPr lang="en-US" dirty="0"/>
          </a:p>
        </p:txBody>
      </p:sp>
      <p:pic>
        <p:nvPicPr>
          <p:cNvPr id="4" name="Picture 5" descr="C:\Users\nordby\Desktop\Disposable Duplicates\2015\2015-06-11--CameraFDR\CameraOnionPeelImages\guide sensor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73059" y="3066756"/>
            <a:ext cx="1895170" cy="200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nordby\Desktop\Disposable Duplicates\2015\2015-06-11--CameraFDR\CameraOnionPeelImages\science-sensor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8315" y="4259814"/>
            <a:ext cx="2270455" cy="215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289243" y="5888981"/>
            <a:ext cx="9476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e2V sensor 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>
          <a:xfrm flipV="1">
            <a:off x="1364565" y="4679688"/>
            <a:ext cx="436099" cy="327576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4663542" y="6027481"/>
            <a:ext cx="625701" cy="138499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70516" y="4868764"/>
            <a:ext cx="89404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ITL sensor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pic>
        <p:nvPicPr>
          <p:cNvPr id="10" name="Picture 5"/>
          <p:cNvPicPr preferRelativeResize="0"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5737" y="1360702"/>
            <a:ext cx="2034430" cy="197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74" b="4257"/>
          <a:stretch>
            <a:fillRect/>
          </a:stretch>
        </p:blipFill>
        <p:spPr bwMode="auto">
          <a:xfrm>
            <a:off x="6601027" y="1360702"/>
            <a:ext cx="2465339" cy="1667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147301" y="2912867"/>
            <a:ext cx="2183300" cy="307777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Prototype sensors</a:t>
            </a:r>
          </a:p>
        </p:txBody>
      </p:sp>
      <p:pic>
        <p:nvPicPr>
          <p:cNvPr id="13" name="Picture 12" descr="MF01B after polish box 1x1 01_S1,1_2708_pts.tiff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6899" y="3440670"/>
            <a:ext cx="2813018" cy="2094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6995428" y="5339460"/>
            <a:ext cx="1984168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/>
              <a:t>Profile measurement </a:t>
            </a:r>
            <a:r>
              <a:rPr lang="en-US" dirty="0" smtClean="0"/>
              <a:t>of a sensor</a:t>
            </a:r>
            <a:endParaRPr lang="en-US" dirty="0"/>
          </a:p>
        </p:txBody>
      </p:sp>
      <p:graphicFrame>
        <p:nvGraphicFramePr>
          <p:cNvPr id="15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37620"/>
              </p:ext>
            </p:extLst>
          </p:nvPr>
        </p:nvGraphicFramePr>
        <p:xfrm>
          <a:off x="97536" y="924743"/>
          <a:ext cx="2960428" cy="1828800"/>
        </p:xfrm>
        <a:graphic>
          <a:graphicData uri="http://schemas.openxmlformats.org/drawingml/2006/table">
            <a:tbl>
              <a:tblPr/>
              <a:tblGrid>
                <a:gridCol w="2960428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CCD Sensors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3.2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Gigapixels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10 micron (0.2 </a:t>
                      </a:r>
                      <a:r>
                        <a:rPr kumimoji="0" lang="en-US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arcsec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) pixels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2 second read-out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Spectral coverage:  350–1040nm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Silicon CCD bonded to ceramic circuit board and ceramic/invar structure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206958"/>
              </p:ext>
            </p:extLst>
          </p:nvPr>
        </p:nvGraphicFramePr>
        <p:xfrm>
          <a:off x="85429" y="5232973"/>
          <a:ext cx="3512806" cy="1371600"/>
        </p:xfrm>
        <a:graphic>
          <a:graphicData uri="http://schemas.openxmlformats.org/drawingml/2006/table">
            <a:tbl>
              <a:tblPr/>
              <a:tblGrid>
                <a:gridCol w="3512806"/>
              </a:tblGrid>
              <a:tr h="16950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Thin, brittle sensors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50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ESD-sensitive circuits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50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Sensor performance affected by contamination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9502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5 voltages require sequenced power-up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6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nordby\Desktop\Disposable Duplicates\2015\2015-06-11--CameraFDR\CameraOnionPeelImages\guide sensor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98064" y="3206671"/>
            <a:ext cx="1199615" cy="126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nordby\Desktop\Disposable Duplicates\2015\2015-06-11--CameraFDR\CameraOnionPeelImages\corner-raft sensor assy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6439" y="995434"/>
            <a:ext cx="2108390" cy="302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ordby\Desktop\Disposable Duplicates\2015\2015-06-11--CameraFDR\CameraOnionPeelImages\science raft-sensor assy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6079" y="2030807"/>
            <a:ext cx="2987624" cy="354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ordby\Desktop\Disposable Duplicates\2015\2015-06-11--CameraFDR\CameraOnionPeelImages\science-sensor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41943" y="3993061"/>
            <a:ext cx="1443948" cy="137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Sensors mounted to raft sensor assemblies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6413679" y="3937033"/>
            <a:ext cx="840861" cy="4637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90186" y="3200855"/>
            <a:ext cx="732314" cy="40416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8" idx="2"/>
          </p:cNvCxnSpPr>
          <p:nvPr/>
        </p:nvCxnSpPr>
        <p:spPr>
          <a:xfrm flipH="1">
            <a:off x="6987503" y="1784648"/>
            <a:ext cx="603246" cy="585065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863788" y="1322983"/>
            <a:ext cx="14539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Science Raft Sensor Assembly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6094715" y="939017"/>
            <a:ext cx="23537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Corner Raft Sensor Assembly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4" name="Straight Arrow Connector 23"/>
          <p:cNvCxnSpPr>
            <a:stCxn id="23" idx="1"/>
          </p:cNvCxnSpPr>
          <p:nvPr/>
        </p:nvCxnSpPr>
        <p:spPr>
          <a:xfrm flipH="1">
            <a:off x="5493433" y="1077517"/>
            <a:ext cx="601282" cy="41365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759915" y="4915209"/>
            <a:ext cx="12309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pPr algn="r"/>
            <a:r>
              <a:rPr lang="en-US" sz="1200" b="1" dirty="0" smtClean="0">
                <a:solidFill>
                  <a:srgbClr val="000099"/>
                </a:solidFill>
              </a:rPr>
              <a:t>Science sensor 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9" name="Straight Arrow Connector 28"/>
          <p:cNvCxnSpPr>
            <a:stCxn id="33" idx="3"/>
          </p:cNvCxnSpPr>
          <p:nvPr/>
        </p:nvCxnSpPr>
        <p:spPr>
          <a:xfrm flipV="1">
            <a:off x="4098064" y="4286507"/>
            <a:ext cx="436098" cy="327577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8" idx="3"/>
          </p:cNvCxnSpPr>
          <p:nvPr/>
        </p:nvCxnSpPr>
        <p:spPr>
          <a:xfrm flipV="1">
            <a:off x="4990839" y="4758961"/>
            <a:ext cx="527541" cy="29474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987248" y="4475584"/>
            <a:ext cx="111081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Guide sensor</a:t>
            </a:r>
            <a:endParaRPr lang="en-US" sz="1200" b="1" dirty="0">
              <a:solidFill>
                <a:srgbClr val="000099"/>
              </a:solidFill>
            </a:endParaRPr>
          </a:p>
        </p:txBody>
      </p:sp>
      <p:pic>
        <p:nvPicPr>
          <p:cNvPr id="22" name="Picture 6" descr="IMG_178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21" y="4123773"/>
            <a:ext cx="2698753" cy="244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2627290" y="5926805"/>
            <a:ext cx="1739446" cy="523220"/>
          </a:xfrm>
          <a:prstGeom prst="rect">
            <a:avLst/>
          </a:prstGeom>
          <a:solidFill>
            <a:schemeClr val="bg1"/>
          </a:solidFill>
          <a:ln w="9525">
            <a:solidFill>
              <a:srgbClr val="1F497D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400" b="1" u="sng">
                <a:solidFill>
                  <a:srgbClr val="000099"/>
                </a:solidFill>
              </a:defRPr>
            </a:lvl1pPr>
          </a:lstStyle>
          <a:p>
            <a:r>
              <a:rPr lang="en-US" dirty="0" smtClean="0"/>
              <a:t>Prototype sensors on a raft plate</a:t>
            </a:r>
            <a:endParaRPr lang="en-US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772941" y="5741333"/>
            <a:ext cx="12616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Raft Baseplate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21" name="Straight Arrow Connector 20"/>
          <p:cNvCxnSpPr>
            <a:stCxn id="20" idx="0"/>
          </p:cNvCxnSpPr>
          <p:nvPr/>
        </p:nvCxnSpPr>
        <p:spPr>
          <a:xfrm flipH="1" flipV="1">
            <a:off x="8317709" y="5333055"/>
            <a:ext cx="86045" cy="408278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880088" y="1876259"/>
            <a:ext cx="1225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smtClean="0">
                <a:solidFill>
                  <a:srgbClr val="000099"/>
                </a:solidFill>
              </a:rPr>
              <a:t>Thermal Strap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31" name="Straight Arrow Connector 30"/>
          <p:cNvCxnSpPr>
            <a:stCxn id="27" idx="2"/>
          </p:cNvCxnSpPr>
          <p:nvPr/>
        </p:nvCxnSpPr>
        <p:spPr>
          <a:xfrm>
            <a:off x="8492726" y="2153258"/>
            <a:ext cx="419920" cy="705852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332063" y="2582110"/>
            <a:ext cx="9398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45720" rIns="45720">
            <a:spAutoFit/>
          </a:bodyPr>
          <a:lstStyle/>
          <a:p>
            <a:r>
              <a:rPr lang="en-US" sz="1200" b="1" dirty="0" err="1" smtClean="0">
                <a:solidFill>
                  <a:srgbClr val="000099"/>
                </a:solidFill>
              </a:rPr>
              <a:t>Wavefront</a:t>
            </a:r>
            <a:r>
              <a:rPr lang="en-US" sz="1200" b="1" dirty="0" smtClean="0">
                <a:solidFill>
                  <a:srgbClr val="000099"/>
                </a:solidFill>
              </a:rPr>
              <a:t> sensor </a:t>
            </a:r>
            <a:endParaRPr lang="en-US" sz="1200" b="1" dirty="0">
              <a:solidFill>
                <a:srgbClr val="000099"/>
              </a:solidFill>
            </a:endParaRPr>
          </a:p>
        </p:txBody>
      </p:sp>
      <p:cxnSp>
        <p:nvCxnSpPr>
          <p:cNvPr id="32" name="Straight Arrow Connector 31"/>
          <p:cNvCxnSpPr>
            <a:stCxn id="25" idx="3"/>
          </p:cNvCxnSpPr>
          <p:nvPr/>
        </p:nvCxnSpPr>
        <p:spPr>
          <a:xfrm flipV="1">
            <a:off x="5271902" y="2582110"/>
            <a:ext cx="522172" cy="230833"/>
          </a:xfrm>
          <a:prstGeom prst="straightConnector1">
            <a:avLst/>
          </a:prstGeom>
          <a:ln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612062"/>
              </p:ext>
            </p:extLst>
          </p:nvPr>
        </p:nvGraphicFramePr>
        <p:xfrm>
          <a:off x="97536" y="924743"/>
          <a:ext cx="2960428" cy="1920240"/>
        </p:xfrm>
        <a:graphic>
          <a:graphicData uri="http://schemas.openxmlformats.org/drawingml/2006/table">
            <a:tbl>
              <a:tblPr/>
              <a:tblGrid>
                <a:gridCol w="2960428"/>
              </a:tblGrid>
              <a:tr h="2286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Raft Sensor Assembly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99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Silicon-carbide baseplate to maximize stiffness and thermal behavior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Sensors registered to baseplate with precision posts and screwed in place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Nominal gap between sensors:  .25 mm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Heaters on baseplate stabilize CCD temperatures</a:t>
                      </a:r>
                    </a:p>
                  </a:txBody>
                  <a:tcPr marL="45720" marR="4572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578567"/>
              </p:ext>
            </p:extLst>
          </p:nvPr>
        </p:nvGraphicFramePr>
        <p:xfrm>
          <a:off x="4508236" y="5405684"/>
          <a:ext cx="3201655" cy="1225296"/>
        </p:xfrm>
        <a:graphic>
          <a:graphicData uri="http://schemas.openxmlformats.org/drawingml/2006/table">
            <a:tbl>
              <a:tblPr/>
              <a:tblGrid>
                <a:gridCol w="3201655"/>
              </a:tblGrid>
              <a:tr h="1758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Vulnerabilities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45720" marR="4572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Brittle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SiC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baseplate material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Tapped holes in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SiC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 may produce dust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</a:rPr>
                        <a:t>Small gaps between sensors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75884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V-groove mounts see high contact stresses</a:t>
                      </a:r>
                    </a:p>
                  </a:txBody>
                  <a:tcPr marL="45720" marR="45720" marT="27432" marB="274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97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47868</TotalTime>
  <Words>1492</Words>
  <Application>Microsoft Office PowerPoint</Application>
  <PresentationFormat>On-screen Show (4:3)</PresentationFormat>
  <Paragraphs>290</Paragraphs>
  <Slides>24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Times New Roman</vt:lpstr>
      <vt:lpstr>Default Design</vt:lpstr>
      <vt:lpstr>Introduction and Camera Overview   Martin Nordby Chief Mechanical Engineer  LSST Camera Safety Review August 18, 2015</vt:lpstr>
      <vt:lpstr>Camera Safety Review Agenda</vt:lpstr>
      <vt:lpstr>Camera Safety Review Agenda</vt:lpstr>
      <vt:lpstr>Charge</vt:lpstr>
      <vt:lpstr>Camera Final Design Overview</vt:lpstr>
      <vt:lpstr>Camera assembly</vt:lpstr>
      <vt:lpstr>Camera focal plane with 201 sensors</vt:lpstr>
      <vt:lpstr>Science and guide sensors</vt:lpstr>
      <vt:lpstr>Sensors mounted to raft sensor assemblies</vt:lpstr>
      <vt:lpstr>Raft sensor assemblies and raft tower modules</vt:lpstr>
      <vt:lpstr>Cryostat assembly with raft towers integrated</vt:lpstr>
      <vt:lpstr>Cryostat with L3 lens and vacuum pumping hardware</vt:lpstr>
      <vt:lpstr>Cryostat and refrigeration system heat exchangers</vt:lpstr>
      <vt:lpstr>Cryostat and fully loaded utility trunk</vt:lpstr>
      <vt:lpstr>Carousel assembly holding 5 on-board filters</vt:lpstr>
      <vt:lpstr>Camera body and back flange</vt:lpstr>
      <vt:lpstr>Shutter mounts to front flange of the camera body</vt:lpstr>
      <vt:lpstr>Auto changer moves filters from the Carousel into the on-line position</vt:lpstr>
      <vt:lpstr>Exchange system motion and single-filter prototype test videos</vt:lpstr>
      <vt:lpstr>Fully loaded cryostat integrated into Camera assembly</vt:lpstr>
      <vt:lpstr>L1-L2 assembly mounted to the Camera front flange</vt:lpstr>
      <vt:lpstr>Camera with shroud—fully assembled</vt:lpstr>
      <vt:lpstr>Camera assembly</vt:lpstr>
      <vt:lpstr>Camera design summary</vt:lpstr>
    </vt:vector>
  </TitlesOfParts>
  <Company>Stanford Linear Accelerator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Nordby</dc:creator>
  <cp:lastModifiedBy>robm</cp:lastModifiedBy>
  <cp:revision>1409</cp:revision>
  <cp:lastPrinted>2015-06-12T14:38:06Z</cp:lastPrinted>
  <dcterms:created xsi:type="dcterms:W3CDTF">2011-06-03T18:19:47Z</dcterms:created>
  <dcterms:modified xsi:type="dcterms:W3CDTF">2015-08-17T17:24:00Z</dcterms:modified>
</cp:coreProperties>
</file>