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79" r:id="rId3"/>
    <p:sldMasterId id="2147483684" r:id="rId4"/>
    <p:sldMasterId id="2147483690" r:id="rId5"/>
    <p:sldMasterId id="2147483692" r:id="rId6"/>
  </p:sldMasterIdLst>
  <p:notesMasterIdLst>
    <p:notesMasterId r:id="rId14"/>
  </p:notesMasterIdLst>
  <p:sldIdLst>
    <p:sldId id="274" r:id="rId7"/>
    <p:sldId id="259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6320" autoAdjust="0"/>
  </p:normalViewPr>
  <p:slideViewPr>
    <p:cSldViewPr snapToGrid="0" snapToObjects="1" showGuides="1">
      <p:cViewPr>
        <p:scale>
          <a:sx n="75" d="100"/>
          <a:sy n="75" d="100"/>
        </p:scale>
        <p:origin x="11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B1E4-866B-4041-BC44-FD34498B2ACC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8A96C-1D68-2F40-A1B6-19BE4285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35857" y="2567210"/>
            <a:ext cx="8790214" cy="646331"/>
          </a:xfrm>
          <a:prstGeom prst="rect">
            <a:avLst/>
          </a:prstGeom>
          <a:ln>
            <a:noFill/>
          </a:ln>
        </p:spPr>
        <p:txBody>
          <a:bodyPr wrap="square" rIns="45720" anchor="t">
            <a:spAutoFit/>
          </a:bodyPr>
          <a:lstStyle>
            <a:lvl1pPr algn="ctr">
              <a:defRPr lang="en-US" b="0" i="0" cap="none" baseline="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Medium"/>
                <a:cs typeface="Franklin Gothic Medium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121" y="3266452"/>
            <a:ext cx="6480048" cy="467127"/>
          </a:xfrm>
        </p:spPr>
        <p:txBody>
          <a:bodyPr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1" y="111042"/>
            <a:ext cx="8670471" cy="514895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31" y="789215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4931" y="1818160"/>
            <a:ext cx="8670471" cy="447741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3pPr>
              <a:buClr>
                <a:srgbClr val="69A2B8"/>
              </a:buClr>
              <a:defRPr/>
            </a:lvl3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30" y="13880"/>
            <a:ext cx="8670471" cy="161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21D0-62F7-E44C-B161-6524AB505F7F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8BFF-36FC-9D49-A041-B89518928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21D0-62F7-E44C-B161-6524AB505F7F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8BFF-36FC-9D49-A041-B89518928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A12D-195E-474B-92BE-21A8A41D78D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3/6/17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D04D-019D-4CE1-A0F2-54D6EC0C99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9" y="1014413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2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21D0-62F7-E44C-B161-6524AB505F7F}" type="datetimeFigureOut">
              <a:rPr lang="en-US" smtClean="0">
                <a:latin typeface="Calibri"/>
              </a:rPr>
              <a:pPr/>
              <a:t>3/6/17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8BFF-36FC-9D49-A041-B89518928E0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98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21D0-62F7-E44C-B161-6524AB505F7F}" type="datetimeFigureOut">
              <a:rPr lang="en-US" smtClean="0">
                <a:latin typeface="Calibri"/>
              </a:rPr>
              <a:pPr/>
              <a:t>3/6/17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8BFF-36FC-9D49-A041-B89518928E0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6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7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35857" y="2567210"/>
            <a:ext cx="8790214" cy="646331"/>
          </a:xfrm>
          <a:prstGeom prst="rect">
            <a:avLst/>
          </a:prstGeom>
          <a:ln>
            <a:noFill/>
          </a:ln>
        </p:spPr>
        <p:txBody>
          <a:bodyPr wrap="square" rIns="45720" anchor="t">
            <a:spAutoFit/>
          </a:bodyPr>
          <a:lstStyle>
            <a:lvl1pPr algn="ctr">
              <a:defRPr lang="en-US" b="0" i="0" cap="none" baseline="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Medium"/>
                <a:cs typeface="Franklin Gothic Medium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121" y="3266452"/>
            <a:ext cx="6480048" cy="467127"/>
          </a:xfrm>
        </p:spPr>
        <p:txBody>
          <a:bodyPr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4A12D-195E-474B-92BE-21A8A41D78DD}" type="datetimeFigureOut">
              <a:rPr lang="en-US" smtClean="0">
                <a:latin typeface="Calibri"/>
              </a:rPr>
              <a:pPr>
                <a:defRPr/>
              </a:pPr>
              <a:t>3/6/17</a:t>
            </a:fld>
            <a:endParaRPr lang="en-US"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B9D04D-019D-4CE1-A0F2-54D6EC0C99D7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9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3939-B492-4878-B1B7-996A02E1D1BF}" type="datetimeFigureOut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3/6/17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B4F3-9C81-4734-A04C-6166E467EBB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76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4EBFE-FFBB-4ED5-9926-ADBE0A10625C}" type="datetimeFigureOut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3/6/17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6BAB-84C6-4191-9807-B327A44EBBE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89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E63F-F27B-47A5-AB89-96B6D3653DA0}" type="datetimeFigureOut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3/6/17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5B48-BC87-4C67-8C56-4A493D3CD1B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90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F111-C3CB-4843-A9F3-FE16D522AC9A}" type="datetimeFigureOut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3/6/17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DF0E-4804-4BAF-95A8-441DA62BBB8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39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1" y="1014415"/>
            <a:ext cx="4191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5"/>
            <a:ext cx="4114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5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 algn="ctr">
              <a:buNone/>
              <a:defRPr/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5BE5F5-94DE-4E4B-AAB3-0245A313A5C6}" type="slidenum"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 lang="en-US">
              <a:solidFill>
                <a:srgbClr val="FFFFFF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43812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1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43" y="363481"/>
            <a:ext cx="6629400" cy="1293019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4200" b="0" i="0" cap="none" baseline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Medium"/>
                <a:cs typeface="Franklin Gothic Medium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43" y="1656499"/>
            <a:ext cx="6629400" cy="1066688"/>
          </a:xfrm>
        </p:spPr>
        <p:txBody>
          <a:bodyPr lIns="45720" tIns="0" rIns="45720" bIns="0" anchor="t"/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3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49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49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1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EBAFDD9-E5B8-5E4A-9E61-9F2528825E88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9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49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019800"/>
            <a:ext cx="2057400" cy="838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AAO/ATNF August 24</a:t>
            </a:r>
            <a:r>
              <a:rPr lang="en-US" baseline="30000" smtClean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 2010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1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5147CD-E116-2A40-A8C2-85473A5B05F2}" type="slidenum">
              <a:rPr lang="en-US" smtClean="0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4931" y="743858"/>
            <a:ext cx="8670471" cy="55517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buClr>
                <a:srgbClr val="69A2B8"/>
              </a:buClr>
              <a:defRPr sz="2000"/>
            </a:lvl3pPr>
            <a:lvl4pPr>
              <a:defRPr sz="1800"/>
            </a:lvl4pPr>
            <a:lvl5pPr>
              <a:buClrTx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743858"/>
            <a:ext cx="8670471" cy="55517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buClr>
                <a:srgbClr val="69A2B8"/>
              </a:buClr>
              <a:defRPr sz="2000"/>
            </a:lvl3pPr>
            <a:lvl4pPr>
              <a:defRPr sz="1800"/>
            </a:lvl4pPr>
            <a:lvl5pPr>
              <a:buClrTx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743858"/>
            <a:ext cx="8670471" cy="55517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buClr>
                <a:srgbClr val="69A2B8"/>
              </a:buClr>
              <a:defRPr sz="2000"/>
            </a:lvl3pPr>
            <a:lvl4pPr>
              <a:defRPr sz="1800"/>
            </a:lvl4pPr>
            <a:lvl5pPr>
              <a:buClrTx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928" y="762001"/>
            <a:ext cx="4242816" cy="5364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786" y="762001"/>
            <a:ext cx="4243614" cy="5364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825502"/>
            <a:ext cx="4040188" cy="4633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825502"/>
            <a:ext cx="4041775" cy="4633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1" y="111042"/>
            <a:ext cx="8670471" cy="514895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31" y="789215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5.xml"/><Relationship Id="rId3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44931" y="762000"/>
            <a:ext cx="8670471" cy="5506357"/>
          </a:xfrm>
          <a:prstGeom prst="rect">
            <a:avLst/>
          </a:prstGeom>
        </p:spPr>
        <p:txBody>
          <a:bodyPr vert="horz" lIns="0" rIns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423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281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EF64232-36C4-D44B-92D7-F0830DF1B6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244929" y="13882"/>
            <a:ext cx="8229600" cy="659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800" kern="1200" cap="none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None/>
        <a:defRPr kumimoji="0" sz="2000" kern="1200" cap="none">
          <a:solidFill>
            <a:schemeClr val="tx1"/>
          </a:solidFill>
          <a:latin typeface="Franklin Gothic Book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Franklin Gothic Book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000" kern="1200">
          <a:solidFill>
            <a:schemeClr val="tx1"/>
          </a:solidFill>
          <a:latin typeface="Franklin Gothic Book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Franklin Gothic Book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Franklin Gothic Book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21D0-62F7-E44C-B161-6524AB505F7F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8BFF-36FC-9D49-A041-B89518928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7721D0-62F7-E44C-B161-6524AB505F7F}" type="datetimeFigureOut">
              <a:rPr lang="en-US" smtClean="0">
                <a:latin typeface="Calibri"/>
                <a:ea typeface="ＭＳ Ｐゴシック" pitchFamily="-60" charset="-128"/>
                <a:cs typeface="ＭＳ Ｐゴシック" pitchFamily="-60" charset="-128"/>
              </a:rPr>
              <a:pPr/>
              <a:t>3/6/17</a:t>
            </a:fld>
            <a:endParaRPr lang="en-US">
              <a:latin typeface="Calibri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Calibri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CAD8BFF-36FC-9D49-A041-B89518928E0C}" type="slidenum">
              <a:rPr lang="en-US" smtClean="0">
                <a:latin typeface="Calibri"/>
                <a:ea typeface="ＭＳ Ｐゴシック" pitchFamily="-60" charset="-128"/>
                <a:cs typeface="ＭＳ Ｐゴシック" pitchFamily="-60" charset="-128"/>
              </a:rPr>
              <a:pPr/>
              <a:t>‹#›</a:t>
            </a:fld>
            <a:endParaRPr lang="en-US">
              <a:latin typeface="Calibri"/>
              <a:ea typeface="ＭＳ Ｐゴシック" pitchFamily="-60" charset="-128"/>
              <a:cs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842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8" y="0"/>
            <a:ext cx="8672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055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F4A12D-195E-474B-92BE-21A8A41D78DD}" type="datetimeFigureOut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3/6/17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49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B9D04D-019D-4CE1-A0F2-54D6EC0C99D7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457200" y="10668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-60" charset="-128"/>
              <a:cs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8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FFFFFF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FFFFFF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/>
          </p:cNvSpPr>
          <p:nvPr>
            <p:ph type="title"/>
          </p:nvPr>
        </p:nvSpPr>
        <p:spPr bwMode="auto">
          <a:xfrm>
            <a:off x="933450" y="2368549"/>
            <a:ext cx="7277100" cy="172085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4" charset="0"/>
              </a:rPr>
              <a:t>Click to edit Master title style</a:t>
            </a:r>
            <a:endParaRPr lang="en-US">
              <a:sym typeface="Gill Sans" pitchFamily="4" charset="0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sldNum" sz="quarter" idx="2"/>
          </p:nvPr>
        </p:nvSpPr>
        <p:spPr bwMode="auto">
          <a:xfrm>
            <a:off x="4488666" y="6546851"/>
            <a:ext cx="157163" cy="228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1336" tIns="21336" rIns="21336" bIns="21336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C5BE5F5-94DE-4E4B-AAB3-0245A313A5C6}" type="slidenum">
              <a:rPr lang="en-US" smtClean="0">
                <a:solidFill>
                  <a:srgbClr val="FFFFFF"/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 lang="en-US">
              <a:solidFill>
                <a:srgbClr val="FFFFFF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86617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+mj-lt"/>
          <a:ea typeface="+mj-ea"/>
          <a:cs typeface="+mj-cs"/>
          <a:sym typeface="Gill Sans" pitchFamily="4" charset="0"/>
        </a:defRPr>
      </a:lvl1pPr>
      <a:lvl2pPr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2pPr>
      <a:lvl3pPr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3pPr>
      <a:lvl4pPr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4pPr>
      <a:lvl5pPr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5pPr>
      <a:lvl6pPr marL="192024"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6pPr>
      <a:lvl7pPr marL="384048"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7pPr>
      <a:lvl8pPr marL="576072"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8pPr>
      <a:lvl9pPr marL="768096" algn="ctr" defTabSz="346710" rtl="0" eaLnBrk="1" fontAlgn="base" hangingPunct="1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Gill Sans" pitchFamily="4" charset="0"/>
          <a:ea typeface="Gill Sans" pitchFamily="4" charset="0"/>
          <a:cs typeface="Gill Sans" pitchFamily="4" charset="0"/>
          <a:sym typeface="Gill Sans" pitchFamily="4" charset="0"/>
        </a:defRPr>
      </a:lvl9pPr>
    </p:titleStyle>
    <p:bodyStyle>
      <a:lvl1pPr marL="469392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1pPr>
      <a:lvl2pPr marL="656082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2pPr>
      <a:lvl3pPr marL="842772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3pPr>
      <a:lvl4pPr marL="1029462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4pPr>
      <a:lvl5pPr marL="1216152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5pPr>
      <a:lvl6pPr marL="1408176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6pPr>
      <a:lvl7pPr marL="1600200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7pPr>
      <a:lvl8pPr marL="1792224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8pPr>
      <a:lvl9pPr marL="1984248" indent="-336042" algn="l" defTabSz="346710" rtl="0" eaLnBrk="1" fontAlgn="base" hangingPunct="1">
        <a:spcBef>
          <a:spcPts val="2184"/>
        </a:spcBef>
        <a:spcAft>
          <a:spcPct val="0"/>
        </a:spcAft>
        <a:buSzPct val="17100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pitchFamily="4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81000" y="6477000"/>
            <a:ext cx="845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0" y="6477001"/>
            <a:ext cx="39624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Johns Hopkins University, Oct 22 2010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logo_Stars"/>
          <p:cNvPicPr>
            <a:picLocks noChangeAspect="1" noChangeArrowheads="1"/>
          </p:cNvPicPr>
          <p:nvPr/>
        </p:nvPicPr>
        <p:blipFill>
          <a:blip r:embed="rId8"/>
          <a:srcRect b="4163"/>
          <a:stretch>
            <a:fillRect/>
          </a:stretch>
        </p:blipFill>
        <p:spPr bwMode="auto">
          <a:xfrm>
            <a:off x="0" y="6554001"/>
            <a:ext cx="1066800" cy="30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 l="20476" r="17619" b="33660"/>
          <a:stretch>
            <a:fillRect/>
          </a:stretch>
        </p:blipFill>
        <p:spPr>
          <a:xfrm>
            <a:off x="8656020" y="6485465"/>
            <a:ext cx="4879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s.st/o5k" TargetMode="Externa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5857" y="2567210"/>
            <a:ext cx="8790214" cy="523220"/>
          </a:xfrm>
        </p:spPr>
        <p:txBody>
          <a:bodyPr/>
          <a:lstStyle/>
          <a:p>
            <a:r>
              <a:rPr lang="en-US" dirty="0" smtClean="0"/>
              <a:t>Observing Strategy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Highlighting key definitions, suggested SAC roles,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862389"/>
            <a:ext cx="8670471" cy="55517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Components of the Observing Strategy and Key Avenues for Community Input</a:t>
            </a:r>
          </a:p>
          <a:p>
            <a:endParaRPr lang="en-US" sz="3200" dirty="0"/>
          </a:p>
          <a:p>
            <a:r>
              <a:rPr lang="en-US" sz="3200" dirty="0" smtClean="0"/>
              <a:t>Suggested SAC Roles</a:t>
            </a:r>
          </a:p>
          <a:p>
            <a:endParaRPr lang="en-US" sz="3200" dirty="0" smtClean="0"/>
          </a:p>
          <a:p>
            <a:r>
              <a:rPr lang="en-US" sz="3200" dirty="0" smtClean="0"/>
              <a:t>Challenges</a:t>
            </a:r>
          </a:p>
          <a:p>
            <a:pPr marL="448056" lvl="1" indent="0">
              <a:buNone/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3" y="81614"/>
            <a:ext cx="8229600" cy="527985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91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862389"/>
            <a:ext cx="8670471" cy="555171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Wide-Fast-Deep</a:t>
            </a:r>
          </a:p>
          <a:p>
            <a:r>
              <a:rPr lang="en-US" dirty="0" smtClean="0"/>
              <a:t>LSST’s core ~18,000 deg</a:t>
            </a:r>
            <a:r>
              <a:rPr lang="en-US" baseline="30000" dirty="0" smtClean="0"/>
              <a:t>2</a:t>
            </a:r>
            <a:r>
              <a:rPr lang="en-US" dirty="0" smtClean="0"/>
              <a:t> survey</a:t>
            </a:r>
          </a:p>
          <a:p>
            <a:r>
              <a:rPr lang="en-US" dirty="0" smtClean="0"/>
              <a:t>This is the most important aspect of LSST’s implementation to get right</a:t>
            </a:r>
          </a:p>
          <a:p>
            <a:r>
              <a:rPr lang="en-US" dirty="0" smtClean="0"/>
              <a:t>We heard the community: Limited Project resources have focused on delivering simulated rolling cadences in the WFD footprint</a:t>
            </a:r>
          </a:p>
          <a:p>
            <a:pPr lvl="1"/>
            <a:r>
              <a:rPr lang="en-US" i="1" dirty="0" smtClean="0"/>
              <a:t>The community white paper is the avenue for community</a:t>
            </a:r>
            <a:br>
              <a:rPr lang="en-US" i="1" dirty="0" smtClean="0"/>
            </a:br>
            <a:r>
              <a:rPr lang="en-US" i="1" dirty="0" smtClean="0"/>
              <a:t>input to the WFD cadence.</a:t>
            </a:r>
            <a:br>
              <a:rPr lang="en-US" i="1" dirty="0" smtClean="0"/>
            </a:br>
            <a:r>
              <a:rPr lang="en-US" i="1" dirty="0" smtClean="0"/>
              <a:t>This will remain the case through</a:t>
            </a:r>
            <a:br>
              <a:rPr lang="en-US" i="1" dirty="0" smtClean="0"/>
            </a:br>
            <a:r>
              <a:rPr lang="en-US" i="1" dirty="0" smtClean="0"/>
              <a:t>(at least) setting the baseline</a:t>
            </a:r>
            <a:br>
              <a:rPr lang="en-US" i="1" dirty="0" smtClean="0"/>
            </a:br>
            <a:r>
              <a:rPr lang="en-US" i="1" dirty="0" smtClean="0"/>
              <a:t>cadence for commissioning</a:t>
            </a:r>
            <a:br>
              <a:rPr lang="en-US" i="1" dirty="0" smtClean="0"/>
            </a:br>
            <a:r>
              <a:rPr lang="en-US" b="1" i="1" dirty="0">
                <a:latin typeface="Calibri" charset="0"/>
                <a:ea typeface="Calibri" charset="0"/>
                <a:cs typeface="Calibri" charset="0"/>
                <a:hlinkClick r:id="rId2"/>
              </a:rPr>
              <a:t> http://</a:t>
            </a:r>
            <a:r>
              <a:rPr lang="en-US" b="1" i="1" dirty="0" smtClean="0">
                <a:latin typeface="Calibri" charset="0"/>
                <a:ea typeface="Calibri" charset="0"/>
                <a:cs typeface="Calibri" charset="0"/>
                <a:hlinkClick r:id="rId2"/>
              </a:rPr>
              <a:t>ls.st/o5k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i="1" dirty="0" smtClean="0"/>
          </a:p>
          <a:p>
            <a:pPr marL="448056" lvl="1" indent="0">
              <a:buNone/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3" y="81614"/>
            <a:ext cx="8229600" cy="5279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Components of the Observing Strategy</a:t>
            </a:r>
            <a:endParaRPr lang="en-US" sz="2800" dirty="0"/>
          </a:p>
        </p:txBody>
      </p:sp>
      <p:pic>
        <p:nvPicPr>
          <p:cNvPr id="6" name="p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0339" y="3773709"/>
            <a:ext cx="3431559" cy="28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970503" y="615221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LSST Observing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862389"/>
            <a:ext cx="8670471" cy="555171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Mini-Surveys</a:t>
            </a:r>
          </a:p>
          <a:p>
            <a:r>
              <a:rPr lang="en-US" dirty="0" smtClean="0"/>
              <a:t>Northern Ecliptic Spur</a:t>
            </a:r>
          </a:p>
          <a:p>
            <a:r>
              <a:rPr lang="en-US" dirty="0" smtClean="0"/>
              <a:t>Galactic Plane</a:t>
            </a:r>
          </a:p>
          <a:p>
            <a:r>
              <a:rPr lang="en-US" dirty="0" smtClean="0"/>
              <a:t>South Celestial Pole</a:t>
            </a:r>
          </a:p>
          <a:p>
            <a:pPr lvl="1"/>
            <a:r>
              <a:rPr lang="en-US" i="1" dirty="0" smtClean="0"/>
              <a:t>The community white paper is the avenue for community input to mini-survey definition – via both metrics for assessing efficacy of cadences, and for suggested boundary conditions/survey strategies.</a:t>
            </a:r>
          </a:p>
          <a:p>
            <a:pPr lvl="1"/>
            <a:r>
              <a:rPr lang="en-US" i="1" dirty="0" smtClean="0"/>
              <a:t>Resources permitting,</a:t>
            </a:r>
            <a:br>
              <a:rPr lang="en-US" i="1" dirty="0" smtClean="0"/>
            </a:br>
            <a:r>
              <a:rPr lang="en-US" i="1" dirty="0" smtClean="0"/>
              <a:t>should we continue to invite</a:t>
            </a:r>
            <a:br>
              <a:rPr lang="en-US" i="1" dirty="0" smtClean="0"/>
            </a:br>
            <a:r>
              <a:rPr lang="en-US" i="1" dirty="0" smtClean="0"/>
              <a:t>suggested mini-survey</a:t>
            </a:r>
            <a:br>
              <a:rPr lang="en-US" i="1" dirty="0" smtClean="0"/>
            </a:br>
            <a:r>
              <a:rPr lang="en-US" i="1" dirty="0" smtClean="0"/>
              <a:t>cadences through a separate</a:t>
            </a:r>
            <a:br>
              <a:rPr lang="en-US" i="1" dirty="0" smtClean="0"/>
            </a:br>
            <a:r>
              <a:rPr lang="en-US" i="1" dirty="0" smtClean="0"/>
              <a:t>process?</a:t>
            </a:r>
          </a:p>
          <a:p>
            <a:pPr marL="448056" lvl="1" indent="0">
              <a:buNone/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3" y="81614"/>
            <a:ext cx="8229600" cy="5279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Components of the Observing Strategy</a:t>
            </a:r>
            <a:endParaRPr lang="en-US" sz="2800" dirty="0"/>
          </a:p>
        </p:txBody>
      </p:sp>
      <p:pic>
        <p:nvPicPr>
          <p:cNvPr id="4" name="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0339" y="3773709"/>
            <a:ext cx="3431559" cy="28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970503" y="615221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LSST Observing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862389"/>
            <a:ext cx="8670471" cy="555171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Deep Drilling Fields</a:t>
            </a:r>
          </a:p>
          <a:p>
            <a:r>
              <a:rPr lang="en-US" dirty="0" smtClean="0"/>
              <a:t>Limited area surveys, with unique cadences and/or specific depths and/or other unusual implementations – designed to accomplish unique science goals enabled by LSST’s wide FOV and aperture.</a:t>
            </a:r>
          </a:p>
          <a:p>
            <a:pPr lvl="1"/>
            <a:r>
              <a:rPr lang="en-US" i="1" dirty="0" smtClean="0"/>
              <a:t>A request for proposals (target Fall 2017) will define DDFs in more quantitative detail.  Evaluation of proposals will involve the SAC.  Andy Connolly </a:t>
            </a:r>
            <a:br>
              <a:rPr lang="en-US" i="1" dirty="0" smtClean="0"/>
            </a:br>
            <a:r>
              <a:rPr lang="en-US" i="1" dirty="0" smtClean="0"/>
              <a:t>will discuss the </a:t>
            </a:r>
            <a:br>
              <a:rPr lang="en-US" i="1" dirty="0" smtClean="0"/>
            </a:br>
            <a:r>
              <a:rPr lang="en-US" i="1" dirty="0" smtClean="0"/>
              <a:t>proposed process.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3" y="81614"/>
            <a:ext cx="8229600" cy="5279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Components of the Observing Strategy</a:t>
            </a:r>
            <a:endParaRPr lang="en-US" sz="2800" dirty="0"/>
          </a:p>
        </p:txBody>
      </p:sp>
      <p:pic>
        <p:nvPicPr>
          <p:cNvPr id="4" name="p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0339" y="3773709"/>
            <a:ext cx="3431559" cy="28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970503" y="615221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LSST Observing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862389"/>
            <a:ext cx="8670471" cy="555171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Director’s Discretionary Time</a:t>
            </a:r>
            <a:endParaRPr lang="en-US" sz="2800" dirty="0" smtClean="0"/>
          </a:p>
          <a:p>
            <a:r>
              <a:rPr lang="en-US" dirty="0" smtClean="0"/>
              <a:t>We want the operations project to be responsive and flexible to unique opportunities, such as LIGO follow-up.</a:t>
            </a:r>
          </a:p>
          <a:p>
            <a:endParaRPr lang="en-US" dirty="0"/>
          </a:p>
          <a:p>
            <a:r>
              <a:rPr lang="en-US" dirty="0" smtClean="0"/>
              <a:t>It is too early to predict the most compelling opportunities in the mid-2020’s.</a:t>
            </a:r>
          </a:p>
          <a:p>
            <a:endParaRPr lang="en-US" dirty="0"/>
          </a:p>
          <a:p>
            <a:r>
              <a:rPr lang="en-US" smtClean="0"/>
              <a:t>We </a:t>
            </a:r>
            <a:r>
              <a:rPr lang="en-US" smtClean="0"/>
              <a:t>propose </a:t>
            </a:r>
            <a:r>
              <a:rPr lang="en-US" dirty="0" smtClean="0"/>
              <a:t>a small amount of Director’s Discretionary time to protect this flexibility, and are currently considering 1% of time allocated for DD programs.</a:t>
            </a:r>
          </a:p>
          <a:p>
            <a:endParaRPr lang="en-US" dirty="0"/>
          </a:p>
          <a:p>
            <a:r>
              <a:rPr lang="en-US" dirty="0" smtClean="0"/>
              <a:t>The process for requesting DD time will be defined shortly before operations begins.</a:t>
            </a:r>
          </a:p>
          <a:p>
            <a:pPr marL="448056" lvl="1" indent="0">
              <a:buNone/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3" y="81614"/>
            <a:ext cx="8229600" cy="5279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Components of the Observing Strategy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7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1" y="862389"/>
            <a:ext cx="8670471" cy="572467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Readers for Observing Strategy White Paper chapters</a:t>
            </a:r>
          </a:p>
          <a:p>
            <a:pPr lvl="1"/>
            <a:r>
              <a:rPr lang="en-US" i="1" dirty="0" smtClean="0"/>
              <a:t>We would like to distribute community contributed white paper chapters among SAC members for basic review – end of March.  Suggested return of comments – end of April/early May.  Not a </a:t>
            </a:r>
            <a:r>
              <a:rPr lang="en-US" i="1" dirty="0" err="1" smtClean="0"/>
              <a:t>referee’ing</a:t>
            </a:r>
            <a:r>
              <a:rPr lang="en-US" i="1" dirty="0" smtClean="0"/>
              <a:t> process.</a:t>
            </a:r>
            <a:endParaRPr lang="en-US" i="1" dirty="0"/>
          </a:p>
          <a:p>
            <a:endParaRPr lang="en-US" b="1" dirty="0" smtClean="0"/>
          </a:p>
          <a:p>
            <a:r>
              <a:rPr lang="en-US" b="1" dirty="0" smtClean="0"/>
              <a:t>Would it help for this presentation to be summarized in a 1-2 page document for the community?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Appropriate representation of science cases in community contributed metrics</a:t>
            </a:r>
          </a:p>
          <a:p>
            <a:pPr lvl="1"/>
            <a:r>
              <a:rPr lang="en-US" i="1" dirty="0" smtClean="0"/>
              <a:t>Any implementation of the LSST cadence must deliver on the science requirements. SAC involvement in White Paper reading will enable assessment of science representation among metrics, and </a:t>
            </a:r>
            <a:r>
              <a:rPr lang="en-US" i="1" dirty="0" err="1" smtClean="0"/>
              <a:t>ID’ing</a:t>
            </a:r>
            <a:r>
              <a:rPr lang="en-US" i="1" dirty="0" smtClean="0"/>
              <a:t> major gaps.  The Project will look to the SAC to take a leading role in gathering additional science input.</a:t>
            </a:r>
          </a:p>
          <a:p>
            <a:endParaRPr lang="en-US" b="1" dirty="0"/>
          </a:p>
          <a:p>
            <a:endParaRPr lang="en-US" dirty="0" smtClean="0"/>
          </a:p>
          <a:p>
            <a:pPr marL="448056" lvl="1" indent="0">
              <a:buNone/>
            </a:pP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3" y="81614"/>
            <a:ext cx="8229600" cy="5279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Suggested SAC roles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theme/theme1.xml><?xml version="1.0" encoding="utf-8"?>
<a:theme xmlns:a="http://schemas.openxmlformats.org/drawingml/2006/main" name="Technic">
  <a:themeElements>
    <a:clrScheme name="Technical Plans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B4DBF1"/>
      </a:accent1>
      <a:accent2>
        <a:srgbClr val="00A4D1"/>
      </a:accent2>
      <a:accent3>
        <a:srgbClr val="FBE600"/>
      </a:accent3>
      <a:accent4>
        <a:srgbClr val="7CBF31"/>
      </a:accent4>
      <a:accent5>
        <a:srgbClr val="F38117"/>
      </a:accent5>
      <a:accent6>
        <a:srgbClr val="C0C0C0"/>
      </a:accent6>
      <a:hlink>
        <a:srgbClr val="00A8D6"/>
      </a:hlink>
      <a:folHlink>
        <a:srgbClr val="58A3B9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ll Hands 2005 template">
  <a:themeElements>
    <a:clrScheme name="All Hands 2005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 Hands 2005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All Hands 2005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 Hands 2005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 Hands 2005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 Hands 2005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 Hands 2005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 Hands 2005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Hands 2005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Hands 2005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Hands 2005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Hands 2005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Hands 2005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Hands 2005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ck - Title - Top">
  <a:themeElements>
    <a:clrScheme name="">
      <a:dk1>
        <a:srgbClr val="53585F"/>
      </a:dk1>
      <a:lt1>
        <a:srgbClr val="FFFFFF"/>
      </a:lt1>
      <a:dk2>
        <a:srgbClr val="FF0000"/>
      </a:dk2>
      <a:lt2>
        <a:srgbClr val="DCDEE0"/>
      </a:lt2>
      <a:accent1>
        <a:srgbClr val="0065C1"/>
      </a:accent1>
      <a:accent2>
        <a:srgbClr val="00A6AC"/>
      </a:accent2>
      <a:accent3>
        <a:srgbClr val="FF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 - Title - Top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4" charset="0"/>
            <a:ea typeface="Gill Sans" pitchFamily="4" charset="0"/>
            <a:cs typeface="Gill Sans" pitchFamily="4" charset="0"/>
            <a:sym typeface="Gill Sans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4" charset="0"/>
            <a:ea typeface="Gill Sans" pitchFamily="4" charset="0"/>
            <a:cs typeface="Gill Sans" pitchFamily="4" charset="0"/>
            <a:sym typeface="Gill Sans" pitchFamily="4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basp.v2.pptx</Template>
  <TotalTime>16412</TotalTime>
  <Words>353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Calibri</vt:lpstr>
      <vt:lpstr>Franklin Gothic Book</vt:lpstr>
      <vt:lpstr>Franklin Gothic Medium</vt:lpstr>
      <vt:lpstr>Gill Sans</vt:lpstr>
      <vt:lpstr>ＭＳ Ｐゴシック</vt:lpstr>
      <vt:lpstr>Wingdings 2</vt:lpstr>
      <vt:lpstr>Arial</vt:lpstr>
      <vt:lpstr>Technic</vt:lpstr>
      <vt:lpstr>Office Theme</vt:lpstr>
      <vt:lpstr>1_Office Theme</vt:lpstr>
      <vt:lpstr>All Hands 2005 template</vt:lpstr>
      <vt:lpstr>Black - Title - Top</vt:lpstr>
      <vt:lpstr>Default Design</vt:lpstr>
      <vt:lpstr>Observing Strategy</vt:lpstr>
      <vt:lpstr>PowerPoint Presentation</vt:lpstr>
      <vt:lpstr>Key Components of the Observing Strategy</vt:lpstr>
      <vt:lpstr>Key Components of the Observing Strategy</vt:lpstr>
      <vt:lpstr>Key Components of the Observing Strategy</vt:lpstr>
      <vt:lpstr>Key Components of the Observing Strategy</vt:lpstr>
      <vt:lpstr>Suggested SAC roles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Connolly</dc:creator>
  <cp:lastModifiedBy>Microsoft Office User</cp:lastModifiedBy>
  <cp:revision>130</cp:revision>
  <dcterms:created xsi:type="dcterms:W3CDTF">2015-01-16T10:30:44Z</dcterms:created>
  <dcterms:modified xsi:type="dcterms:W3CDTF">2017-03-06T19:09:31Z</dcterms:modified>
</cp:coreProperties>
</file>