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5"/>
  </p:notesMasterIdLst>
  <p:sldIdLst>
    <p:sldId id="380" r:id="rId5"/>
    <p:sldId id="260" r:id="rId6"/>
    <p:sldId id="381" r:id="rId7"/>
    <p:sldId id="382" r:id="rId8"/>
    <p:sldId id="383" r:id="rId9"/>
    <p:sldId id="384" r:id="rId10"/>
    <p:sldId id="385" r:id="rId11"/>
    <p:sldId id="386" r:id="rId12"/>
    <p:sldId id="387" r:id="rId13"/>
    <p:sldId id="38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ma, Hannibal" initials="JH" lastIdx="3" clrIdx="0"/>
  <p:cmAuthor id="1" name="Nicole Auza" initials="NA" lastIdx="1" clrIdx="1">
    <p:extLst>
      <p:ext uri="{19B8F6BF-5375-455C-9EA6-DF929625EA0E}">
        <p15:presenceInfo xmlns:p15="http://schemas.microsoft.com/office/powerpoint/2012/main" userId="S-1-5-21-1013091487-3442872779-2934961472-51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CF93A"/>
    <a:srgbClr val="0000FF"/>
    <a:srgbClr val="FFFF71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041" autoAdjust="0"/>
  </p:normalViewPr>
  <p:slideViewPr>
    <p:cSldViewPr>
      <p:cViewPr varScale="1">
        <p:scale>
          <a:sx n="70" d="100"/>
          <a:sy n="70" d="100"/>
        </p:scale>
        <p:origin x="1164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52202-E16A-4845-A9E6-D17CD3C34702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0A8E8-2EB1-4B9D-946C-8DDDCD6FA5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07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A8E8-2EB1-4B9D-946C-8DDDCD6FA5D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43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A8E8-2EB1-4B9D-946C-8DDDCD6FA5D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191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A8E8-2EB1-4B9D-946C-8DDDCD6FA5D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7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A8E8-2EB1-4B9D-946C-8DDDCD6FA5D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398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A8E8-2EB1-4B9D-946C-8DDDCD6FA5D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902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A8E8-2EB1-4B9D-946C-8DDDCD6FA5D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03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A8E8-2EB1-4B9D-946C-8DDDCD6FA5D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63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A8E8-2EB1-4B9D-946C-8DDDCD6FA5D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122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A8E8-2EB1-4B9D-946C-8DDDCD6FA5D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420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199" y="1014412"/>
            <a:ext cx="8229601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Calibri" panose="020F0502020204030204" pitchFamily="34" charset="0"/>
              <a:buChar char="-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DR-Camer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1181769"/>
            <a:ext cx="7772400" cy="3113162"/>
          </a:xfrm>
        </p:spPr>
        <p:txBody>
          <a:bodyPr anchor="t"/>
          <a:lstStyle>
            <a:lvl1pPr algn="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0" descr="LogoW-ShadowTransB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0"/>
            <a:ext cx="19843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C:\Users\rmckercher\Pictures\AURA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" y="152400"/>
            <a:ext cx="1584960" cy="495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433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199" y="1014412"/>
            <a:ext cx="4038601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1014412"/>
            <a:ext cx="3962400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152400"/>
            <a:ext cx="6477000" cy="55721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81000" y="990600"/>
            <a:ext cx="8382000" cy="5334000"/>
          </a:xfrm>
          <a:prstGeom prst="rect">
            <a:avLst/>
          </a:prstGeom>
        </p:spPr>
        <p:txBody>
          <a:bodyPr vert="horz"/>
          <a:lstStyle>
            <a:lvl1pPr>
              <a:buFont typeface="Arial" pitchFamily="34" charset="0"/>
              <a:buChar char="•"/>
              <a:defRPr/>
            </a:lvl1pPr>
            <a:lvl2pPr>
              <a:defRPr sz="2000"/>
            </a:lvl2pPr>
            <a:lvl4pPr>
              <a:buFont typeface="Calibri" pitchFamily="34" charset="0"/>
              <a:buChar char="⁻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LSSTCam</a:t>
            </a:r>
            <a:r>
              <a:rPr lang="en-US" dirty="0"/>
              <a:t> March, </a:t>
            </a:r>
            <a:r>
              <a:rPr lang="en-US" dirty="0" smtClean="0"/>
              <a:t> </a:t>
            </a:r>
            <a:r>
              <a:rPr lang="en-US" dirty="0"/>
              <a:t>– February Data</a:t>
            </a:r>
          </a:p>
        </p:txBody>
      </p:sp>
    </p:spTree>
    <p:extLst>
      <p:ext uri="{BB962C8B-B14F-4D97-AF65-F5344CB8AC3E}">
        <p14:creationId xmlns:p14="http://schemas.microsoft.com/office/powerpoint/2010/main" val="79153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LSSTCam</a:t>
            </a:r>
            <a:r>
              <a:rPr lang="en-US" dirty="0"/>
              <a:t> March, </a:t>
            </a:r>
            <a:r>
              <a:rPr lang="en-US" dirty="0" smtClean="0"/>
              <a:t> </a:t>
            </a:r>
            <a:r>
              <a:rPr lang="en-US" dirty="0"/>
              <a:t>– February Data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4953000"/>
            <a:ext cx="8108950" cy="1356106"/>
          </a:xfrm>
        </p:spPr>
        <p:txBody>
          <a:bodyPr>
            <a:noAutofit/>
          </a:bodyPr>
          <a:lstStyle>
            <a:lvl1pPr>
              <a:buClr>
                <a:srgbClr val="981E32"/>
              </a:buClr>
              <a:defRPr sz="1800"/>
            </a:lvl1pPr>
            <a:lvl2pPr>
              <a:buClr>
                <a:srgbClr val="981E32"/>
              </a:buClr>
              <a:defRPr sz="1800"/>
            </a:lvl2pPr>
            <a:lvl3pPr>
              <a:buClr>
                <a:srgbClr val="981E32"/>
              </a:buClr>
              <a:defRPr sz="1600" b="0"/>
            </a:lvl3pPr>
            <a:lvl4pPr>
              <a:buClr>
                <a:srgbClr val="981E32"/>
              </a:buClr>
              <a:defRPr sz="1400"/>
            </a:lvl4pPr>
            <a:lvl5pPr>
              <a:buClr>
                <a:srgbClr val="981E32"/>
              </a:buCl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127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29" y="111042"/>
            <a:ext cx="8670471" cy="514894"/>
          </a:xfrm>
          <a:prstGeom prst="rect">
            <a:avLst/>
          </a:prstGeom>
        </p:spPr>
        <p:txBody>
          <a:bodyPr anchor="ctr"/>
          <a:lstStyle>
            <a:lvl1pPr algn="l"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44929" y="789214"/>
            <a:ext cx="8670471" cy="5336949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9A2B8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buClrTx/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48821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LSST JTM  – March 6-8,  – Glendale, CA</a:t>
            </a:r>
            <a:endParaRPr lang="en-US" dirty="0"/>
          </a:p>
        </p:txBody>
      </p:sp>
      <p:sp>
        <p:nvSpPr>
          <p:cNvPr id="14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C1DA482-8C3D-1B46-9517-60E4661D6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15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29" y="111042"/>
            <a:ext cx="8670471" cy="514894"/>
          </a:xfrm>
          <a:prstGeom prst="rect">
            <a:avLst/>
          </a:prstGeom>
        </p:spPr>
        <p:txBody>
          <a:bodyPr anchor="ctr"/>
          <a:lstStyle>
            <a:lvl1pPr algn="l"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44929" y="789214"/>
            <a:ext cx="8670471" cy="5336949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9A2B8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buClrTx/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48821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LSST JTM  – March 6-8,  – Glendale, CA</a:t>
            </a:r>
            <a:endParaRPr lang="en-US" dirty="0"/>
          </a:p>
        </p:txBody>
      </p:sp>
      <p:sp>
        <p:nvSpPr>
          <p:cNvPr id="14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C1DA482-8C3D-1B46-9517-60E4661D6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75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29" y="111042"/>
            <a:ext cx="8670471" cy="514894"/>
          </a:xfrm>
          <a:prstGeom prst="rect">
            <a:avLst/>
          </a:prstGeom>
        </p:spPr>
        <p:txBody>
          <a:bodyPr anchor="ctr"/>
          <a:lstStyle>
            <a:lvl1pPr algn="l"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44929" y="789214"/>
            <a:ext cx="8670471" cy="5336949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9A2B8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buClrTx/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48821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LSST JTM  – March 6-8,  – Glendale, CA</a:t>
            </a:r>
            <a:endParaRPr lang="en-US" dirty="0"/>
          </a:p>
        </p:txBody>
      </p:sp>
      <p:sp>
        <p:nvSpPr>
          <p:cNvPr id="14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C1DA482-8C3D-1B46-9517-60E4661D6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7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29" y="111042"/>
            <a:ext cx="8670471" cy="514894"/>
          </a:xfrm>
          <a:prstGeom prst="rect">
            <a:avLst/>
          </a:prstGeom>
        </p:spPr>
        <p:txBody>
          <a:bodyPr anchor="ctr"/>
          <a:lstStyle>
            <a:lvl1pPr algn="l"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44929" y="789214"/>
            <a:ext cx="8670471" cy="5336949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9A2B8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buClrTx/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48821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LSST JTM  – March 6-8,  – Glendale, CA</a:t>
            </a:r>
            <a:endParaRPr lang="en-US" dirty="0"/>
          </a:p>
        </p:txBody>
      </p:sp>
      <p:sp>
        <p:nvSpPr>
          <p:cNvPr id="14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C1DA482-8C3D-1B46-9517-60E4661D6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35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10800000">
            <a:off x="66675" y="808038"/>
            <a:ext cx="9028113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371600" y="152400"/>
            <a:ext cx="6188357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199" y="1014412"/>
            <a:ext cx="8229601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10800000">
            <a:off x="66675" y="6497638"/>
            <a:ext cx="9028113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2" name="TextBox 11"/>
          <p:cNvSpPr txBox="1"/>
          <p:nvPr/>
        </p:nvSpPr>
        <p:spPr>
          <a:xfrm>
            <a:off x="8424863" y="6521450"/>
            <a:ext cx="566737" cy="274638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fld id="{A51F6B24-625B-6B48-B1AE-970688573CDB}" type="slidenum">
              <a:rPr lang="en-US" sz="120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521450"/>
            <a:ext cx="8229600" cy="246063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  <a:effectLst/>
                <a:latin typeface="Calibri" charset="0"/>
              </a:rPr>
              <a:t>Proyecto LSST•  </a:t>
            </a:r>
            <a:r>
              <a:rPr lang="en-US" sz="1000" b="1" baseline="0" dirty="0" smtClean="0">
                <a:solidFill>
                  <a:schemeClr val="tx1"/>
                </a:solidFill>
                <a:effectLst/>
                <a:latin typeface="Calibri" charset="0"/>
              </a:rPr>
              <a:t> </a:t>
            </a:r>
            <a:endParaRPr lang="en-US" sz="1000" b="1" dirty="0">
              <a:solidFill>
                <a:schemeClr val="tx1"/>
              </a:solidFill>
              <a:effectLst/>
              <a:latin typeface="Calibri" charset="0"/>
            </a:endParaRPr>
          </a:p>
        </p:txBody>
      </p:sp>
      <p:pic>
        <p:nvPicPr>
          <p:cNvPr id="2050" name="Picture 2" descr="C:\Users\rmckercher\Pictures\LSST Logo with Large Synoptic Survey Telescope banner copy.pn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24800" y="381000"/>
            <a:ext cx="1100952" cy="426667"/>
          </a:xfrm>
          <a:prstGeom prst="rect">
            <a:avLst/>
          </a:prstGeom>
          <a:noFill/>
        </p:spPr>
      </p:pic>
      <p:pic>
        <p:nvPicPr>
          <p:cNvPr id="2051" name="Picture 3" descr="C:\Users\rmckercher\Pictures\AURA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1920" y="381000"/>
            <a:ext cx="1097280" cy="3429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72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F497D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2400" kern="1200">
          <a:solidFill>
            <a:srgbClr val="1F497D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1F497D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F497D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F497D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F497D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828924" y="1249459"/>
            <a:ext cx="7772400" cy="3113162"/>
          </a:xfrm>
        </p:spPr>
        <p:txBody>
          <a:bodyPr>
            <a:noAutofit/>
          </a:bodyPr>
          <a:lstStyle/>
          <a:p>
            <a:r>
              <a:rPr lang="en-US" sz="3200" kern="1200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sz="3200" kern="1200" dirty="0" smtClean="0">
                <a:ea typeface="ＭＳ Ｐゴシック" charset="-128"/>
                <a:cs typeface="ＭＳ Ｐゴシック" charset="-128"/>
              </a:rPr>
            </a:br>
            <a:endParaRPr lang="en-US" sz="2800" kern="1200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831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b="1" dirty="0" smtClean="0"/>
              <a:t>Gestión de la Prevención </a:t>
            </a:r>
            <a:r>
              <a:rPr lang="en-US" sz="2000" b="1" dirty="0"/>
              <a:t>–</a:t>
            </a:r>
            <a:r>
              <a:rPr lang="en-US" sz="2000" b="1" dirty="0" smtClean="0"/>
              <a:t>AURA- NOAO-</a:t>
            </a:r>
            <a:r>
              <a:rPr lang="en-US" sz="2000" b="1" dirty="0" smtClean="0"/>
              <a:t>LSST </a:t>
            </a:r>
            <a:r>
              <a:rPr lang="en-US" sz="2000" b="1" dirty="0" smtClean="0"/>
              <a:t>Base Facility Addition </a:t>
            </a:r>
            <a:endParaRPr lang="en-US" sz="2000" b="1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10"/>
          </p:nvPr>
        </p:nvSpPr>
        <p:spPr>
          <a:xfrm>
            <a:off x="304800" y="838200"/>
            <a:ext cx="8382000" cy="5334000"/>
          </a:xfrm>
        </p:spPr>
        <p:txBody>
          <a:bodyPr/>
          <a:lstStyle/>
          <a:p>
            <a:pPr marL="0" indent="0" algn="ctr">
              <a:buNone/>
            </a:pPr>
            <a:endParaRPr lang="es-CL" sz="2000" b="1" dirty="0"/>
          </a:p>
          <a:p>
            <a:pPr marL="0" indent="0" algn="ctr">
              <a:buNone/>
            </a:pPr>
            <a:endParaRPr lang="es-CL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12954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Diseño de Puntos de Encuentro de Emergencia en conjunto con Safety </a:t>
            </a:r>
            <a:r>
              <a:rPr lang="es-ES" sz="2400" b="1" dirty="0" err="1" smtClean="0"/>
              <a:t>Pro’s</a:t>
            </a:r>
            <a:r>
              <a:rPr lang="es-ES" sz="2400" b="1" dirty="0" smtClean="0"/>
              <a:t> Aura </a:t>
            </a:r>
            <a:endParaRPr lang="es-E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175" y="2234030"/>
            <a:ext cx="5429250" cy="3882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93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b="1" dirty="0" smtClean="0"/>
              <a:t>Gestión de la Prevención </a:t>
            </a:r>
            <a:r>
              <a:rPr lang="en-US" sz="2000" b="1" dirty="0" smtClean="0"/>
              <a:t>– </a:t>
            </a:r>
            <a:r>
              <a:rPr lang="en-US" sz="2000" b="1" dirty="0" smtClean="0"/>
              <a:t>AURA-NOAO-LSST </a:t>
            </a:r>
            <a:r>
              <a:rPr lang="en-US" sz="2000" b="1" dirty="0" smtClean="0"/>
              <a:t>Base Facility Addition </a:t>
            </a:r>
            <a:endParaRPr lang="en-US" sz="2000" b="1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10"/>
          </p:nvPr>
        </p:nvSpPr>
        <p:spPr>
          <a:xfrm>
            <a:off x="304800" y="838200"/>
            <a:ext cx="8382000" cy="5334000"/>
          </a:xfrm>
        </p:spPr>
        <p:txBody>
          <a:bodyPr/>
          <a:lstStyle/>
          <a:p>
            <a:pPr marL="0" indent="0" algn="ctr">
              <a:buNone/>
            </a:pPr>
            <a:r>
              <a:rPr lang="es-CL" b="1" dirty="0" smtClean="0"/>
              <a:t>COMO MANEJAMOS LA SEGURIDAD EN EL PROYECTO DE REMODELACION Y CONSTRUCION DEL BASE FACILITY </a:t>
            </a:r>
          </a:p>
          <a:p>
            <a:pPr marL="0" indent="0" algn="ctr">
              <a:buNone/>
            </a:pPr>
            <a:endParaRPr lang="es-CL" sz="2000" b="1" dirty="0"/>
          </a:p>
          <a:p>
            <a:pPr marL="0" indent="0" algn="ctr">
              <a:buNone/>
            </a:pPr>
            <a:endParaRPr lang="es-CL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138" y="1741080"/>
            <a:ext cx="4030980" cy="891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815" y="2895600"/>
            <a:ext cx="4045626" cy="943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138" y="4101732"/>
            <a:ext cx="4084660" cy="924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828" y="5297385"/>
            <a:ext cx="4094779" cy="1011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b="1" dirty="0" smtClean="0"/>
              <a:t>Gestión de la Prevención </a:t>
            </a:r>
            <a:r>
              <a:rPr lang="en-US" sz="2000" b="1" dirty="0" smtClean="0"/>
              <a:t>- </a:t>
            </a:r>
            <a:r>
              <a:rPr lang="en-US" sz="2000" b="1" dirty="0" smtClean="0"/>
              <a:t>AURA-NOAO - LSST </a:t>
            </a:r>
            <a:r>
              <a:rPr lang="en-US" sz="2000" b="1" dirty="0" smtClean="0"/>
              <a:t>Base Facility Addition </a:t>
            </a:r>
            <a:endParaRPr lang="en-US" sz="2000" b="1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10"/>
          </p:nvPr>
        </p:nvSpPr>
        <p:spPr>
          <a:xfrm>
            <a:off x="304800" y="838200"/>
            <a:ext cx="8382000" cy="5334000"/>
          </a:xfrm>
        </p:spPr>
        <p:txBody>
          <a:bodyPr/>
          <a:lstStyle/>
          <a:p>
            <a:pPr marL="0" indent="0" algn="ctr">
              <a:buNone/>
            </a:pPr>
            <a:endParaRPr lang="es-CL" sz="2000" b="1" dirty="0"/>
          </a:p>
          <a:p>
            <a:pPr marL="0" indent="0" algn="ctr">
              <a:buNone/>
            </a:pPr>
            <a:endParaRPr lang="es-CL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3657600" cy="808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267200" y="11430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Programas de Seguridad y Prevención de riesgos laborales de cada empresa contratista.</a:t>
            </a:r>
            <a:endParaRPr lang="es-E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62200"/>
            <a:ext cx="2392680" cy="3108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610101" y="2590800"/>
            <a:ext cx="3924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Procedimientos de Trabajo Seguro para cada área especifica del Proyecto </a:t>
            </a:r>
            <a:endParaRPr lang="es-E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352800"/>
            <a:ext cx="310896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800600" y="3962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Capacitación de los trabajadores en procedimientos de trabajo </a:t>
            </a:r>
            <a:endParaRPr lang="es-E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49814"/>
            <a:ext cx="3288030" cy="2621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38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b="1" dirty="0" smtClean="0"/>
              <a:t>Gestión de la Prevención </a:t>
            </a:r>
            <a:r>
              <a:rPr lang="en-US" sz="2000" b="1" dirty="0"/>
              <a:t>–</a:t>
            </a:r>
            <a:r>
              <a:rPr lang="en-US" sz="2000" b="1" dirty="0" smtClean="0"/>
              <a:t>AURA-NOAO-</a:t>
            </a:r>
            <a:r>
              <a:rPr lang="en-US" sz="2000" b="1" dirty="0" smtClean="0"/>
              <a:t>LSST </a:t>
            </a:r>
            <a:r>
              <a:rPr lang="en-US" sz="2000" b="1" dirty="0" smtClean="0"/>
              <a:t>Base Facility Addition </a:t>
            </a:r>
            <a:endParaRPr lang="en-US" sz="2000" b="1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10"/>
          </p:nvPr>
        </p:nvSpPr>
        <p:spPr>
          <a:xfrm>
            <a:off x="304800" y="838200"/>
            <a:ext cx="8382000" cy="5334000"/>
          </a:xfrm>
        </p:spPr>
        <p:txBody>
          <a:bodyPr/>
          <a:lstStyle/>
          <a:p>
            <a:pPr marL="0" indent="0" algn="ctr">
              <a:buNone/>
            </a:pPr>
            <a:endParaRPr lang="es-CL" sz="2000" b="1" dirty="0"/>
          </a:p>
          <a:p>
            <a:pPr marL="0" indent="0" algn="ctr">
              <a:buNone/>
            </a:pPr>
            <a:endParaRPr lang="es-CL" sz="1600" b="1" dirty="0" smtClean="0"/>
          </a:p>
          <a:p>
            <a:pPr marL="0" indent="0" algn="ctr">
              <a:buNone/>
            </a:pPr>
            <a:endParaRPr lang="es-CL" sz="1600" b="1" dirty="0"/>
          </a:p>
          <a:p>
            <a:pPr marL="0" indent="0" algn="ctr">
              <a:buNone/>
            </a:pPr>
            <a:endParaRPr lang="es-CL" sz="1600" b="1" dirty="0" smtClean="0"/>
          </a:p>
          <a:p>
            <a:pPr marL="0" indent="0" algn="ctr">
              <a:buNone/>
            </a:pPr>
            <a:endParaRPr lang="es-CL" sz="1600" b="1" dirty="0"/>
          </a:p>
          <a:p>
            <a:pPr marL="0" indent="0" algn="ctr">
              <a:buNone/>
            </a:pPr>
            <a:endParaRPr lang="es-CL" sz="1600" b="1" dirty="0" smtClean="0"/>
          </a:p>
          <a:p>
            <a:pPr marL="0" indent="0" algn="ctr">
              <a:buNone/>
            </a:pPr>
            <a:endParaRPr lang="es-CL" sz="1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1926"/>
            <a:ext cx="3726180" cy="868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800600" y="1371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Inspecciones Semanales en Terreno </a:t>
            </a:r>
            <a:endParaRPr lang="es-E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87" y="2274332"/>
            <a:ext cx="3803767" cy="2907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105400" y="2448901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Identificación de riesgos en terreno documentado vía Formato de No Conformidades </a:t>
            </a:r>
            <a:endParaRPr lang="es-E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8819" y="2551583"/>
            <a:ext cx="3495999" cy="3117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5223545" y="3962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Reuniones de Coordinación Previo a Tareas </a:t>
            </a:r>
            <a:endParaRPr lang="es-E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29135"/>
            <a:ext cx="2791733" cy="3105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5196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b="1" dirty="0" smtClean="0"/>
              <a:t>Gestión de la Prevención </a:t>
            </a:r>
            <a:r>
              <a:rPr lang="en-US" sz="2000" b="1" dirty="0" smtClean="0"/>
              <a:t>– </a:t>
            </a:r>
            <a:r>
              <a:rPr lang="en-US" sz="2000" b="1" dirty="0" smtClean="0"/>
              <a:t>AURA-NOAO-LSST </a:t>
            </a:r>
            <a:r>
              <a:rPr lang="en-US" sz="2000" b="1" dirty="0" smtClean="0"/>
              <a:t>Base Facility Addition </a:t>
            </a:r>
            <a:endParaRPr lang="en-US" sz="2000" b="1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10"/>
          </p:nvPr>
        </p:nvSpPr>
        <p:spPr>
          <a:xfrm>
            <a:off x="304800" y="838200"/>
            <a:ext cx="8382000" cy="5334000"/>
          </a:xfrm>
        </p:spPr>
        <p:txBody>
          <a:bodyPr/>
          <a:lstStyle/>
          <a:p>
            <a:pPr marL="0" indent="0" algn="ctr">
              <a:buNone/>
            </a:pPr>
            <a:endParaRPr lang="es-CL" sz="2000" b="1" dirty="0"/>
          </a:p>
          <a:p>
            <a:pPr marL="0" indent="0" algn="ctr">
              <a:buNone/>
            </a:pPr>
            <a:endParaRPr lang="es-CL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3802380" cy="861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800600" y="1371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Reuniones Semanales de Coordinación entre el Equipo LSST y Contratistas </a:t>
            </a:r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514600"/>
            <a:ext cx="2639797" cy="2560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953000" y="26670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Diseño de un protocolo que incluye la Inducción en Seguridad de todo el personal que ingrese a las Obras </a:t>
            </a:r>
            <a:endParaRPr lang="es-E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567" y="3081102"/>
            <a:ext cx="4291956" cy="2426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868" y="2933937"/>
            <a:ext cx="2591025" cy="24325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498" y="3304270"/>
            <a:ext cx="2749534" cy="25483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05400" y="4294311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Presencia permanente en obra del equipo de LSST (Project Manager, ITO Técnico, Safety Coordinator) </a:t>
            </a:r>
            <a:endParaRPr lang="es-E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649" y="3336502"/>
            <a:ext cx="2143761" cy="26302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4589" y="2898013"/>
            <a:ext cx="2969616" cy="3360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022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b="1" dirty="0" smtClean="0"/>
              <a:t>Gestión de la Prevención </a:t>
            </a:r>
            <a:r>
              <a:rPr lang="en-US" sz="2000" b="1" dirty="0" smtClean="0"/>
              <a:t>–AURA-NOAO-LSST </a:t>
            </a:r>
            <a:r>
              <a:rPr lang="en-US" sz="2000" b="1" dirty="0" smtClean="0"/>
              <a:t>Base Facility Addition </a:t>
            </a:r>
            <a:endParaRPr lang="en-US" sz="2000" b="1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10"/>
          </p:nvPr>
        </p:nvSpPr>
        <p:spPr>
          <a:xfrm>
            <a:off x="304800" y="838200"/>
            <a:ext cx="8382000" cy="5334000"/>
          </a:xfrm>
        </p:spPr>
        <p:txBody>
          <a:bodyPr/>
          <a:lstStyle/>
          <a:p>
            <a:pPr marL="0" indent="0" algn="ctr">
              <a:buNone/>
            </a:pPr>
            <a:endParaRPr lang="es-CL" sz="2000" b="1" dirty="0"/>
          </a:p>
          <a:p>
            <a:pPr marL="0" indent="0" algn="ctr">
              <a:buNone/>
            </a:pPr>
            <a:endParaRPr lang="es-CL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1056453"/>
            <a:ext cx="3855720" cy="95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800600" y="1792718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Diseño de un estándar de acreditación para asegurar el cumplimiento de la normativa legal </a:t>
            </a:r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0" y="2227205"/>
            <a:ext cx="3112770" cy="3581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914900" y="3313275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Revisión de la documentación pertinente (ODI, Registro de EPP) y posterior envío al Departamento de Contratos </a:t>
            </a:r>
            <a:endParaRPr lang="es-E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" y="2452345"/>
            <a:ext cx="3048000" cy="292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08" y="2258600"/>
            <a:ext cx="3056532" cy="3984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592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b="1" dirty="0" smtClean="0"/>
              <a:t>Gestión de la Prevención </a:t>
            </a:r>
            <a:r>
              <a:rPr lang="en-US" sz="2000" b="1" dirty="0" smtClean="0"/>
              <a:t>–AURA-NOAO-LSST </a:t>
            </a:r>
            <a:r>
              <a:rPr lang="en-US" sz="2000" b="1" dirty="0" smtClean="0"/>
              <a:t>Base Facility Addition </a:t>
            </a:r>
            <a:endParaRPr lang="en-US" sz="2000" b="1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10"/>
          </p:nvPr>
        </p:nvSpPr>
        <p:spPr>
          <a:xfrm>
            <a:off x="304800" y="838200"/>
            <a:ext cx="8382000" cy="5334000"/>
          </a:xfrm>
        </p:spPr>
        <p:txBody>
          <a:bodyPr/>
          <a:lstStyle/>
          <a:p>
            <a:pPr marL="0" indent="0" algn="ctr">
              <a:buNone/>
            </a:pPr>
            <a:endParaRPr lang="es-CL" sz="2000" b="1" dirty="0"/>
          </a:p>
          <a:p>
            <a:pPr marL="0" indent="0" algn="ctr">
              <a:buNone/>
            </a:pPr>
            <a:endParaRPr lang="es-CL" sz="3600" b="1" dirty="0" smtClean="0"/>
          </a:p>
          <a:p>
            <a:pPr marL="0" indent="0" algn="ctr">
              <a:buNone/>
            </a:pPr>
            <a:endParaRPr lang="es-CL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874198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Otras Áreas de Gestión de la Prevención de Riesgos </a:t>
            </a:r>
            <a:endParaRPr lang="es-E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1847153"/>
            <a:ext cx="4267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Diseño de Sistema de Acreditación para ingreso de Vehículos </a:t>
            </a:r>
            <a:endParaRPr lang="es-E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93" y="2151965"/>
            <a:ext cx="2785315" cy="3324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724400" y="3003334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Revisión Previa de documentación de vehículos </a:t>
            </a:r>
            <a:endParaRPr lang="es-E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98" y="2142876"/>
            <a:ext cx="2831693" cy="3649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8906"/>
            <a:ext cx="3810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648200" y="44196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Revisión Previa de Documentación de Conductores y Operadores </a:t>
            </a:r>
            <a:endParaRPr lang="es-E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70" y="3773052"/>
            <a:ext cx="2828925" cy="1627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" y="3948815"/>
            <a:ext cx="3520073" cy="2191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521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b="1" dirty="0" smtClean="0"/>
              <a:t>Gestión de la Prevención </a:t>
            </a:r>
            <a:r>
              <a:rPr lang="en-US" sz="2000" b="1" dirty="0" smtClean="0"/>
              <a:t>–AURA-NOAO-LSST </a:t>
            </a:r>
            <a:r>
              <a:rPr lang="en-US" sz="2000" b="1" dirty="0" smtClean="0"/>
              <a:t>Base Facility Addition </a:t>
            </a:r>
            <a:endParaRPr lang="en-US" sz="2000" b="1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10"/>
          </p:nvPr>
        </p:nvSpPr>
        <p:spPr>
          <a:xfrm>
            <a:off x="304800" y="838200"/>
            <a:ext cx="8382000" cy="5334000"/>
          </a:xfrm>
        </p:spPr>
        <p:txBody>
          <a:bodyPr/>
          <a:lstStyle/>
          <a:p>
            <a:pPr marL="0" indent="0" algn="ctr">
              <a:buNone/>
            </a:pPr>
            <a:endParaRPr lang="es-CL" sz="2000" b="1" dirty="0"/>
          </a:p>
          <a:p>
            <a:pPr marL="0" indent="0" algn="ctr">
              <a:buNone/>
            </a:pPr>
            <a:endParaRPr lang="es-CL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12954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Diseño de flujo de trafico vehicular  seguro durante la construcción</a:t>
            </a:r>
            <a:endParaRPr lang="es-E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04" y="2583597"/>
            <a:ext cx="3995597" cy="2763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2915204"/>
            <a:ext cx="5453062" cy="2844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354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b="1" dirty="0" smtClean="0"/>
              <a:t>Gestión de la Prevención </a:t>
            </a:r>
            <a:r>
              <a:rPr lang="en-US" sz="2000" b="1" dirty="0" smtClean="0"/>
              <a:t>– </a:t>
            </a:r>
            <a:r>
              <a:rPr lang="en-US" sz="2000" b="1" dirty="0" smtClean="0"/>
              <a:t>AURA-NOAO-</a:t>
            </a:r>
            <a:r>
              <a:rPr lang="en-US" sz="2000" b="1" dirty="0" smtClean="0"/>
              <a:t>LSST </a:t>
            </a:r>
            <a:r>
              <a:rPr lang="en-US" sz="2000" b="1" dirty="0" smtClean="0"/>
              <a:t>Base Facility Addition </a:t>
            </a:r>
            <a:endParaRPr lang="en-US" sz="2000" b="1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10"/>
          </p:nvPr>
        </p:nvSpPr>
        <p:spPr>
          <a:xfrm>
            <a:off x="304800" y="838200"/>
            <a:ext cx="8382000" cy="5334000"/>
          </a:xfrm>
        </p:spPr>
        <p:txBody>
          <a:bodyPr/>
          <a:lstStyle/>
          <a:p>
            <a:pPr marL="0" indent="0" algn="ctr">
              <a:buNone/>
            </a:pPr>
            <a:endParaRPr lang="es-CL" sz="2000" b="1" dirty="0"/>
          </a:p>
          <a:p>
            <a:pPr marL="0" indent="0" algn="ctr">
              <a:buNone/>
            </a:pPr>
            <a:endParaRPr lang="es-CL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1" y="1053104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Estándares de Comunicación para Contratistas </a:t>
            </a:r>
            <a:endParaRPr lang="es-E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1981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Notificación e Investigación de Accidentes </a:t>
            </a:r>
            <a:endParaRPr lang="es-E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06939"/>
            <a:ext cx="2757487" cy="3068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651477"/>
            <a:ext cx="5867400" cy="3649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Oval 9"/>
          <p:cNvSpPr/>
          <p:nvPr/>
        </p:nvSpPr>
        <p:spPr>
          <a:xfrm>
            <a:off x="3657600" y="2819400"/>
            <a:ext cx="2590800" cy="121920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57600" y="5029200"/>
            <a:ext cx="23622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5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PDR-nTele2-dm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B905E8108C1543B5A0229C1A310541" ma:contentTypeVersion="" ma:contentTypeDescription="Create a new document." ma:contentTypeScope="" ma:versionID="a1c9c942509d73cc93183a3e806599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C4A7AD-0CC6-4334-9382-3DF743B1BC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E73CC21-F362-49A0-935E-D51C449FC98F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9989348-92BB-4758-8D4F-B8CF17EB3B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42112</TotalTime>
  <Words>304</Words>
  <Application>Microsoft Office PowerPoint</Application>
  <PresentationFormat>On-screen Show (4:3)</PresentationFormat>
  <Paragraphs>45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ＭＳ Ｐゴシック</vt:lpstr>
      <vt:lpstr>Arial</vt:lpstr>
      <vt:lpstr>Calibri</vt:lpstr>
      <vt:lpstr>PDR-nTele2-dmf</vt:lpstr>
      <vt:lpstr> </vt:lpstr>
      <vt:lpstr>Gestión de la Prevención – AURA-NOAO-LSST Base Facility Addition </vt:lpstr>
      <vt:lpstr>Gestión de la Prevención - AURA-NOAO - LSST Base Facility Addition </vt:lpstr>
      <vt:lpstr>Gestión de la Prevención –AURA-NOAO-LSST Base Facility Addition </vt:lpstr>
      <vt:lpstr>Gestión de la Prevención – AURA-NOAO-LSST Base Facility Addition </vt:lpstr>
      <vt:lpstr>Gestión de la Prevención –AURA-NOAO-LSST Base Facility Addition </vt:lpstr>
      <vt:lpstr>Gestión de la Prevención –AURA-NOAO-LSST Base Facility Addition </vt:lpstr>
      <vt:lpstr>Gestión de la Prevención –AURA-NOAO-LSST Base Facility Addition </vt:lpstr>
      <vt:lpstr>Gestión de la Prevención – AURA-NOAO-LSST Base Facility Addition </vt:lpstr>
      <vt:lpstr>Gestión de la Prevención –AURA- NOAO-LSST Base Facility Addition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 Name of Presenter Title of Presenter  LSST Preliminary Design Review August 29-September 2, 2011</dc:title>
  <dc:creator>mckercher</dc:creator>
  <cp:lastModifiedBy>Nicole Auza</cp:lastModifiedBy>
  <cp:revision>853</cp:revision>
  <dcterms:created xsi:type="dcterms:W3CDTF">2012-11-13T20:34:21Z</dcterms:created>
  <dcterms:modified xsi:type="dcterms:W3CDTF">2017-10-18T12:56:24Z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0x010100CAB905E8108C1543B5A0229C1A310541</vt:lpwstr>
  </property>
</Properties>
</file>